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71" r:id="rId10"/>
    <p:sldId id="282" r:id="rId11"/>
    <p:sldId id="272" r:id="rId12"/>
    <p:sldId id="281" r:id="rId13"/>
    <p:sldId id="265" r:id="rId14"/>
    <p:sldId id="266" r:id="rId15"/>
    <p:sldId id="267" r:id="rId16"/>
    <p:sldId id="274" r:id="rId17"/>
    <p:sldId id="277" r:id="rId18"/>
    <p:sldId id="268" r:id="rId19"/>
    <p:sldId id="278" r:id="rId20"/>
    <p:sldId id="275" r:id="rId21"/>
    <p:sldId id="283" r:id="rId22"/>
    <p:sldId id="284" r:id="rId23"/>
    <p:sldId id="276" r:id="rId24"/>
    <p:sldId id="279" r:id="rId25"/>
    <p:sldId id="285" r:id="rId2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14" autoAdjust="0"/>
    <p:restoredTop sz="94660"/>
  </p:normalViewPr>
  <p:slideViewPr>
    <p:cSldViewPr snapToGrid="0">
      <p:cViewPr varScale="1">
        <p:scale>
          <a:sx n="70" d="100"/>
          <a:sy n="70" d="100"/>
        </p:scale>
        <p:origin x="-76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7B091B50-B1C9-4022-9EE1-8871AEDFEEBF}" type="datetimeFigureOut">
              <a:rPr lang="uk-UA" smtClean="0"/>
              <a:t>07.04.2021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F7E78F2-A433-43DE-8C45-2A2B243EC6DA}" type="slidenum">
              <a:rPr lang="uk-UA" smtClean="0"/>
              <a:t>‹#›</a:t>
            </a:fld>
            <a:endParaRPr lang="uk-UA"/>
          </a:p>
        </p:txBody>
      </p:sp>
    </p:spTree>
    <p:extLst>
      <p:ext uri="{BB962C8B-B14F-4D97-AF65-F5344CB8AC3E}">
        <p14:creationId xmlns:p14="http://schemas.microsoft.com/office/powerpoint/2010/main" val="349458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B091B50-B1C9-4022-9EE1-8871AEDFEEBF}" type="datetimeFigureOut">
              <a:rPr lang="uk-UA" smtClean="0"/>
              <a:t>07.04.2021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F7E78F2-A433-43DE-8C45-2A2B243EC6DA}" type="slidenum">
              <a:rPr lang="uk-UA" smtClean="0"/>
              <a:t>‹#›</a:t>
            </a:fld>
            <a:endParaRPr lang="uk-UA"/>
          </a:p>
        </p:txBody>
      </p:sp>
    </p:spTree>
    <p:extLst>
      <p:ext uri="{BB962C8B-B14F-4D97-AF65-F5344CB8AC3E}">
        <p14:creationId xmlns:p14="http://schemas.microsoft.com/office/powerpoint/2010/main" val="3963086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B091B50-B1C9-4022-9EE1-8871AEDFEEBF}" type="datetimeFigureOut">
              <a:rPr lang="uk-UA" smtClean="0"/>
              <a:t>07.04.2021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F7E78F2-A433-43DE-8C45-2A2B243EC6DA}" type="slidenum">
              <a:rPr lang="uk-UA" smtClean="0"/>
              <a:t>‹#›</a:t>
            </a:fld>
            <a:endParaRPr lang="uk-UA"/>
          </a:p>
        </p:txBody>
      </p:sp>
    </p:spTree>
    <p:extLst>
      <p:ext uri="{BB962C8B-B14F-4D97-AF65-F5344CB8AC3E}">
        <p14:creationId xmlns:p14="http://schemas.microsoft.com/office/powerpoint/2010/main" val="164645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B091B50-B1C9-4022-9EE1-8871AEDFEEBF}" type="datetimeFigureOut">
              <a:rPr lang="uk-UA" smtClean="0"/>
              <a:t>07.04.2021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F7E78F2-A433-43DE-8C45-2A2B243EC6DA}" type="slidenum">
              <a:rPr lang="uk-UA" smtClean="0"/>
              <a:t>‹#›</a:t>
            </a:fld>
            <a:endParaRPr lang="uk-UA"/>
          </a:p>
        </p:txBody>
      </p:sp>
    </p:spTree>
    <p:extLst>
      <p:ext uri="{BB962C8B-B14F-4D97-AF65-F5344CB8AC3E}">
        <p14:creationId xmlns:p14="http://schemas.microsoft.com/office/powerpoint/2010/main" val="101048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091B50-B1C9-4022-9EE1-8871AEDFEEBF}" type="datetimeFigureOut">
              <a:rPr lang="uk-UA" smtClean="0"/>
              <a:t>07.04.2021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F7E78F2-A433-43DE-8C45-2A2B243EC6DA}" type="slidenum">
              <a:rPr lang="uk-UA" smtClean="0"/>
              <a:t>‹#›</a:t>
            </a:fld>
            <a:endParaRPr lang="uk-UA"/>
          </a:p>
        </p:txBody>
      </p:sp>
    </p:spTree>
    <p:extLst>
      <p:ext uri="{BB962C8B-B14F-4D97-AF65-F5344CB8AC3E}">
        <p14:creationId xmlns:p14="http://schemas.microsoft.com/office/powerpoint/2010/main" val="47807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7B091B50-B1C9-4022-9EE1-8871AEDFEEBF}" type="datetimeFigureOut">
              <a:rPr lang="uk-UA" smtClean="0"/>
              <a:t>07.04.2021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F7E78F2-A433-43DE-8C45-2A2B243EC6DA}" type="slidenum">
              <a:rPr lang="uk-UA" smtClean="0"/>
              <a:t>‹#›</a:t>
            </a:fld>
            <a:endParaRPr lang="uk-UA"/>
          </a:p>
        </p:txBody>
      </p:sp>
    </p:spTree>
    <p:extLst>
      <p:ext uri="{BB962C8B-B14F-4D97-AF65-F5344CB8AC3E}">
        <p14:creationId xmlns:p14="http://schemas.microsoft.com/office/powerpoint/2010/main" val="1258943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7B091B50-B1C9-4022-9EE1-8871AEDFEEBF}" type="datetimeFigureOut">
              <a:rPr lang="uk-UA" smtClean="0"/>
              <a:t>07.04.2021</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BF7E78F2-A433-43DE-8C45-2A2B243EC6DA}" type="slidenum">
              <a:rPr lang="uk-UA" smtClean="0"/>
              <a:t>‹#›</a:t>
            </a:fld>
            <a:endParaRPr lang="uk-UA"/>
          </a:p>
        </p:txBody>
      </p:sp>
    </p:spTree>
    <p:extLst>
      <p:ext uri="{BB962C8B-B14F-4D97-AF65-F5344CB8AC3E}">
        <p14:creationId xmlns:p14="http://schemas.microsoft.com/office/powerpoint/2010/main" val="97764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7B091B50-B1C9-4022-9EE1-8871AEDFEEBF}" type="datetimeFigureOut">
              <a:rPr lang="uk-UA" smtClean="0"/>
              <a:t>07.04.2021</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BF7E78F2-A433-43DE-8C45-2A2B243EC6DA}" type="slidenum">
              <a:rPr lang="uk-UA" smtClean="0"/>
              <a:t>‹#›</a:t>
            </a:fld>
            <a:endParaRPr lang="uk-UA"/>
          </a:p>
        </p:txBody>
      </p:sp>
    </p:spTree>
    <p:extLst>
      <p:ext uri="{BB962C8B-B14F-4D97-AF65-F5344CB8AC3E}">
        <p14:creationId xmlns:p14="http://schemas.microsoft.com/office/powerpoint/2010/main" val="1717373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091B50-B1C9-4022-9EE1-8871AEDFEEBF}" type="datetimeFigureOut">
              <a:rPr lang="uk-UA" smtClean="0"/>
              <a:t>07.04.2021</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BF7E78F2-A433-43DE-8C45-2A2B243EC6DA}" type="slidenum">
              <a:rPr lang="uk-UA" smtClean="0"/>
              <a:t>‹#›</a:t>
            </a:fld>
            <a:endParaRPr lang="uk-UA"/>
          </a:p>
        </p:txBody>
      </p:sp>
    </p:spTree>
    <p:extLst>
      <p:ext uri="{BB962C8B-B14F-4D97-AF65-F5344CB8AC3E}">
        <p14:creationId xmlns:p14="http://schemas.microsoft.com/office/powerpoint/2010/main" val="93905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B091B50-B1C9-4022-9EE1-8871AEDFEEBF}" type="datetimeFigureOut">
              <a:rPr lang="uk-UA" smtClean="0"/>
              <a:t>07.04.2021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F7E78F2-A433-43DE-8C45-2A2B243EC6DA}" type="slidenum">
              <a:rPr lang="uk-UA" smtClean="0"/>
              <a:t>‹#›</a:t>
            </a:fld>
            <a:endParaRPr lang="uk-UA"/>
          </a:p>
        </p:txBody>
      </p:sp>
    </p:spTree>
    <p:extLst>
      <p:ext uri="{BB962C8B-B14F-4D97-AF65-F5344CB8AC3E}">
        <p14:creationId xmlns:p14="http://schemas.microsoft.com/office/powerpoint/2010/main" val="4085334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B091B50-B1C9-4022-9EE1-8871AEDFEEBF}" type="datetimeFigureOut">
              <a:rPr lang="uk-UA" smtClean="0"/>
              <a:t>07.04.2021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F7E78F2-A433-43DE-8C45-2A2B243EC6DA}" type="slidenum">
              <a:rPr lang="uk-UA" smtClean="0"/>
              <a:t>‹#›</a:t>
            </a:fld>
            <a:endParaRPr lang="uk-UA"/>
          </a:p>
        </p:txBody>
      </p:sp>
    </p:spTree>
    <p:extLst>
      <p:ext uri="{BB962C8B-B14F-4D97-AF65-F5344CB8AC3E}">
        <p14:creationId xmlns:p14="http://schemas.microsoft.com/office/powerpoint/2010/main" val="911116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91B50-B1C9-4022-9EE1-8871AEDFEEBF}" type="datetimeFigureOut">
              <a:rPr lang="uk-UA" smtClean="0"/>
              <a:t>07.04.2021</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E78F2-A433-43DE-8C45-2A2B243EC6DA}" type="slidenum">
              <a:rPr lang="uk-UA" smtClean="0"/>
              <a:t>‹#›</a:t>
            </a:fld>
            <a:endParaRPr lang="uk-UA"/>
          </a:p>
        </p:txBody>
      </p:sp>
    </p:spTree>
    <p:extLst>
      <p:ext uri="{BB962C8B-B14F-4D97-AF65-F5344CB8AC3E}">
        <p14:creationId xmlns:p14="http://schemas.microsoft.com/office/powerpoint/2010/main" val="241213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6497" y="380744"/>
            <a:ext cx="10223500" cy="965200"/>
          </a:xfrm>
        </p:spPr>
        <p:txBody>
          <a:bodyPr>
            <a:noAutofit/>
          </a:bodyPr>
          <a:lstStyle/>
          <a:p>
            <a:pPr lvl="0">
              <a:lnSpc>
                <a:spcPct val="100000"/>
              </a:lnSpc>
              <a:spcBef>
                <a:spcPts val="0"/>
              </a:spcBef>
            </a:pPr>
            <a:r>
              <a:rPr lang="uk-UA" sz="2000" b="1" dirty="0">
                <a:solidFill>
                  <a:schemeClr val="accent5">
                    <a:lumMod val="50000"/>
                  </a:schemeClr>
                </a:solidFill>
                <a:latin typeface="Times New Roman" panose="02020603050405020304" pitchFamily="18" charset="0"/>
                <a:ea typeface="+mn-ea"/>
                <a:cs typeface="Times New Roman" panose="02020603050405020304" pitchFamily="18" charset="0"/>
              </a:rPr>
              <a:t>Комунальний позашкільний навчальний заклад</a:t>
            </a:r>
            <a:br>
              <a:rPr lang="uk-UA" sz="2000" b="1" dirty="0">
                <a:solidFill>
                  <a:schemeClr val="accent5">
                    <a:lumMod val="50000"/>
                  </a:schemeClr>
                </a:solidFill>
                <a:latin typeface="Times New Roman" panose="02020603050405020304" pitchFamily="18" charset="0"/>
                <a:ea typeface="+mn-ea"/>
                <a:cs typeface="Times New Roman" panose="02020603050405020304" pitchFamily="18" charset="0"/>
              </a:rPr>
            </a:br>
            <a:r>
              <a:rPr lang="uk-UA" sz="2000" b="1" dirty="0">
                <a:solidFill>
                  <a:schemeClr val="accent5">
                    <a:lumMod val="50000"/>
                  </a:schemeClr>
                </a:solidFill>
                <a:latin typeface="Times New Roman" panose="02020603050405020304" pitchFamily="18" charset="0"/>
                <a:ea typeface="+mn-ea"/>
                <a:cs typeface="Times New Roman" panose="02020603050405020304" pitchFamily="18" charset="0"/>
              </a:rPr>
              <a:t>«Центр еколого-натуралістичної творчості учнівської молоді» </a:t>
            </a:r>
            <a:br>
              <a:rPr lang="uk-UA" sz="2000" b="1" dirty="0">
                <a:solidFill>
                  <a:schemeClr val="accent5">
                    <a:lumMod val="50000"/>
                  </a:schemeClr>
                </a:solidFill>
                <a:latin typeface="Times New Roman" panose="02020603050405020304" pitchFamily="18" charset="0"/>
                <a:ea typeface="+mn-ea"/>
                <a:cs typeface="Times New Roman" panose="02020603050405020304" pitchFamily="18" charset="0"/>
              </a:rPr>
            </a:br>
            <a:r>
              <a:rPr lang="uk-UA" sz="2000" b="1" dirty="0">
                <a:solidFill>
                  <a:schemeClr val="accent5">
                    <a:lumMod val="50000"/>
                  </a:schemeClr>
                </a:solidFill>
                <a:latin typeface="Times New Roman" panose="02020603050405020304" pitchFamily="18" charset="0"/>
                <a:ea typeface="+mn-ea"/>
                <a:cs typeface="Times New Roman" panose="02020603050405020304" pitchFamily="18" charset="0"/>
              </a:rPr>
              <a:t>Дніпровської районної ради Дніпропетровської області</a:t>
            </a:r>
          </a:p>
        </p:txBody>
      </p:sp>
      <p:sp>
        <p:nvSpPr>
          <p:cNvPr id="3" name="Подзаголовок 2"/>
          <p:cNvSpPr>
            <a:spLocks noGrp="1"/>
          </p:cNvSpPr>
          <p:nvPr>
            <p:ph type="subTitle" idx="1"/>
          </p:nvPr>
        </p:nvSpPr>
        <p:spPr>
          <a:xfrm>
            <a:off x="1" y="2200941"/>
            <a:ext cx="12192000" cy="1655762"/>
          </a:xfrm>
        </p:spPr>
        <p:txBody>
          <a:bodyPr>
            <a:noAutofit/>
          </a:bodyPr>
          <a:lstStyle/>
          <a:p>
            <a:pPr>
              <a:lnSpc>
                <a:spcPct val="115000"/>
              </a:lnSpc>
              <a:spcAft>
                <a:spcPts val="1000"/>
              </a:spcAft>
            </a:pPr>
            <a:r>
              <a:rPr lang="uk-UA"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uk-UA"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ПРОДУКТИВНІСТЬ СМОРОДИНИ ЧЕРВОНОЇ ЗАЛЕЖНО ВІД ЕЛЕМЕНТІВ ТЕХНОЛОГІЇ ВИРОЩУВАННЯ В СТЕПУ </a:t>
            </a:r>
            <a:r>
              <a:rPr lang="uk-UA"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УКРАЇНИ» </a:t>
            </a:r>
            <a:endParaRPr lang="uk-UA" sz="36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uk-UA" sz="3600" b="1" dirty="0">
              <a:solidFill>
                <a:srgbClr val="FF0000"/>
              </a:solidFill>
            </a:endParaRPr>
          </a:p>
        </p:txBody>
      </p:sp>
      <p:sp>
        <p:nvSpPr>
          <p:cNvPr id="4" name="TextBox 3"/>
          <p:cNvSpPr txBox="1"/>
          <p:nvPr/>
        </p:nvSpPr>
        <p:spPr>
          <a:xfrm>
            <a:off x="6032309" y="4601497"/>
            <a:ext cx="5636527" cy="1754326"/>
          </a:xfrm>
          <a:prstGeom prst="rect">
            <a:avLst/>
          </a:prstGeom>
          <a:noFill/>
        </p:spPr>
        <p:txBody>
          <a:bodyPr wrap="square" rtlCol="0">
            <a:spAutoFit/>
          </a:bodyPr>
          <a:lstStyle/>
          <a:p>
            <a:pPr lvl="0"/>
            <a:r>
              <a:rPr lang="uk-UA" b="1" dirty="0">
                <a:solidFill>
                  <a:prstClr val="black"/>
                </a:solidFill>
                <a:latin typeface="Times New Roman" panose="02020603050405020304" pitchFamily="18" charset="0"/>
                <a:cs typeface="Times New Roman" panose="02020603050405020304" pitchFamily="18" charset="0"/>
              </a:rPr>
              <a:t>Виконав:  </a:t>
            </a:r>
            <a:r>
              <a:rPr lang="uk-UA" b="1" dirty="0" err="1">
                <a:solidFill>
                  <a:prstClr val="black"/>
                </a:solidFill>
                <a:latin typeface="Times New Roman" panose="02020603050405020304" pitchFamily="18" charset="0"/>
                <a:cs typeface="Times New Roman" panose="02020603050405020304" pitchFamily="18" charset="0"/>
              </a:rPr>
              <a:t>Дячишин</a:t>
            </a:r>
            <a:r>
              <a:rPr lang="uk-UA" b="1" dirty="0">
                <a:solidFill>
                  <a:prstClr val="black"/>
                </a:solidFill>
                <a:latin typeface="Times New Roman" panose="02020603050405020304" pitchFamily="18" charset="0"/>
                <a:cs typeface="Times New Roman" panose="02020603050405020304" pitchFamily="18" charset="0"/>
              </a:rPr>
              <a:t> Євгеній</a:t>
            </a:r>
            <a:r>
              <a:rPr lang="uk-UA" b="1" dirty="0" smtClean="0">
                <a:solidFill>
                  <a:prstClr val="black"/>
                </a:solidFill>
                <a:latin typeface="Times New Roman" panose="02020603050405020304" pitchFamily="18" charset="0"/>
                <a:cs typeface="Times New Roman" panose="02020603050405020304" pitchFamily="18" charset="0"/>
              </a:rPr>
              <a:t>,</a:t>
            </a:r>
          </a:p>
          <a:p>
            <a:pPr lvl="0"/>
            <a:r>
              <a:rPr lang="uk-UA" b="1" dirty="0">
                <a:solidFill>
                  <a:prstClr val="black"/>
                </a:solidFill>
                <a:latin typeface="Times New Roman" panose="02020603050405020304" pitchFamily="18" charset="0"/>
                <a:cs typeface="Times New Roman" panose="02020603050405020304" pitchFamily="18" charset="0"/>
              </a:rPr>
              <a:t>комунальний заклад «Обухівський  заклад загальної середньої освіти І-ІІІ </a:t>
            </a:r>
            <a:r>
              <a:rPr lang="uk-UA" b="1" dirty="0" smtClean="0">
                <a:solidFill>
                  <a:prstClr val="black"/>
                </a:solidFill>
                <a:latin typeface="Times New Roman" panose="02020603050405020304" pitchFamily="18" charset="0"/>
                <a:cs typeface="Times New Roman" panose="02020603050405020304" pitchFamily="18" charset="0"/>
              </a:rPr>
              <a:t>ступенів №2» </a:t>
            </a:r>
            <a:r>
              <a:rPr lang="uk-UA" b="1" dirty="0">
                <a:solidFill>
                  <a:prstClr val="black"/>
                </a:solidFill>
                <a:latin typeface="Times New Roman" panose="02020603050405020304" pitchFamily="18" charset="0"/>
                <a:cs typeface="Times New Roman" panose="02020603050405020304" pitchFamily="18" charset="0"/>
              </a:rPr>
              <a:t>Обухівської селищної ради </a:t>
            </a:r>
            <a:endParaRPr lang="uk-UA" b="1" dirty="0" smtClean="0">
              <a:solidFill>
                <a:prstClr val="black"/>
              </a:solidFill>
              <a:latin typeface="Times New Roman" panose="02020603050405020304" pitchFamily="18" charset="0"/>
              <a:cs typeface="Times New Roman" panose="02020603050405020304" pitchFamily="18" charset="0"/>
            </a:endParaRPr>
          </a:p>
          <a:p>
            <a:pPr lvl="0"/>
            <a:r>
              <a:rPr lang="uk-UA" b="1" smtClean="0">
                <a:solidFill>
                  <a:prstClr val="black"/>
                </a:solidFill>
                <a:latin typeface="Times New Roman" panose="02020603050405020304" pitchFamily="18" charset="0"/>
                <a:cs typeface="Times New Roman" panose="02020603050405020304" pitchFamily="18" charset="0"/>
              </a:rPr>
              <a:t>Дніпровського </a:t>
            </a:r>
            <a:r>
              <a:rPr lang="uk-UA" b="1">
                <a:solidFill>
                  <a:prstClr val="black"/>
                </a:solidFill>
                <a:latin typeface="Times New Roman" panose="02020603050405020304" pitchFamily="18" charset="0"/>
                <a:cs typeface="Times New Roman" panose="02020603050405020304" pitchFamily="18" charset="0"/>
              </a:rPr>
              <a:t>району  </a:t>
            </a:r>
            <a:endParaRPr lang="uk-UA" b="1" smtClean="0">
              <a:solidFill>
                <a:prstClr val="black"/>
              </a:solidFill>
              <a:latin typeface="Times New Roman" panose="02020603050405020304" pitchFamily="18" charset="0"/>
              <a:cs typeface="Times New Roman" panose="02020603050405020304" pitchFamily="18" charset="0"/>
            </a:endParaRPr>
          </a:p>
          <a:p>
            <a:pPr lvl="0"/>
            <a:r>
              <a:rPr lang="uk-UA" b="1" smtClean="0">
                <a:solidFill>
                  <a:prstClr val="black"/>
                </a:solidFill>
                <a:latin typeface="Times New Roman" panose="02020603050405020304" pitchFamily="18" charset="0"/>
                <a:cs typeface="Times New Roman" panose="02020603050405020304" pitchFamily="18" charset="0"/>
              </a:rPr>
              <a:t>Дніпропетровської </a:t>
            </a:r>
            <a:r>
              <a:rPr lang="uk-UA" b="1" dirty="0" smtClean="0">
                <a:solidFill>
                  <a:prstClr val="black"/>
                </a:solidFill>
                <a:latin typeface="Times New Roman" panose="02020603050405020304" pitchFamily="18" charset="0"/>
                <a:cs typeface="Times New Roman" panose="02020603050405020304" pitchFamily="18" charset="0"/>
              </a:rPr>
              <a:t>області</a:t>
            </a:r>
            <a:endParaRPr lang="uk-UA"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207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95882" y="158234"/>
            <a:ext cx="4600234" cy="461665"/>
          </a:xfrm>
          <a:prstGeom prst="rect">
            <a:avLst/>
          </a:prstGeom>
        </p:spPr>
        <p:txBody>
          <a:bodyPr wrap="none">
            <a:spAutoFit/>
          </a:bodyPr>
          <a:lstStyle/>
          <a:p>
            <a:r>
              <a:rPr lang="uk-UA" sz="2400" b="1" dirty="0">
                <a:solidFill>
                  <a:srgbClr val="FF0000"/>
                </a:solidFill>
                <a:latin typeface="Times New Roman" panose="02020603050405020304" pitchFamily="18" charset="0"/>
                <a:cs typeface="Times New Roman" panose="02020603050405020304" pitchFamily="18" charset="0"/>
              </a:rPr>
              <a:t>Характеристика сортів порічок</a:t>
            </a:r>
          </a:p>
        </p:txBody>
      </p:sp>
      <p:graphicFrame>
        <p:nvGraphicFramePr>
          <p:cNvPr id="3" name="Таблица 2"/>
          <p:cNvGraphicFramePr>
            <a:graphicFrameLocks noGrp="1"/>
          </p:cNvGraphicFramePr>
          <p:nvPr>
            <p:extLst>
              <p:ext uri="{D42A27DB-BD31-4B8C-83A1-F6EECF244321}">
                <p14:modId xmlns:p14="http://schemas.microsoft.com/office/powerpoint/2010/main" val="307998651"/>
              </p:ext>
            </p:extLst>
          </p:nvPr>
        </p:nvGraphicFramePr>
        <p:xfrm>
          <a:off x="241300" y="774700"/>
          <a:ext cx="11734799" cy="5651501"/>
        </p:xfrm>
        <a:graphic>
          <a:graphicData uri="http://schemas.openxmlformats.org/drawingml/2006/table">
            <a:tbl>
              <a:tblPr firstRow="1" firstCol="1" bandRow="1">
                <a:tableStyleId>{C4B1156A-380E-4F78-BDF5-A606A8083BF9}</a:tableStyleId>
              </a:tblPr>
              <a:tblGrid>
                <a:gridCol w="1270000">
                  <a:extLst>
                    <a:ext uri="{9D8B030D-6E8A-4147-A177-3AD203B41FA5}">
                      <a16:colId xmlns="" xmlns:a16="http://schemas.microsoft.com/office/drawing/2014/main" val="739220145"/>
                    </a:ext>
                  </a:extLst>
                </a:gridCol>
                <a:gridCol w="1215781">
                  <a:extLst>
                    <a:ext uri="{9D8B030D-6E8A-4147-A177-3AD203B41FA5}">
                      <a16:colId xmlns="" xmlns:a16="http://schemas.microsoft.com/office/drawing/2014/main" val="2619536458"/>
                    </a:ext>
                  </a:extLst>
                </a:gridCol>
                <a:gridCol w="1360567">
                  <a:extLst>
                    <a:ext uri="{9D8B030D-6E8A-4147-A177-3AD203B41FA5}">
                      <a16:colId xmlns="" xmlns:a16="http://schemas.microsoft.com/office/drawing/2014/main" val="3228793305"/>
                    </a:ext>
                  </a:extLst>
                </a:gridCol>
                <a:gridCol w="1222343">
                  <a:extLst>
                    <a:ext uri="{9D8B030D-6E8A-4147-A177-3AD203B41FA5}">
                      <a16:colId xmlns="" xmlns:a16="http://schemas.microsoft.com/office/drawing/2014/main" val="4117719202"/>
                    </a:ext>
                  </a:extLst>
                </a:gridCol>
                <a:gridCol w="969059">
                  <a:extLst>
                    <a:ext uri="{9D8B030D-6E8A-4147-A177-3AD203B41FA5}">
                      <a16:colId xmlns="" xmlns:a16="http://schemas.microsoft.com/office/drawing/2014/main" val="825035520"/>
                    </a:ext>
                  </a:extLst>
                </a:gridCol>
                <a:gridCol w="1388212">
                  <a:extLst>
                    <a:ext uri="{9D8B030D-6E8A-4147-A177-3AD203B41FA5}">
                      <a16:colId xmlns="" xmlns:a16="http://schemas.microsoft.com/office/drawing/2014/main" val="1718241359"/>
                    </a:ext>
                  </a:extLst>
                </a:gridCol>
                <a:gridCol w="1370280">
                  <a:extLst>
                    <a:ext uri="{9D8B030D-6E8A-4147-A177-3AD203B41FA5}">
                      <a16:colId xmlns="" xmlns:a16="http://schemas.microsoft.com/office/drawing/2014/main" val="1617712208"/>
                    </a:ext>
                  </a:extLst>
                </a:gridCol>
                <a:gridCol w="842043">
                  <a:extLst>
                    <a:ext uri="{9D8B030D-6E8A-4147-A177-3AD203B41FA5}">
                      <a16:colId xmlns="" xmlns:a16="http://schemas.microsoft.com/office/drawing/2014/main" val="2887841674"/>
                    </a:ext>
                  </a:extLst>
                </a:gridCol>
                <a:gridCol w="2096514">
                  <a:extLst>
                    <a:ext uri="{9D8B030D-6E8A-4147-A177-3AD203B41FA5}">
                      <a16:colId xmlns="" xmlns:a16="http://schemas.microsoft.com/office/drawing/2014/main" val="3281555903"/>
                    </a:ext>
                  </a:extLst>
                </a:gridCol>
              </a:tblGrid>
              <a:tr h="693931">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Сорт</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Термін достигання</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Селекція</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Колір ягід</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Довжина грона, см</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Смак</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Урожайність, кг з куща</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Маса ягоди, г</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Властивість соту</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extLst>
                  <a:ext uri="{0D108BD9-81ED-4DB2-BD59-A6C34878D82A}">
                    <a16:rowId xmlns="" xmlns:a16="http://schemas.microsoft.com/office/drawing/2014/main" val="4226376409"/>
                  </a:ext>
                </a:extLst>
              </a:tr>
              <a:tr h="1189817">
                <a:tc>
                  <a:txBody>
                    <a:bodyPr/>
                    <a:lstStyle/>
                    <a:p>
                      <a:pPr>
                        <a:lnSpc>
                          <a:spcPct val="107000"/>
                        </a:lnSpc>
                        <a:spcAft>
                          <a:spcPts val="0"/>
                        </a:spcAft>
                        <a:tabLst>
                          <a:tab pos="1676400" algn="l"/>
                          <a:tab pos="2590800" algn="l"/>
                        </a:tabLst>
                      </a:pPr>
                      <a:r>
                        <a:rPr lang="uk-UA" sz="2000" dirty="0" err="1">
                          <a:effectLst/>
                          <a:latin typeface="Times New Roman" panose="02020603050405020304" pitchFamily="18" charset="0"/>
                          <a:cs typeface="Times New Roman" panose="02020603050405020304" pitchFamily="18" charset="0"/>
                        </a:rPr>
                        <a:t>Джуніфер</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ранній</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Британська</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червоний</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5-7</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a:effectLst/>
                          <a:latin typeface="Times New Roman" panose="02020603050405020304" pitchFamily="18" charset="0"/>
                          <a:cs typeface="Times New Roman" panose="02020603050405020304" pitchFamily="18" charset="0"/>
                        </a:rPr>
                        <a:t>ніжний кисло-солодкий</a:t>
                      </a: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a:effectLst/>
                          <a:latin typeface="Times New Roman" panose="02020603050405020304" pitchFamily="18" charset="0"/>
                          <a:cs typeface="Times New Roman" panose="02020603050405020304" pitchFamily="18" charset="0"/>
                        </a:rPr>
                        <a:t>8</a:t>
                      </a: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a:effectLst/>
                          <a:latin typeface="Times New Roman" panose="02020603050405020304" pitchFamily="18" charset="0"/>
                          <a:cs typeface="Times New Roman" panose="02020603050405020304" pitchFamily="18" charset="0"/>
                        </a:rPr>
                        <a:t>1,9</a:t>
                      </a: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just">
                        <a:lnSpc>
                          <a:spcPct val="107000"/>
                        </a:lnSpc>
                        <a:spcAft>
                          <a:spcPts val="0"/>
                        </a:spcAft>
                        <a:tabLst>
                          <a:tab pos="1676400" algn="l"/>
                          <a:tab pos="2590800" algn="l"/>
                        </a:tabLst>
                      </a:pPr>
                      <a:r>
                        <a:rPr lang="uk-UA" sz="1200">
                          <a:effectLst/>
                          <a:latin typeface="Times New Roman" panose="02020603050405020304" pitchFamily="18" charset="0"/>
                          <a:cs typeface="Times New Roman" panose="02020603050405020304" pitchFamily="18" charset="0"/>
                        </a:rPr>
                        <a:t>Стійкість до захворювань листків мілдью, велика врожайність плодоношення, не довга траспортабельність</a:t>
                      </a:r>
                      <a:endParaRPr lang="uk-U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extLst>
                  <a:ext uri="{0D108BD9-81ED-4DB2-BD59-A6C34878D82A}">
                    <a16:rowId xmlns="" xmlns:a16="http://schemas.microsoft.com/office/drawing/2014/main" val="3147326587"/>
                  </a:ext>
                </a:extLst>
              </a:tr>
              <a:tr h="991514">
                <a:tc>
                  <a:txBody>
                    <a:bodyPr/>
                    <a:lstStyle/>
                    <a:p>
                      <a:pPr>
                        <a:lnSpc>
                          <a:spcPct val="107000"/>
                        </a:lnSpc>
                        <a:spcAft>
                          <a:spcPts val="0"/>
                        </a:spcAft>
                        <a:tabLst>
                          <a:tab pos="1676400" algn="l"/>
                          <a:tab pos="2590800" algn="l"/>
                        </a:tabLst>
                      </a:pPr>
                      <a:r>
                        <a:rPr lang="uk-UA" sz="2000" dirty="0">
                          <a:effectLst/>
                          <a:latin typeface="Times New Roman" panose="02020603050405020304" pitchFamily="18" charset="0"/>
                          <a:cs typeface="Times New Roman" panose="02020603050405020304" pitchFamily="18" charset="0"/>
                        </a:rPr>
                        <a:t>Ролан</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середньо-пізній</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Голландська</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яскраво- червоний</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a:effectLst/>
                          <a:latin typeface="Times New Roman" panose="02020603050405020304" pitchFamily="18" charset="0"/>
                          <a:cs typeface="Times New Roman" panose="02020603050405020304" pitchFamily="18" charset="0"/>
                        </a:rPr>
                        <a:t>7-9</a:t>
                      </a: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солодкуватий</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a:effectLst/>
                          <a:latin typeface="Times New Roman" panose="02020603050405020304" pitchFamily="18" charset="0"/>
                          <a:cs typeface="Times New Roman" panose="02020603050405020304" pitchFamily="18" charset="0"/>
                        </a:rPr>
                        <a:t>6-7</a:t>
                      </a: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a:effectLst/>
                          <a:latin typeface="Times New Roman" panose="02020603050405020304" pitchFamily="18" charset="0"/>
                          <a:cs typeface="Times New Roman" panose="02020603050405020304" pitchFamily="18" charset="0"/>
                        </a:rPr>
                        <a:t>07-1,5</a:t>
                      </a: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just">
                        <a:lnSpc>
                          <a:spcPct val="107000"/>
                        </a:lnSpc>
                        <a:spcAft>
                          <a:spcPts val="0"/>
                        </a:spcAft>
                        <a:tabLst>
                          <a:tab pos="1676400" algn="l"/>
                          <a:tab pos="2590800" algn="l"/>
                        </a:tabLst>
                      </a:pPr>
                      <a:r>
                        <a:rPr lang="uk-UA" sz="1200">
                          <a:effectLst/>
                          <a:latin typeface="Times New Roman" panose="02020603050405020304" pitchFamily="18" charset="0"/>
                          <a:cs typeface="Times New Roman" panose="02020603050405020304" pitchFamily="18" charset="0"/>
                        </a:rPr>
                        <a:t>Стійкий до грибкових захворювань, але схильна до атак смородинового брунькового кліща.</a:t>
                      </a:r>
                      <a:endParaRPr lang="uk-U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extLst>
                  <a:ext uri="{0D108BD9-81ED-4DB2-BD59-A6C34878D82A}">
                    <a16:rowId xmlns="" xmlns:a16="http://schemas.microsoft.com/office/drawing/2014/main" val="1616177334"/>
                  </a:ext>
                </a:extLst>
              </a:tr>
              <a:tr h="2181331">
                <a:tc>
                  <a:txBody>
                    <a:bodyPr/>
                    <a:lstStyle/>
                    <a:p>
                      <a:pPr>
                        <a:lnSpc>
                          <a:spcPct val="107000"/>
                        </a:lnSpc>
                        <a:spcAft>
                          <a:spcPts val="0"/>
                        </a:spcAft>
                        <a:tabLst>
                          <a:tab pos="1676400" algn="l"/>
                          <a:tab pos="2590800" algn="l"/>
                        </a:tabLst>
                      </a:pPr>
                      <a:r>
                        <a:rPr lang="uk-UA" sz="2000" dirty="0" err="1">
                          <a:effectLst/>
                          <a:latin typeface="Times New Roman" panose="02020603050405020304" pitchFamily="18" charset="0"/>
                          <a:cs typeface="Times New Roman" panose="02020603050405020304" pitchFamily="18" charset="0"/>
                        </a:rPr>
                        <a:t>Ровада</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пізній</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a:effectLst/>
                          <a:latin typeface="Times New Roman" panose="02020603050405020304" pitchFamily="18" charset="0"/>
                          <a:cs typeface="Times New Roman" panose="02020603050405020304" pitchFamily="18" charset="0"/>
                        </a:rPr>
                        <a:t>Голландська</a:t>
                      </a: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червоний</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10-20</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кислуватий</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7-10</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0,6</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just">
                        <a:lnSpc>
                          <a:spcPct val="107000"/>
                        </a:lnSpc>
                        <a:spcAft>
                          <a:spcPts val="0"/>
                        </a:spcAft>
                        <a:tabLst>
                          <a:tab pos="1676400" algn="l"/>
                          <a:tab pos="2590800" algn="l"/>
                        </a:tabLst>
                      </a:pPr>
                      <a:r>
                        <a:rPr lang="uk-UA" sz="1200" dirty="0">
                          <a:effectLst/>
                          <a:latin typeface="Times New Roman" panose="02020603050405020304" pitchFamily="18" charset="0"/>
                          <a:cs typeface="Times New Roman" panose="02020603050405020304" pitchFamily="18" charset="0"/>
                        </a:rPr>
                        <a:t>Рекомендується для реалізаторів ягід. Ягоди довго та добре зберігаються на кущах. Сорт дуже стійкий до </a:t>
                      </a:r>
                      <a:r>
                        <a:rPr lang="uk-UA" sz="1200" dirty="0" err="1">
                          <a:effectLst/>
                          <a:latin typeface="Times New Roman" panose="02020603050405020304" pitchFamily="18" charset="0"/>
                          <a:cs typeface="Times New Roman" panose="02020603050405020304" pitchFamily="18" charset="0"/>
                        </a:rPr>
                        <a:t>хвороб</a:t>
                      </a:r>
                      <a:r>
                        <a:rPr lang="uk-UA" sz="1200" dirty="0">
                          <a:effectLst/>
                          <a:latin typeface="Times New Roman" panose="02020603050405020304" pitchFamily="18" charset="0"/>
                          <a:cs typeface="Times New Roman" panose="02020603050405020304" pitchFamily="18" charset="0"/>
                        </a:rPr>
                        <a:t> листя. Пізнє цвітіння дозволяє уникнути весняних заморозків. Дуже врожайний та стійкий до захворювань</a:t>
                      </a:r>
                      <a:endParaRPr lang="uk-U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extLst>
                  <a:ext uri="{0D108BD9-81ED-4DB2-BD59-A6C34878D82A}">
                    <a16:rowId xmlns="" xmlns:a16="http://schemas.microsoft.com/office/drawing/2014/main" val="854898894"/>
                  </a:ext>
                </a:extLst>
              </a:tr>
              <a:tr h="594908">
                <a:tc>
                  <a:txBody>
                    <a:bodyPr/>
                    <a:lstStyle/>
                    <a:p>
                      <a:pPr>
                        <a:lnSpc>
                          <a:spcPct val="107000"/>
                        </a:lnSpc>
                        <a:spcAft>
                          <a:spcPts val="0"/>
                        </a:spcAft>
                        <a:tabLst>
                          <a:tab pos="1676400" algn="l"/>
                          <a:tab pos="2590800" algn="l"/>
                        </a:tabLst>
                      </a:pPr>
                      <a:r>
                        <a:rPr lang="uk-UA" sz="2000" dirty="0" err="1">
                          <a:effectLst/>
                          <a:latin typeface="Times New Roman" panose="02020603050405020304" pitchFamily="18" charset="0"/>
                          <a:cs typeface="Times New Roman" panose="02020603050405020304" pitchFamily="18" charset="0"/>
                        </a:rPr>
                        <a:t>Роднеус</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пізній</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a:effectLst/>
                          <a:latin typeface="Times New Roman" panose="02020603050405020304" pitchFamily="18" charset="0"/>
                          <a:cs typeface="Times New Roman" panose="02020603050405020304" pitchFamily="18" charset="0"/>
                        </a:rPr>
                        <a:t>Голландська</a:t>
                      </a: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a:effectLst/>
                          <a:latin typeface="Times New Roman" panose="02020603050405020304" pitchFamily="18" charset="0"/>
                          <a:cs typeface="Times New Roman" panose="02020603050405020304" pitchFamily="18" charset="0"/>
                        </a:rPr>
                        <a:t>темно- червоний</a:t>
                      </a: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a:effectLst/>
                          <a:latin typeface="Times New Roman" panose="02020603050405020304" pitchFamily="18" charset="0"/>
                          <a:cs typeface="Times New Roman" panose="02020603050405020304" pitchFamily="18" charset="0"/>
                        </a:rPr>
                        <a:t>8</a:t>
                      </a: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a:effectLst/>
                          <a:latin typeface="Times New Roman" panose="02020603050405020304" pitchFamily="18" charset="0"/>
                          <a:cs typeface="Times New Roman" panose="02020603050405020304" pitchFamily="18" charset="0"/>
                        </a:rPr>
                        <a:t>кислуватий</a:t>
                      </a: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a:effectLst/>
                          <a:latin typeface="Times New Roman" panose="02020603050405020304" pitchFamily="18" charset="0"/>
                          <a:cs typeface="Times New Roman" panose="02020603050405020304" pitchFamily="18" charset="0"/>
                        </a:rPr>
                        <a:t>7-8,2</a:t>
                      </a: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ctr">
                        <a:lnSpc>
                          <a:spcPct val="107000"/>
                        </a:lnSpc>
                        <a:spcAft>
                          <a:spcPts val="0"/>
                        </a:spcAft>
                        <a:tabLst>
                          <a:tab pos="1676400" algn="l"/>
                          <a:tab pos="2590800" algn="l"/>
                        </a:tabLst>
                      </a:pPr>
                      <a:r>
                        <a:rPr lang="uk-UA" sz="1400" dirty="0">
                          <a:effectLst/>
                          <a:latin typeface="Times New Roman" panose="02020603050405020304" pitchFamily="18" charset="0"/>
                          <a:cs typeface="Times New Roman" panose="02020603050405020304" pitchFamily="18" charset="0"/>
                        </a:rPr>
                        <a:t>1, 5 -2</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tc>
                  <a:txBody>
                    <a:bodyPr/>
                    <a:lstStyle/>
                    <a:p>
                      <a:pPr algn="just">
                        <a:lnSpc>
                          <a:spcPct val="107000"/>
                        </a:lnSpc>
                        <a:spcAft>
                          <a:spcPts val="0"/>
                        </a:spcAft>
                        <a:tabLst>
                          <a:tab pos="1676400" algn="l"/>
                          <a:tab pos="2590800" algn="l"/>
                        </a:tabLst>
                      </a:pPr>
                      <a:r>
                        <a:rPr lang="uk-UA" sz="1200" dirty="0">
                          <a:effectLst/>
                          <a:latin typeface="Times New Roman" panose="02020603050405020304" pitchFamily="18" charset="0"/>
                          <a:cs typeface="Times New Roman" panose="02020603050405020304" pitchFamily="18" charset="0"/>
                        </a:rPr>
                        <a:t>Стійкий до американської мучнистої роси, плісняви ягід</a:t>
                      </a:r>
                      <a:endParaRPr lang="uk-U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3" marR="53503" marT="0" marB="0"/>
                </a:tc>
                <a:extLst>
                  <a:ext uri="{0D108BD9-81ED-4DB2-BD59-A6C34878D82A}">
                    <a16:rowId xmlns="" xmlns:a16="http://schemas.microsoft.com/office/drawing/2014/main" val="3560174706"/>
                  </a:ext>
                </a:extLst>
              </a:tr>
            </a:tbl>
          </a:graphicData>
        </a:graphic>
      </p:graphicFrame>
    </p:spTree>
    <p:extLst>
      <p:ext uri="{BB962C8B-B14F-4D97-AF65-F5344CB8AC3E}">
        <p14:creationId xmlns:p14="http://schemas.microsoft.com/office/powerpoint/2010/main" val="3098062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2300" y="280444"/>
            <a:ext cx="10312400" cy="1692771"/>
          </a:xfrm>
          <a:prstGeom prst="rect">
            <a:avLst/>
          </a:prstGeom>
          <a:noFill/>
        </p:spPr>
        <p:txBody>
          <a:bodyPr wrap="square" rtlCol="0">
            <a:spAutoFit/>
          </a:bodyPr>
          <a:lstStyle/>
          <a:p>
            <a:pPr algn="ctr"/>
            <a:r>
              <a:rPr lang="uk-UA" sz="2800" dirty="0" smtClean="0">
                <a:latin typeface="Times New Roman" panose="02020603050405020304" pitchFamily="18" charset="0"/>
                <a:cs typeface="Times New Roman" panose="02020603050405020304" pitchFamily="18" charset="0"/>
              </a:rPr>
              <a:t>Досліджувалися різні способи вирощування червоної смородини</a:t>
            </a:r>
          </a:p>
          <a:p>
            <a:pPr algn="ctr"/>
            <a:endParaRPr lang="uk-UA" sz="2800" dirty="0" smtClean="0">
              <a:latin typeface="Times New Roman" panose="02020603050405020304" pitchFamily="18" charset="0"/>
              <a:cs typeface="Times New Roman" panose="02020603050405020304" pitchFamily="18" charset="0"/>
            </a:endParaRPr>
          </a:p>
          <a:p>
            <a:pPr algn="just"/>
            <a:r>
              <a:rPr lang="ru-RU" sz="2400" dirty="0" err="1">
                <a:latin typeface="Times New Roman" panose="02020603050405020304" pitchFamily="18" charset="0"/>
                <a:ea typeface="Times New Roman" panose="02020603050405020304" pitchFamily="18" charset="0"/>
              </a:rPr>
              <a:t>Дослідні</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насадження</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закладено</a:t>
            </a:r>
            <a:r>
              <a:rPr lang="ru-RU" sz="2400" dirty="0">
                <a:latin typeface="Times New Roman" panose="02020603050405020304" pitchFamily="18" charset="0"/>
                <a:ea typeface="Times New Roman" panose="02020603050405020304" pitchFamily="18" charset="0"/>
              </a:rPr>
              <a:t> у 20</a:t>
            </a:r>
            <a:r>
              <a:rPr lang="uk-UA" sz="2400" dirty="0">
                <a:latin typeface="Times New Roman" panose="02020603050405020304" pitchFamily="18" charset="0"/>
                <a:ea typeface="Times New Roman" panose="02020603050405020304" pitchFamily="18" charset="0"/>
              </a:rPr>
              <a:t>14</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році</a:t>
            </a:r>
            <a:r>
              <a:rPr lang="ru-RU" sz="2400" dirty="0">
                <a:latin typeface="Times New Roman" panose="02020603050405020304" pitchFamily="18" charset="0"/>
                <a:ea typeface="Times New Roman" panose="02020603050405020304" pitchFamily="18" charset="0"/>
              </a:rPr>
              <a:t> за методикою </a:t>
            </a:r>
            <a:r>
              <a:rPr lang="ru-RU" sz="2400" dirty="0" err="1">
                <a:latin typeface="Times New Roman" panose="02020603050405020304" pitchFamily="18" charset="0"/>
                <a:ea typeface="Times New Roman" panose="02020603050405020304" pitchFamily="18" charset="0"/>
              </a:rPr>
              <a:t>первинного</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сортовивчення</a:t>
            </a:r>
            <a:r>
              <a:rPr lang="ru-RU" sz="2400" dirty="0">
                <a:latin typeface="Times New Roman" panose="02020603050405020304" pitchFamily="18" charset="0"/>
                <a:ea typeface="Times New Roman" panose="02020603050405020304" pitchFamily="18" charset="0"/>
              </a:rPr>
              <a:t>. </a:t>
            </a:r>
            <a:endParaRPr lang="uk-UA"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6027" y="2030440"/>
            <a:ext cx="5372100" cy="3980104"/>
          </a:xfrm>
          <a:prstGeom prst="rect">
            <a:avLst/>
          </a:prstGeom>
        </p:spPr>
      </p:pic>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r="13333" b="24001"/>
          <a:stretch/>
        </p:blipFill>
        <p:spPr>
          <a:xfrm>
            <a:off x="495299" y="2099617"/>
            <a:ext cx="5549901" cy="3841750"/>
          </a:xfrm>
          <a:prstGeom prst="rect">
            <a:avLst/>
          </a:prstGeom>
        </p:spPr>
      </p:pic>
      <p:sp>
        <p:nvSpPr>
          <p:cNvPr id="5" name="TextBox 4"/>
          <p:cNvSpPr txBox="1"/>
          <p:nvPr/>
        </p:nvSpPr>
        <p:spPr>
          <a:xfrm>
            <a:off x="1510778" y="6144712"/>
            <a:ext cx="4470400" cy="461665"/>
          </a:xfrm>
          <a:prstGeom prst="rect">
            <a:avLst/>
          </a:prstGeom>
          <a:noFill/>
        </p:spPr>
        <p:txBody>
          <a:bodyPr wrap="square" rtlCol="0">
            <a:spAutoFit/>
          </a:bodyPr>
          <a:lstStyle/>
          <a:p>
            <a:r>
              <a:rPr lang="uk-UA" sz="2400" b="1" i="1" dirty="0" smtClean="0">
                <a:solidFill>
                  <a:srgbClr val="002060"/>
                </a:solidFill>
                <a:latin typeface="Times New Roman" panose="02020603050405020304" pitchFamily="18" charset="0"/>
                <a:cs typeface="Times New Roman" panose="02020603050405020304" pitchFamily="18" charset="0"/>
              </a:rPr>
              <a:t>Вирощування на шпалері</a:t>
            </a:r>
            <a:endParaRPr lang="uk-UA" sz="2400" b="1" i="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883400" y="6144711"/>
            <a:ext cx="5308600" cy="461665"/>
          </a:xfrm>
          <a:prstGeom prst="rect">
            <a:avLst/>
          </a:prstGeom>
          <a:noFill/>
        </p:spPr>
        <p:txBody>
          <a:bodyPr wrap="square" rtlCol="0">
            <a:spAutoFit/>
          </a:bodyPr>
          <a:lstStyle/>
          <a:p>
            <a:r>
              <a:rPr lang="uk-UA" sz="2400" b="1" i="1" dirty="0" smtClean="0">
                <a:solidFill>
                  <a:srgbClr val="002060"/>
                </a:solidFill>
                <a:latin typeface="Times New Roman" panose="02020603050405020304" pitchFamily="18" charset="0"/>
                <a:cs typeface="Times New Roman" panose="02020603050405020304" pitchFamily="18" charset="0"/>
              </a:rPr>
              <a:t>Кущовий метод (традиційний)</a:t>
            </a:r>
            <a:endParaRPr lang="uk-UA" sz="24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078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4218" y="237123"/>
            <a:ext cx="4818345" cy="3613759"/>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114" y="1188231"/>
            <a:ext cx="4083224" cy="5444299"/>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4861" y="2044003"/>
            <a:ext cx="3557131" cy="4742841"/>
          </a:xfrm>
          <a:prstGeom prst="rect">
            <a:avLst/>
          </a:prstGeom>
        </p:spPr>
      </p:pic>
    </p:spTree>
    <p:extLst>
      <p:ext uri="{BB962C8B-B14F-4D97-AF65-F5344CB8AC3E}">
        <p14:creationId xmlns:p14="http://schemas.microsoft.com/office/powerpoint/2010/main" val="2690770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0742" y="156157"/>
            <a:ext cx="11613950" cy="565091"/>
          </a:xfrm>
          <a:prstGeom prst="rect">
            <a:avLst/>
          </a:prstGeom>
        </p:spPr>
        <p:txBody>
          <a:bodyPr wrap="none">
            <a:spAutoFit/>
          </a:bodyPr>
          <a:lstStyle/>
          <a:p>
            <a:pPr algn="ctr">
              <a:lnSpc>
                <a:spcPct val="96000"/>
              </a:lnSpc>
              <a:spcAft>
                <a:spcPts val="0"/>
              </a:spcAft>
              <a:tabLst>
                <a:tab pos="2167255" algn="l"/>
              </a:tabLst>
            </a:pPr>
            <a:r>
              <a:rPr lang="uk-UA" sz="3200" b="1" dirty="0" smtClean="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Строки проходження фенофази цвітіння рослин порічок         </a:t>
            </a:r>
            <a:endParaRPr lang="uk-UA"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770570171"/>
              </p:ext>
            </p:extLst>
          </p:nvPr>
        </p:nvGraphicFramePr>
        <p:xfrm>
          <a:off x="109179" y="1323833"/>
          <a:ext cx="11855516" cy="5431807"/>
        </p:xfrm>
        <a:graphic>
          <a:graphicData uri="http://schemas.openxmlformats.org/drawingml/2006/table">
            <a:tbl>
              <a:tblPr>
                <a:tableStyleId>{C4B1156A-380E-4F78-BDF5-A606A8083BF9}</a:tableStyleId>
              </a:tblPr>
              <a:tblGrid>
                <a:gridCol w="1095664"/>
                <a:gridCol w="1095664"/>
                <a:gridCol w="1095664"/>
                <a:gridCol w="1095664"/>
                <a:gridCol w="1095664"/>
                <a:gridCol w="1095664"/>
                <a:gridCol w="1095664"/>
                <a:gridCol w="996568"/>
                <a:gridCol w="996568"/>
                <a:gridCol w="1096366"/>
                <a:gridCol w="1096366"/>
              </a:tblGrid>
              <a:tr h="459807">
                <a:tc rowSpan="3" gridSpan="2">
                  <a:txBody>
                    <a:bodyPr/>
                    <a:lstStyle/>
                    <a:p>
                      <a:pPr algn="ctr">
                        <a:lnSpc>
                          <a:spcPct val="150000"/>
                        </a:lnSpc>
                        <a:spcAft>
                          <a:spcPts val="0"/>
                        </a:spcAft>
                      </a:pPr>
                      <a:r>
                        <a:rPr lang="uk-UA" sz="1400" dirty="0">
                          <a:effectLst/>
                          <a:latin typeface="Times New Roman" panose="02020603050405020304" pitchFamily="18" charset="0"/>
                          <a:cs typeface="Times New Roman" panose="02020603050405020304" pitchFamily="18" charset="0"/>
                        </a:rPr>
                        <a:t>Сорт</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tc>
                <a:tc rowSpan="3" hMerge="1">
                  <a:txBody>
                    <a:bodyPr/>
                    <a:lstStyle/>
                    <a:p>
                      <a:endParaRPr lang="ru-RU"/>
                    </a:p>
                  </a:txBody>
                  <a:tcPr/>
                </a:tc>
                <a:tc gridSpan="9">
                  <a:txBody>
                    <a:bodyPr/>
                    <a:lstStyle/>
                    <a:p>
                      <a:pPr marL="1979930" marR="1979930" algn="ctr">
                        <a:lnSpc>
                          <a:spcPct val="150000"/>
                        </a:lnSpc>
                        <a:spcAft>
                          <a:spcPts val="0"/>
                        </a:spcAft>
                        <a:tabLst>
                          <a:tab pos="2167255" algn="l"/>
                        </a:tabLst>
                      </a:pPr>
                      <a:r>
                        <a:rPr lang="uk-UA" sz="1400" dirty="0">
                          <a:effectLst/>
                          <a:latin typeface="Times New Roman" panose="02020603050405020304" pitchFamily="18" charset="0"/>
                          <a:cs typeface="Times New Roman" panose="02020603050405020304" pitchFamily="18" charset="0"/>
                        </a:rPr>
                        <a:t>Роки та дати проходження фенофази</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59807">
                <a:tc gridSpan="2" vMerge="1">
                  <a:txBody>
                    <a:bodyPr/>
                    <a:lstStyle/>
                    <a:p>
                      <a:endParaRPr lang="ru-RU"/>
                    </a:p>
                  </a:txBody>
                  <a:tcPr/>
                </a:tc>
                <a:tc hMerge="1" vMerge="1">
                  <a:txBody>
                    <a:bodyPr/>
                    <a:lstStyle/>
                    <a:p>
                      <a:endParaRPr lang="ru-RU"/>
                    </a:p>
                  </a:txBody>
                  <a:tcPr/>
                </a:tc>
                <a:tc gridSpan="3">
                  <a:txBody>
                    <a:bodyPr/>
                    <a:lstStyle/>
                    <a:p>
                      <a:pPr algn="ctr">
                        <a:lnSpc>
                          <a:spcPct val="150000"/>
                        </a:lnSpc>
                        <a:spcAft>
                          <a:spcPts val="0"/>
                        </a:spcAft>
                      </a:pPr>
                      <a:r>
                        <a:rPr lang="uk-UA" sz="1400" b="1" dirty="0">
                          <a:effectLst/>
                          <a:latin typeface="Times New Roman" panose="02020603050405020304" pitchFamily="18" charset="0"/>
                          <a:cs typeface="Times New Roman" panose="02020603050405020304" pitchFamily="18" charset="0"/>
                        </a:rPr>
                        <a:t>2018 р.</a:t>
                      </a:r>
                      <a:endParaRPr lang="ru-RU" sz="1400" b="1" dirty="0">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gridSpan="3">
                  <a:txBody>
                    <a:bodyPr/>
                    <a:lstStyle/>
                    <a:p>
                      <a:pPr algn="ctr">
                        <a:lnSpc>
                          <a:spcPct val="150000"/>
                        </a:lnSpc>
                        <a:spcAft>
                          <a:spcPts val="0"/>
                        </a:spcAft>
                      </a:pPr>
                      <a:r>
                        <a:rPr lang="uk-UA" sz="1400" b="1" dirty="0" smtClean="0">
                          <a:effectLst/>
                          <a:latin typeface="Times New Roman" panose="02020603050405020304" pitchFamily="18" charset="0"/>
                          <a:cs typeface="Times New Roman" panose="02020603050405020304" pitchFamily="18" charset="0"/>
                        </a:rPr>
                        <a:t>2019 р.</a:t>
                      </a:r>
                      <a:endParaRPr lang="ru-RU" sz="1400" b="1" dirty="0">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gridSpan="3">
                  <a:txBody>
                    <a:bodyPr/>
                    <a:lstStyle/>
                    <a:p>
                      <a:pPr algn="ctr">
                        <a:lnSpc>
                          <a:spcPct val="150000"/>
                        </a:lnSpc>
                        <a:spcAft>
                          <a:spcPts val="0"/>
                        </a:spcAft>
                      </a:pPr>
                      <a:r>
                        <a:rPr lang="uk-UA" sz="1400" b="1" dirty="0" smtClean="0">
                          <a:effectLst/>
                          <a:latin typeface="Times New Roman" panose="02020603050405020304" pitchFamily="18" charset="0"/>
                          <a:cs typeface="Times New Roman" panose="02020603050405020304" pitchFamily="18" charset="0"/>
                        </a:rPr>
                        <a:t>2020р.</a:t>
                      </a:r>
                      <a:endParaRPr lang="ru-RU" sz="1400" b="1" dirty="0">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r>
              <a:tr h="833737">
                <a:tc gridSpan="2" vMerge="1">
                  <a:txBody>
                    <a:bodyPr/>
                    <a:lstStyle/>
                    <a:p>
                      <a:endParaRPr lang="ru-RU"/>
                    </a:p>
                  </a:txBody>
                  <a:tcPr/>
                </a:tc>
                <a:tc hMerge="1" vMerge="1">
                  <a:txBody>
                    <a:bodyPr/>
                    <a:lstStyle/>
                    <a:p>
                      <a:endParaRPr lang="ru-RU"/>
                    </a:p>
                  </a:txBody>
                  <a:tcPr/>
                </a:tc>
                <a:tc>
                  <a:txBody>
                    <a:bodyPr/>
                    <a:lstStyle/>
                    <a:p>
                      <a:pPr algn="ctr">
                        <a:lnSpc>
                          <a:spcPct val="150000"/>
                        </a:lnSpc>
                        <a:spcAft>
                          <a:spcPts val="0"/>
                        </a:spcAft>
                      </a:pPr>
                      <a:r>
                        <a:rPr lang="uk-UA" sz="1400" dirty="0">
                          <a:effectLst/>
                          <a:latin typeface="Times New Roman" panose="02020603050405020304" pitchFamily="18" charset="0"/>
                          <a:cs typeface="Times New Roman" panose="02020603050405020304" pitchFamily="18" charset="0"/>
                        </a:rPr>
                        <a:t>Початок</a:t>
                      </a:r>
                      <a:endParaRPr lang="ru-RU" sz="14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uk-UA" sz="1400" dirty="0">
                          <a:effectLst/>
                          <a:latin typeface="Times New Roman" panose="02020603050405020304" pitchFamily="18" charset="0"/>
                          <a:cs typeface="Times New Roman" panose="02020603050405020304" pitchFamily="18" charset="0"/>
                        </a:rPr>
                        <a:t> цвітіння</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400" dirty="0">
                          <a:effectLst/>
                          <a:latin typeface="Times New Roman" panose="02020603050405020304" pitchFamily="18" charset="0"/>
                          <a:cs typeface="Times New Roman" panose="02020603050405020304" pitchFamily="18" charset="0"/>
                        </a:rPr>
                        <a:t>Кінець</a:t>
                      </a:r>
                      <a:endParaRPr lang="ru-RU" sz="14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uk-UA" sz="1400" dirty="0">
                          <a:effectLst/>
                          <a:latin typeface="Times New Roman" panose="02020603050405020304" pitchFamily="18" charset="0"/>
                          <a:cs typeface="Times New Roman" panose="02020603050405020304" pitchFamily="18" charset="0"/>
                        </a:rPr>
                        <a:t> цвітіння</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400" dirty="0">
                          <a:effectLst/>
                          <a:latin typeface="Times New Roman" panose="02020603050405020304" pitchFamily="18" charset="0"/>
                          <a:cs typeface="Times New Roman" panose="02020603050405020304" pitchFamily="18" charset="0"/>
                        </a:rPr>
                        <a:t>Тривалість</a:t>
                      </a:r>
                      <a:endParaRPr lang="ru-RU" sz="14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uk-UA" sz="1400" dirty="0">
                          <a:effectLst/>
                          <a:latin typeface="Times New Roman" panose="02020603050405020304" pitchFamily="18" charset="0"/>
                          <a:cs typeface="Times New Roman" panose="02020603050405020304" pitchFamily="18" charset="0"/>
                        </a:rPr>
                        <a:t>( діб)</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400" dirty="0">
                          <a:effectLst/>
                          <a:latin typeface="Times New Roman" panose="02020603050405020304" pitchFamily="18" charset="0"/>
                          <a:cs typeface="Times New Roman" panose="02020603050405020304" pitchFamily="18" charset="0"/>
                        </a:rPr>
                        <a:t>Початок </a:t>
                      </a:r>
                      <a:endParaRPr lang="ru-RU" sz="14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uk-UA" sz="1400" dirty="0">
                          <a:effectLst/>
                          <a:latin typeface="Times New Roman" panose="02020603050405020304" pitchFamily="18" charset="0"/>
                          <a:cs typeface="Times New Roman" panose="02020603050405020304" pitchFamily="18" charset="0"/>
                        </a:rPr>
                        <a:t>цвітіння</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400" dirty="0">
                          <a:effectLst/>
                          <a:latin typeface="Times New Roman" panose="02020603050405020304" pitchFamily="18" charset="0"/>
                          <a:cs typeface="Times New Roman" panose="02020603050405020304" pitchFamily="18" charset="0"/>
                        </a:rPr>
                        <a:t>Кінець</a:t>
                      </a:r>
                      <a:endParaRPr lang="ru-RU" sz="14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uk-UA" sz="1400" dirty="0">
                          <a:effectLst/>
                          <a:latin typeface="Times New Roman" panose="02020603050405020304" pitchFamily="18" charset="0"/>
                          <a:cs typeface="Times New Roman" panose="02020603050405020304" pitchFamily="18" charset="0"/>
                        </a:rPr>
                        <a:t> цвітіння</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400">
                          <a:effectLst/>
                          <a:latin typeface="Times New Roman" panose="02020603050405020304" pitchFamily="18" charset="0"/>
                          <a:cs typeface="Times New Roman" panose="02020603050405020304" pitchFamily="18" charset="0"/>
                        </a:rPr>
                        <a:t>Тривалість</a:t>
                      </a:r>
                      <a:endParaRPr lang="ru-RU" sz="140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uk-UA" sz="1400">
                          <a:effectLst/>
                          <a:latin typeface="Times New Roman" panose="02020603050405020304" pitchFamily="18" charset="0"/>
                          <a:cs typeface="Times New Roman" panose="02020603050405020304" pitchFamily="18" charset="0"/>
                        </a:rPr>
                        <a:t>( діб)</a:t>
                      </a:r>
                      <a:endParaRPr lang="ru-RU"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400" dirty="0">
                          <a:effectLst/>
                          <a:latin typeface="Times New Roman" panose="02020603050405020304" pitchFamily="18" charset="0"/>
                          <a:cs typeface="Times New Roman" panose="02020603050405020304" pitchFamily="18" charset="0"/>
                        </a:rPr>
                        <a:t>Початок</a:t>
                      </a:r>
                      <a:endParaRPr lang="ru-RU" sz="14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uk-UA" sz="1400" dirty="0">
                          <a:effectLst/>
                          <a:latin typeface="Times New Roman" panose="02020603050405020304" pitchFamily="18" charset="0"/>
                          <a:cs typeface="Times New Roman" panose="02020603050405020304" pitchFamily="18" charset="0"/>
                        </a:rPr>
                        <a:t> цвітіння</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400" dirty="0">
                          <a:effectLst/>
                          <a:latin typeface="Times New Roman" panose="02020603050405020304" pitchFamily="18" charset="0"/>
                          <a:cs typeface="Times New Roman" panose="02020603050405020304" pitchFamily="18" charset="0"/>
                        </a:rPr>
                        <a:t>Кінець</a:t>
                      </a:r>
                      <a:endParaRPr lang="ru-RU" sz="14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uk-UA" sz="1400" dirty="0">
                          <a:effectLst/>
                          <a:latin typeface="Times New Roman" panose="02020603050405020304" pitchFamily="18" charset="0"/>
                          <a:cs typeface="Times New Roman" panose="02020603050405020304" pitchFamily="18" charset="0"/>
                        </a:rPr>
                        <a:t> цвітіння</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400" dirty="0">
                          <a:effectLst/>
                          <a:latin typeface="Times New Roman" panose="02020603050405020304" pitchFamily="18" charset="0"/>
                          <a:cs typeface="Times New Roman" panose="02020603050405020304" pitchFamily="18" charset="0"/>
                        </a:rPr>
                        <a:t>Тривалість</a:t>
                      </a:r>
                      <a:endParaRPr lang="ru-RU" sz="14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uk-UA" sz="1400" dirty="0">
                          <a:effectLst/>
                          <a:latin typeface="Times New Roman" panose="02020603050405020304" pitchFamily="18" charset="0"/>
                          <a:cs typeface="Times New Roman" panose="02020603050405020304" pitchFamily="18" charset="0"/>
                        </a:rPr>
                        <a:t>( діб)</a:t>
                      </a:r>
                      <a:endParaRPr lang="ru-RU" sz="1400" dirty="0">
                        <a:effectLst/>
                        <a:latin typeface="Times New Roman" panose="02020603050405020304" pitchFamily="18" charset="0"/>
                        <a:ea typeface="Calibri"/>
                        <a:cs typeface="Times New Roman" panose="02020603050405020304" pitchFamily="18" charset="0"/>
                      </a:endParaRPr>
                    </a:p>
                  </a:txBody>
                  <a:tcPr marL="68580" marR="68580" marT="0" marB="0"/>
                </a:tc>
              </a:tr>
              <a:tr h="459807">
                <a:tc rowSpan="4">
                  <a:txBody>
                    <a:bodyPr/>
                    <a:lstStyle/>
                    <a:p>
                      <a:pPr marL="71755" marR="71755" algn="ctr">
                        <a:lnSpc>
                          <a:spcPct val="107000"/>
                        </a:lnSpc>
                        <a:spcAft>
                          <a:spcPts val="0"/>
                        </a:spcAft>
                      </a:pPr>
                      <a:r>
                        <a:rPr lang="uk-UA" sz="1600" b="1" dirty="0">
                          <a:effectLst/>
                          <a:latin typeface="Times New Roman" panose="02020603050405020304" pitchFamily="18" charset="0"/>
                          <a:cs typeface="Times New Roman" panose="02020603050405020304" pitchFamily="18" charset="0"/>
                        </a:rPr>
                        <a:t>Шпалерний </a:t>
                      </a:r>
                      <a:endParaRPr lang="uk-UA" sz="1600" b="1" dirty="0" smtClean="0">
                        <a:effectLst/>
                        <a:latin typeface="Times New Roman" panose="02020603050405020304" pitchFamily="18" charset="0"/>
                        <a:cs typeface="Times New Roman" panose="02020603050405020304" pitchFamily="18" charset="0"/>
                      </a:endParaRPr>
                    </a:p>
                    <a:p>
                      <a:pPr marL="71755" marR="71755" algn="ctr">
                        <a:lnSpc>
                          <a:spcPct val="107000"/>
                        </a:lnSpc>
                        <a:spcAft>
                          <a:spcPts val="0"/>
                        </a:spcAft>
                      </a:pPr>
                      <a:r>
                        <a:rPr lang="uk-UA" sz="1600" b="1" dirty="0" smtClean="0">
                          <a:effectLst/>
                          <a:latin typeface="Times New Roman" panose="02020603050405020304" pitchFamily="18" charset="0"/>
                          <a:cs typeface="Times New Roman" panose="02020603050405020304" pitchFamily="18" charset="0"/>
                        </a:rPr>
                        <a:t>метод</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vert="vert270"/>
                </a:tc>
                <a:tc>
                  <a:txBody>
                    <a:bodyPr/>
                    <a:lstStyle/>
                    <a:p>
                      <a:pPr>
                        <a:lnSpc>
                          <a:spcPct val="150000"/>
                        </a:lnSpc>
                        <a:spcAft>
                          <a:spcPts val="0"/>
                        </a:spcAft>
                      </a:pPr>
                      <a:r>
                        <a:rPr lang="uk-UA" sz="1600" b="1" dirty="0" err="1">
                          <a:effectLst/>
                          <a:latin typeface="Times New Roman" panose="02020603050405020304" pitchFamily="18" charset="0"/>
                          <a:cs typeface="Times New Roman" panose="02020603050405020304" pitchFamily="18" charset="0"/>
                        </a:rPr>
                        <a:t>Роднеус</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28.04</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08.05</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11</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30.04</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07.05</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9</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25.04</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06.05</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11</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tc>
              </a:tr>
              <a:tr h="459807">
                <a:tc vMerge="1">
                  <a:txBody>
                    <a:bodyPr/>
                    <a:lstStyle/>
                    <a:p>
                      <a:endParaRPr lang="ru-RU"/>
                    </a:p>
                  </a:txBody>
                  <a:tcPr/>
                </a:tc>
                <a:tc>
                  <a:txBody>
                    <a:bodyPr/>
                    <a:lstStyle/>
                    <a:p>
                      <a:pPr>
                        <a:lnSpc>
                          <a:spcPct val="150000"/>
                        </a:lnSpc>
                        <a:spcAft>
                          <a:spcPts val="0"/>
                        </a:spcAft>
                      </a:pPr>
                      <a:r>
                        <a:rPr lang="uk-UA" sz="1600" b="1" dirty="0" err="1">
                          <a:effectLst/>
                          <a:latin typeface="Times New Roman" panose="02020603050405020304" pitchFamily="18" charset="0"/>
                          <a:cs typeface="Times New Roman" panose="02020603050405020304" pitchFamily="18" charset="0"/>
                        </a:rPr>
                        <a:t>Ровада</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25.04</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03.05</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12</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29.04</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09.05</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11</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25.04</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07.05</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12</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tc>
              </a:tr>
              <a:tr h="459807">
                <a:tc vMerge="1">
                  <a:txBody>
                    <a:bodyPr/>
                    <a:lstStyle/>
                    <a:p>
                      <a:endParaRPr lang="ru-RU"/>
                    </a:p>
                  </a:txBody>
                  <a:tcPr/>
                </a:tc>
                <a:tc>
                  <a:txBody>
                    <a:bodyPr/>
                    <a:lstStyle/>
                    <a:p>
                      <a:pPr>
                        <a:lnSpc>
                          <a:spcPct val="150000"/>
                        </a:lnSpc>
                        <a:spcAft>
                          <a:spcPts val="0"/>
                        </a:spcAft>
                      </a:pPr>
                      <a:r>
                        <a:rPr lang="uk-UA" sz="1600" b="1" dirty="0">
                          <a:effectLst/>
                          <a:latin typeface="Times New Roman" panose="02020603050405020304" pitchFamily="18" charset="0"/>
                          <a:cs typeface="Times New Roman" panose="02020603050405020304" pitchFamily="18" charset="0"/>
                        </a:rPr>
                        <a:t>Ролан</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30.04</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10.05</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11</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01.05</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13.05</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13</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28.04</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12.05</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15</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tc>
              </a:tr>
              <a:tr h="459807">
                <a:tc vMerge="1">
                  <a:txBody>
                    <a:bodyPr/>
                    <a:lstStyle/>
                    <a:p>
                      <a:endParaRPr lang="ru-RU"/>
                    </a:p>
                  </a:txBody>
                  <a:tcPr/>
                </a:tc>
                <a:tc>
                  <a:txBody>
                    <a:bodyPr/>
                    <a:lstStyle/>
                    <a:p>
                      <a:pPr>
                        <a:lnSpc>
                          <a:spcPct val="150000"/>
                        </a:lnSpc>
                        <a:spcAft>
                          <a:spcPts val="0"/>
                        </a:spcAft>
                      </a:pPr>
                      <a:r>
                        <a:rPr lang="uk-UA" sz="1600" b="1" dirty="0" err="1">
                          <a:effectLst/>
                          <a:latin typeface="Times New Roman" panose="02020603050405020304" pitchFamily="18" charset="0"/>
                          <a:cs typeface="Times New Roman" panose="02020603050405020304" pitchFamily="18" charset="0"/>
                        </a:rPr>
                        <a:t>Джуніфер</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29.04</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8.05</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10</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02.05</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13.05</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12</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27.04</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10.05</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14</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tc>
              </a:tr>
              <a:tr h="459807">
                <a:tc rowSpan="4">
                  <a:txBody>
                    <a:bodyPr/>
                    <a:lstStyle/>
                    <a:p>
                      <a:pPr marL="71755" marR="71755" algn="ctr">
                        <a:lnSpc>
                          <a:spcPct val="107000"/>
                        </a:lnSpc>
                        <a:spcAft>
                          <a:spcPts val="0"/>
                        </a:spcAft>
                      </a:pPr>
                      <a:r>
                        <a:rPr lang="uk-UA" sz="1600" b="1" dirty="0">
                          <a:effectLst/>
                          <a:latin typeface="Times New Roman" panose="02020603050405020304" pitchFamily="18" charset="0"/>
                          <a:cs typeface="Times New Roman" panose="02020603050405020304" pitchFamily="18" charset="0"/>
                        </a:rPr>
                        <a:t>Кущовий метод</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vert="vert270"/>
                </a:tc>
                <a:tc>
                  <a:txBody>
                    <a:bodyPr/>
                    <a:lstStyle/>
                    <a:p>
                      <a:pPr>
                        <a:lnSpc>
                          <a:spcPct val="150000"/>
                        </a:lnSpc>
                        <a:spcAft>
                          <a:spcPts val="0"/>
                        </a:spcAft>
                      </a:pPr>
                      <a:r>
                        <a:rPr lang="uk-UA" sz="1600" b="1" dirty="0" err="1">
                          <a:effectLst/>
                          <a:latin typeface="Times New Roman" panose="02020603050405020304" pitchFamily="18" charset="0"/>
                          <a:cs typeface="Times New Roman" panose="02020603050405020304" pitchFamily="18" charset="0"/>
                        </a:rPr>
                        <a:t>Роднеус</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28.04</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09.05</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12</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29.04</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07.05</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10</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25.04</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06.05</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11</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tc>
              </a:tr>
              <a:tr h="459807">
                <a:tc vMerge="1">
                  <a:txBody>
                    <a:bodyPr/>
                    <a:lstStyle/>
                    <a:p>
                      <a:endParaRPr lang="ru-RU"/>
                    </a:p>
                  </a:txBody>
                  <a:tcPr/>
                </a:tc>
                <a:tc>
                  <a:txBody>
                    <a:bodyPr/>
                    <a:lstStyle/>
                    <a:p>
                      <a:pPr>
                        <a:lnSpc>
                          <a:spcPct val="150000"/>
                        </a:lnSpc>
                        <a:spcAft>
                          <a:spcPts val="0"/>
                        </a:spcAft>
                      </a:pPr>
                      <a:r>
                        <a:rPr lang="uk-UA" sz="1600" b="1" dirty="0" err="1">
                          <a:effectLst/>
                          <a:latin typeface="Times New Roman" panose="02020603050405020304" pitchFamily="18" charset="0"/>
                          <a:cs typeface="Times New Roman" panose="02020603050405020304" pitchFamily="18" charset="0"/>
                        </a:rPr>
                        <a:t>Ровада</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24.04</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03.05</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13</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29.04</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10.05</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12</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25.04</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06.05</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11</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tc>
              </a:tr>
              <a:tr h="459807">
                <a:tc vMerge="1">
                  <a:txBody>
                    <a:bodyPr/>
                    <a:lstStyle/>
                    <a:p>
                      <a:endParaRPr lang="ru-RU"/>
                    </a:p>
                  </a:txBody>
                  <a:tcPr/>
                </a:tc>
                <a:tc>
                  <a:txBody>
                    <a:bodyPr/>
                    <a:lstStyle/>
                    <a:p>
                      <a:pPr>
                        <a:lnSpc>
                          <a:spcPct val="150000"/>
                        </a:lnSpc>
                        <a:spcAft>
                          <a:spcPts val="0"/>
                        </a:spcAft>
                      </a:pPr>
                      <a:r>
                        <a:rPr lang="uk-UA" sz="1600" b="1" dirty="0">
                          <a:effectLst/>
                          <a:latin typeface="Times New Roman" panose="02020603050405020304" pitchFamily="18" charset="0"/>
                          <a:cs typeface="Times New Roman" panose="02020603050405020304" pitchFamily="18" charset="0"/>
                        </a:rPr>
                        <a:t>Ролан</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29.04</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10.05</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12</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01.05</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13.05</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13</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28.04</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12.05</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15</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tc>
              </a:tr>
              <a:tr h="459807">
                <a:tc vMerge="1">
                  <a:txBody>
                    <a:bodyPr/>
                    <a:lstStyle/>
                    <a:p>
                      <a:endParaRPr lang="ru-RU"/>
                    </a:p>
                  </a:txBody>
                  <a:tcPr/>
                </a:tc>
                <a:tc>
                  <a:txBody>
                    <a:bodyPr/>
                    <a:lstStyle/>
                    <a:p>
                      <a:pPr>
                        <a:lnSpc>
                          <a:spcPct val="150000"/>
                        </a:lnSpc>
                        <a:spcAft>
                          <a:spcPts val="0"/>
                        </a:spcAft>
                      </a:pPr>
                      <a:r>
                        <a:rPr lang="uk-UA" sz="1600" b="1" dirty="0" err="1">
                          <a:effectLst/>
                          <a:latin typeface="Times New Roman" panose="02020603050405020304" pitchFamily="18" charset="0"/>
                          <a:cs typeface="Times New Roman" panose="02020603050405020304" pitchFamily="18" charset="0"/>
                        </a:rPr>
                        <a:t>Джуніфер</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29.04</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08.05</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10</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02.05</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13.05</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12</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27.04</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12.05</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14</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
        <p:nvSpPr>
          <p:cNvPr id="3" name="Rectangle 1"/>
          <p:cNvSpPr>
            <a:spLocks noChangeArrowheads="1"/>
          </p:cNvSpPr>
          <p:nvPr/>
        </p:nvSpPr>
        <p:spPr bwMode="auto">
          <a:xfrm>
            <a:off x="1109663" y="1989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r>
            <a:br>
              <a:rPr kumimoji="0" lang="uk-UA" altLang="ru-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endParaRPr kumimoji="0" lang="uk-UA"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69311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6059" y="136649"/>
            <a:ext cx="10741915" cy="584775"/>
          </a:xfrm>
          <a:prstGeom prst="rect">
            <a:avLst/>
          </a:prstGeom>
        </p:spPr>
        <p:txBody>
          <a:bodyPr wrap="none">
            <a:spAutoFit/>
          </a:bodyPr>
          <a:lstStyle/>
          <a:p>
            <a:pPr algn="ctr"/>
            <a:r>
              <a:rPr lang="uk-UA" sz="3200" b="1" dirty="0" smtClean="0">
                <a:solidFill>
                  <a:srgbClr val="FF0000"/>
                </a:solidFill>
                <a:effectLst/>
                <a:latin typeface="Times New Roman" panose="02020603050405020304" pitchFamily="18" charset="0"/>
                <a:ea typeface="Arial" panose="020B0604020202020204" pitchFamily="34" charset="0"/>
              </a:rPr>
              <a:t>Строки проходження фенофази достигання ягід порічок </a:t>
            </a:r>
            <a:endParaRPr lang="uk-UA" sz="3200" dirty="0">
              <a:solidFill>
                <a:srgbClr val="FF000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747683363"/>
              </p:ext>
            </p:extLst>
          </p:nvPr>
        </p:nvGraphicFramePr>
        <p:xfrm>
          <a:off x="163774" y="887108"/>
          <a:ext cx="11818959" cy="5773003"/>
        </p:xfrm>
        <a:graphic>
          <a:graphicData uri="http://schemas.openxmlformats.org/drawingml/2006/table">
            <a:tbl>
              <a:tblPr>
                <a:tableStyleId>{C4B1156A-380E-4F78-BDF5-A606A8083BF9}</a:tableStyleId>
              </a:tblPr>
              <a:tblGrid>
                <a:gridCol w="1111367"/>
                <a:gridCol w="1111367"/>
                <a:gridCol w="1111367"/>
                <a:gridCol w="1110654"/>
                <a:gridCol w="1111367"/>
                <a:gridCol w="1111367"/>
                <a:gridCol w="1110654"/>
                <a:gridCol w="1010204"/>
                <a:gridCol w="1010204"/>
                <a:gridCol w="1010204"/>
                <a:gridCol w="1010204"/>
              </a:tblGrid>
              <a:tr h="452104">
                <a:tc rowSpan="3" gridSpan="2">
                  <a:txBody>
                    <a:bodyPr/>
                    <a:lstStyle/>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Сорт</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c rowSpan="3" hMerge="1">
                  <a:txBody>
                    <a:bodyPr/>
                    <a:lstStyle/>
                    <a:p>
                      <a:endParaRPr lang="ru-RU"/>
                    </a:p>
                  </a:txBody>
                  <a:tcPr/>
                </a:tc>
                <a:tc gridSpan="9">
                  <a:txBody>
                    <a:bodyPr/>
                    <a:lstStyle/>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Роки та дати проходження фенофази</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52104">
                <a:tc gridSpan="2" vMerge="1">
                  <a:txBody>
                    <a:bodyPr/>
                    <a:lstStyle/>
                    <a:p>
                      <a:endParaRPr lang="ru-RU"/>
                    </a:p>
                  </a:txBody>
                  <a:tcPr/>
                </a:tc>
                <a:tc hMerge="1" vMerge="1">
                  <a:txBody>
                    <a:bodyPr/>
                    <a:lstStyle/>
                    <a:p>
                      <a:endParaRPr lang="ru-RU"/>
                    </a:p>
                  </a:txBody>
                  <a:tcPr/>
                </a:tc>
                <a:tc gridSpan="3">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2018 р.</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gridSpan="3">
                  <a:txBody>
                    <a:bodyPr/>
                    <a:lstStyle/>
                    <a:p>
                      <a:pPr algn="ctr">
                        <a:lnSpc>
                          <a:spcPct val="150000"/>
                        </a:lnSpc>
                        <a:spcAft>
                          <a:spcPts val="0"/>
                        </a:spcAft>
                      </a:pPr>
                      <a:r>
                        <a:rPr lang="uk-UA" sz="1600" b="1" dirty="0" smtClean="0">
                          <a:effectLst/>
                          <a:latin typeface="Times New Roman" panose="02020603050405020304" pitchFamily="18" charset="0"/>
                          <a:cs typeface="Times New Roman" panose="02020603050405020304" pitchFamily="18" charset="0"/>
                        </a:rPr>
                        <a:t>2019 р.</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gridSpan="3">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2020</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r>
              <a:tr h="1251963">
                <a:tc gridSpan="2" vMerge="1">
                  <a:txBody>
                    <a:bodyPr/>
                    <a:lstStyle/>
                    <a:p>
                      <a:endParaRPr lang="ru-RU"/>
                    </a:p>
                  </a:txBody>
                  <a:tcPr/>
                </a:tc>
                <a:tc hMerge="1" vMerge="1">
                  <a:txBody>
                    <a:bodyPr/>
                    <a:lstStyle/>
                    <a:p>
                      <a:endParaRPr lang="ru-RU"/>
                    </a:p>
                  </a:txBody>
                  <a:tcPr/>
                </a:tc>
                <a:tc>
                  <a:txBody>
                    <a:bodyPr/>
                    <a:lstStyle/>
                    <a:p>
                      <a:pPr algn="ctr">
                        <a:lnSpc>
                          <a:spcPct val="150000"/>
                        </a:lnSpc>
                        <a:spcAft>
                          <a:spcPts val="0"/>
                        </a:spcAft>
                      </a:pPr>
                      <a:r>
                        <a:rPr lang="uk-UA" sz="1600">
                          <a:effectLst/>
                          <a:latin typeface="Times New Roman" panose="02020603050405020304" pitchFamily="18" charset="0"/>
                          <a:cs typeface="Times New Roman" panose="02020603050405020304" pitchFamily="18" charset="0"/>
                        </a:rPr>
                        <a:t>Початок </a:t>
                      </a:r>
                      <a:endParaRPr lang="ru-RU" sz="160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uk-UA" sz="1600">
                          <a:effectLst/>
                          <a:latin typeface="Times New Roman" panose="02020603050405020304" pitchFamily="18" charset="0"/>
                          <a:cs typeface="Times New Roman" panose="02020603050405020304" pitchFamily="18" charset="0"/>
                        </a:rPr>
                        <a:t>достигання ягід</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Кінець </a:t>
                      </a:r>
                      <a:endParaRPr lang="ru-RU" sz="16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достигання ягід</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Тривалість</a:t>
                      </a:r>
                      <a:endParaRPr lang="ru-RU" sz="16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 діб</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Початок достигання ягід</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a:effectLst/>
                          <a:latin typeface="Times New Roman" panose="02020603050405020304" pitchFamily="18" charset="0"/>
                          <a:cs typeface="Times New Roman" panose="02020603050405020304" pitchFamily="18" charset="0"/>
                        </a:rPr>
                        <a:t>Кінець достигання ягід</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a:effectLst/>
                          <a:latin typeface="Times New Roman" panose="02020603050405020304" pitchFamily="18" charset="0"/>
                          <a:cs typeface="Times New Roman" panose="02020603050405020304" pitchFamily="18" charset="0"/>
                        </a:rPr>
                        <a:t>Тривалість діб</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a:effectLst/>
                          <a:latin typeface="Times New Roman" panose="02020603050405020304" pitchFamily="18" charset="0"/>
                          <a:cs typeface="Times New Roman" panose="02020603050405020304" pitchFamily="18" charset="0"/>
                        </a:rPr>
                        <a:t>Початок </a:t>
                      </a:r>
                      <a:endParaRPr lang="ru-RU" sz="160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uk-UA" sz="1600">
                          <a:effectLst/>
                          <a:latin typeface="Times New Roman" panose="02020603050405020304" pitchFamily="18" charset="0"/>
                          <a:cs typeface="Times New Roman" panose="02020603050405020304" pitchFamily="18" charset="0"/>
                        </a:rPr>
                        <a:t>достигання ягід</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a:effectLst/>
                          <a:latin typeface="Times New Roman" panose="02020603050405020304" pitchFamily="18" charset="0"/>
                          <a:cs typeface="Times New Roman" panose="02020603050405020304" pitchFamily="18" charset="0"/>
                        </a:rPr>
                        <a:t>Кінець </a:t>
                      </a:r>
                      <a:endParaRPr lang="ru-RU" sz="160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uk-UA" sz="1600">
                          <a:effectLst/>
                          <a:latin typeface="Times New Roman" panose="02020603050405020304" pitchFamily="18" charset="0"/>
                          <a:cs typeface="Times New Roman" panose="02020603050405020304" pitchFamily="18" charset="0"/>
                        </a:rPr>
                        <a:t>достигання ягід</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a:effectLst/>
                          <a:latin typeface="Times New Roman" panose="02020603050405020304" pitchFamily="18" charset="0"/>
                          <a:cs typeface="Times New Roman" panose="02020603050405020304" pitchFamily="18" charset="0"/>
                        </a:rPr>
                        <a:t>Тривалість діб</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tc>
              </a:tr>
              <a:tr h="452104">
                <a:tc rowSpan="4">
                  <a:txBody>
                    <a:bodyPr/>
                    <a:lstStyle/>
                    <a:p>
                      <a:pPr marL="71755" marR="71755" algn="ctr">
                        <a:lnSpc>
                          <a:spcPct val="107000"/>
                        </a:lnSpc>
                        <a:spcAft>
                          <a:spcPts val="0"/>
                        </a:spcAft>
                      </a:pPr>
                      <a:r>
                        <a:rPr lang="uk-UA" sz="1800" b="1" dirty="0">
                          <a:effectLst/>
                          <a:latin typeface="Times New Roman" panose="02020603050405020304" pitchFamily="18" charset="0"/>
                          <a:cs typeface="Times New Roman" panose="02020603050405020304" pitchFamily="18" charset="0"/>
                        </a:rPr>
                        <a:t>Шпалерний</a:t>
                      </a:r>
                      <a:endParaRPr lang="ru-RU" sz="1800" b="1" dirty="0">
                        <a:effectLst/>
                        <a:latin typeface="Times New Roman" panose="02020603050405020304" pitchFamily="18" charset="0"/>
                        <a:cs typeface="Times New Roman" panose="02020603050405020304" pitchFamily="18" charset="0"/>
                      </a:endParaRPr>
                    </a:p>
                    <a:p>
                      <a:pPr marL="71755" marR="71755" algn="ctr">
                        <a:lnSpc>
                          <a:spcPct val="107000"/>
                        </a:lnSpc>
                        <a:spcAft>
                          <a:spcPts val="0"/>
                        </a:spcAft>
                      </a:pPr>
                      <a:r>
                        <a:rPr lang="uk-UA" sz="1800" b="1" dirty="0">
                          <a:effectLst/>
                          <a:latin typeface="Times New Roman" panose="02020603050405020304" pitchFamily="18" charset="0"/>
                          <a:cs typeface="Times New Roman" panose="02020603050405020304" pitchFamily="18" charset="0"/>
                        </a:rPr>
                        <a:t>метод</a:t>
                      </a:r>
                      <a:endParaRPr lang="ru-RU" sz="1800" b="1" dirty="0">
                        <a:effectLst/>
                        <a:latin typeface="Times New Roman" panose="02020603050405020304" pitchFamily="18" charset="0"/>
                        <a:ea typeface="Calibri"/>
                        <a:cs typeface="Times New Roman" panose="02020603050405020304" pitchFamily="18" charset="0"/>
                      </a:endParaRPr>
                    </a:p>
                  </a:txBody>
                  <a:tcPr marL="68580" marR="68580" marT="0" marB="0" vert="vert270"/>
                </a:tc>
                <a:tc>
                  <a:txBody>
                    <a:bodyPr/>
                    <a:lstStyle/>
                    <a:p>
                      <a:pPr>
                        <a:lnSpc>
                          <a:spcPct val="150000"/>
                        </a:lnSpc>
                        <a:spcAft>
                          <a:spcPts val="0"/>
                        </a:spcAft>
                      </a:pPr>
                      <a:r>
                        <a:rPr lang="uk-UA" sz="1600">
                          <a:effectLst/>
                          <a:latin typeface="Times New Roman" panose="02020603050405020304" pitchFamily="18" charset="0"/>
                          <a:cs typeface="Times New Roman" panose="02020603050405020304" pitchFamily="18" charset="0"/>
                        </a:rPr>
                        <a:t>Роднеус</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24.06</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07.07</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13</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22.06</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5.07</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14</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26.06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09.07</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14</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r>
              <a:tr h="452104">
                <a:tc vMerge="1">
                  <a:txBody>
                    <a:bodyPr/>
                    <a:lstStyle/>
                    <a:p>
                      <a:endParaRPr lang="ru-RU"/>
                    </a:p>
                  </a:txBody>
                  <a:tcPr/>
                </a:tc>
                <a:tc>
                  <a:txBody>
                    <a:bodyPr/>
                    <a:lstStyle/>
                    <a:p>
                      <a:pPr>
                        <a:lnSpc>
                          <a:spcPct val="150000"/>
                        </a:lnSpc>
                        <a:spcAft>
                          <a:spcPts val="0"/>
                        </a:spcAft>
                      </a:pPr>
                      <a:r>
                        <a:rPr lang="uk-UA" sz="1600">
                          <a:effectLst/>
                          <a:latin typeface="Times New Roman" panose="02020603050405020304" pitchFamily="18" charset="0"/>
                          <a:cs typeface="Times New Roman" panose="02020603050405020304" pitchFamily="18" charset="0"/>
                        </a:rPr>
                        <a:t>Ровада</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26.06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11.07</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15</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24.06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10.07</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17</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28.06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14.07</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17</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r>
              <a:tr h="452104">
                <a:tc vMerge="1">
                  <a:txBody>
                    <a:bodyPr/>
                    <a:lstStyle/>
                    <a:p>
                      <a:endParaRPr lang="ru-RU"/>
                    </a:p>
                  </a:txBody>
                  <a:tcPr/>
                </a:tc>
                <a:tc>
                  <a:txBody>
                    <a:bodyPr/>
                    <a:lstStyle/>
                    <a:p>
                      <a:pPr>
                        <a:lnSpc>
                          <a:spcPct val="150000"/>
                        </a:lnSpc>
                        <a:spcAft>
                          <a:spcPts val="0"/>
                        </a:spcAft>
                      </a:pPr>
                      <a:r>
                        <a:rPr lang="uk-UA" sz="1600">
                          <a:effectLst/>
                          <a:latin typeface="Times New Roman" panose="02020603050405020304" pitchFamily="18" charset="0"/>
                          <a:cs typeface="Times New Roman" panose="02020603050405020304" pitchFamily="18" charset="0"/>
                        </a:rPr>
                        <a:t>Ролан</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21.06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04.07</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12</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16.06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30.06</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18.06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01.07</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14</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r>
              <a:tr h="452104">
                <a:tc vMerge="1">
                  <a:txBody>
                    <a:bodyPr/>
                    <a:lstStyle/>
                    <a:p>
                      <a:endParaRPr lang="ru-RU"/>
                    </a:p>
                  </a:txBody>
                  <a:tcPr/>
                </a:tc>
                <a:tc>
                  <a:txBody>
                    <a:bodyPr/>
                    <a:lstStyle/>
                    <a:p>
                      <a:pPr>
                        <a:lnSpc>
                          <a:spcPct val="150000"/>
                        </a:lnSpc>
                        <a:spcAft>
                          <a:spcPts val="0"/>
                        </a:spcAft>
                      </a:pPr>
                      <a:r>
                        <a:rPr lang="uk-UA" sz="1600">
                          <a:effectLst/>
                          <a:latin typeface="Times New Roman" panose="02020603050405020304" pitchFamily="18" charset="0"/>
                          <a:cs typeface="Times New Roman" panose="02020603050405020304" pitchFamily="18" charset="0"/>
                        </a:rPr>
                        <a:t>Джуніфер</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16.06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23.06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8</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14.06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26.06</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12</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16.06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28.06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13</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r>
              <a:tr h="452104">
                <a:tc rowSpan="4">
                  <a:txBody>
                    <a:bodyPr/>
                    <a:lstStyle/>
                    <a:p>
                      <a:pPr marL="71755" marR="71755" algn="ctr">
                        <a:lnSpc>
                          <a:spcPct val="107000"/>
                        </a:lnSpc>
                        <a:spcAft>
                          <a:spcPts val="0"/>
                        </a:spcAft>
                      </a:pPr>
                      <a:r>
                        <a:rPr lang="uk-UA" sz="1800" b="1" dirty="0">
                          <a:effectLst/>
                          <a:latin typeface="Times New Roman" panose="02020603050405020304" pitchFamily="18" charset="0"/>
                          <a:cs typeface="Times New Roman" panose="02020603050405020304" pitchFamily="18" charset="0"/>
                        </a:rPr>
                        <a:t>Кущовий</a:t>
                      </a:r>
                      <a:endParaRPr lang="ru-RU" sz="1800" b="1" dirty="0">
                        <a:effectLst/>
                        <a:latin typeface="Times New Roman" panose="02020603050405020304" pitchFamily="18" charset="0"/>
                        <a:cs typeface="Times New Roman" panose="02020603050405020304" pitchFamily="18" charset="0"/>
                      </a:endParaRPr>
                    </a:p>
                    <a:p>
                      <a:pPr marL="71755" marR="71755" algn="ctr">
                        <a:lnSpc>
                          <a:spcPct val="107000"/>
                        </a:lnSpc>
                        <a:spcAft>
                          <a:spcPts val="0"/>
                        </a:spcAft>
                      </a:pPr>
                      <a:r>
                        <a:rPr lang="uk-UA" sz="1800" b="1" dirty="0">
                          <a:effectLst/>
                          <a:latin typeface="Times New Roman" panose="02020603050405020304" pitchFamily="18" charset="0"/>
                          <a:cs typeface="Times New Roman" panose="02020603050405020304" pitchFamily="18" charset="0"/>
                        </a:rPr>
                        <a:t>метод</a:t>
                      </a:r>
                      <a:endParaRPr lang="ru-RU" sz="1800" b="1" dirty="0">
                        <a:effectLst/>
                        <a:latin typeface="Times New Roman" panose="02020603050405020304" pitchFamily="18" charset="0"/>
                        <a:ea typeface="Calibri"/>
                        <a:cs typeface="Times New Roman" panose="02020603050405020304" pitchFamily="18" charset="0"/>
                      </a:endParaRPr>
                    </a:p>
                  </a:txBody>
                  <a:tcPr marL="68580" marR="68580" marT="0" marB="0" vert="vert270"/>
                </a:tc>
                <a:tc>
                  <a:txBody>
                    <a:bodyPr/>
                    <a:lstStyle/>
                    <a:p>
                      <a:pPr>
                        <a:lnSpc>
                          <a:spcPct val="150000"/>
                        </a:lnSpc>
                        <a:spcAft>
                          <a:spcPts val="0"/>
                        </a:spcAft>
                      </a:pPr>
                      <a:r>
                        <a:rPr lang="uk-UA" sz="1600">
                          <a:effectLst/>
                          <a:latin typeface="Times New Roman" panose="02020603050405020304" pitchFamily="18" charset="0"/>
                          <a:cs typeface="Times New Roman" panose="02020603050405020304" pitchFamily="18" charset="0"/>
                        </a:rPr>
                        <a:t>Роднеус</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24.06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08.07</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14</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25.06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09.07</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14</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25.06</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09.07</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13</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r>
              <a:tr h="452104">
                <a:tc vMerge="1">
                  <a:txBody>
                    <a:bodyPr/>
                    <a:lstStyle/>
                    <a:p>
                      <a:endParaRPr lang="ru-RU"/>
                    </a:p>
                  </a:txBody>
                  <a:tcPr/>
                </a:tc>
                <a:tc>
                  <a:txBody>
                    <a:bodyPr/>
                    <a:lstStyle/>
                    <a:p>
                      <a:pPr>
                        <a:lnSpc>
                          <a:spcPct val="150000"/>
                        </a:lnSpc>
                        <a:spcAft>
                          <a:spcPts val="0"/>
                        </a:spcAft>
                      </a:pPr>
                      <a:r>
                        <a:rPr lang="uk-UA" sz="1600">
                          <a:effectLst/>
                          <a:latin typeface="Times New Roman" panose="02020603050405020304" pitchFamily="18" charset="0"/>
                          <a:cs typeface="Times New Roman" panose="02020603050405020304" pitchFamily="18" charset="0"/>
                        </a:rPr>
                        <a:t>Ровада</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26.06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11.07</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15</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25.06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10.07</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15</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30.06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17.07</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18</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r>
              <a:tr h="452104">
                <a:tc vMerge="1">
                  <a:txBody>
                    <a:bodyPr/>
                    <a:lstStyle/>
                    <a:p>
                      <a:endParaRPr lang="ru-RU"/>
                    </a:p>
                  </a:txBody>
                  <a:tcPr/>
                </a:tc>
                <a:tc>
                  <a:txBody>
                    <a:bodyPr/>
                    <a:lstStyle/>
                    <a:p>
                      <a:pPr>
                        <a:lnSpc>
                          <a:spcPct val="150000"/>
                        </a:lnSpc>
                        <a:spcAft>
                          <a:spcPts val="0"/>
                        </a:spcAft>
                      </a:pPr>
                      <a:r>
                        <a:rPr lang="uk-UA" sz="1600">
                          <a:effectLst/>
                          <a:latin typeface="Times New Roman" panose="02020603050405020304" pitchFamily="18" charset="0"/>
                          <a:cs typeface="Times New Roman" panose="02020603050405020304" pitchFamily="18" charset="0"/>
                        </a:rPr>
                        <a:t>Ролан</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22.06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07.07</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15</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15.06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01.07</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17</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19.06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01.07</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13</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r>
              <a:tr h="452104">
                <a:tc vMerge="1">
                  <a:txBody>
                    <a:bodyPr/>
                    <a:lstStyle/>
                    <a:p>
                      <a:endParaRPr lang="ru-RU"/>
                    </a:p>
                  </a:txBody>
                  <a:tcPr/>
                </a:tc>
                <a:tc>
                  <a:txBody>
                    <a:bodyPr/>
                    <a:lstStyle/>
                    <a:p>
                      <a:pPr>
                        <a:lnSpc>
                          <a:spcPct val="150000"/>
                        </a:lnSpc>
                        <a:spcAft>
                          <a:spcPts val="0"/>
                        </a:spcAft>
                      </a:pPr>
                      <a:r>
                        <a:rPr lang="uk-UA" sz="1600">
                          <a:effectLst/>
                          <a:latin typeface="Times New Roman" panose="02020603050405020304" pitchFamily="18" charset="0"/>
                          <a:cs typeface="Times New Roman" panose="02020603050405020304" pitchFamily="18" charset="0"/>
                        </a:rPr>
                        <a:t>Джуніфер</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16.06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24.06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9</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17.06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28.06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11</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a:effectLst/>
                          <a:latin typeface="Times New Roman" panose="02020603050405020304" pitchFamily="18" charset="0"/>
                          <a:cs typeface="Times New Roman" panose="02020603050405020304" pitchFamily="18" charset="0"/>
                        </a:rPr>
                        <a:t>16.06</a:t>
                      </a:r>
                      <a:endParaRPr lang="ru-RU" sz="1600" b="1">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29.07</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uk-UA" sz="1600" b="1" dirty="0">
                          <a:effectLst/>
                          <a:latin typeface="Times New Roman" panose="02020603050405020304" pitchFamily="18" charset="0"/>
                          <a:cs typeface="Times New Roman" panose="02020603050405020304" pitchFamily="18" charset="0"/>
                        </a:rPr>
                        <a:t>13</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721117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1031" y="193447"/>
            <a:ext cx="11115672" cy="505972"/>
          </a:xfrm>
          <a:prstGeom prst="rect">
            <a:avLst/>
          </a:prstGeom>
        </p:spPr>
        <p:txBody>
          <a:bodyPr wrap="none">
            <a:spAutoFit/>
          </a:bodyPr>
          <a:lstStyle/>
          <a:p>
            <a:pPr marR="571500" lvl="0">
              <a:lnSpc>
                <a:spcPct val="96000"/>
              </a:lnSpc>
              <a:spcAft>
                <a:spcPts val="0"/>
              </a:spcAft>
              <a:tabLst>
                <a:tab pos="967105" algn="l"/>
              </a:tabLst>
            </a:pPr>
            <a:r>
              <a:rPr lang="uk-UA"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Деякі компоненти продуктивності  сортів  порічок (</a:t>
            </a:r>
            <a:r>
              <a:rPr lang="uk-UA" sz="28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2018-20 рр.)</a:t>
            </a:r>
            <a:endParaRPr lang="uk-UA"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1"/>
          <p:cNvSpPr>
            <a:spLocks noChangeArrowheads="1"/>
          </p:cNvSpPr>
          <p:nvPr/>
        </p:nvSpPr>
        <p:spPr bwMode="auto">
          <a:xfrm>
            <a:off x="1290638" y="29781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5" name="Таблица 4"/>
          <p:cNvGraphicFramePr>
            <a:graphicFrameLocks noGrp="1"/>
          </p:cNvGraphicFramePr>
          <p:nvPr>
            <p:extLst>
              <p:ext uri="{D42A27DB-BD31-4B8C-83A1-F6EECF244321}">
                <p14:modId xmlns:p14="http://schemas.microsoft.com/office/powerpoint/2010/main" val="3507489211"/>
              </p:ext>
            </p:extLst>
          </p:nvPr>
        </p:nvGraphicFramePr>
        <p:xfrm>
          <a:off x="116927" y="1185429"/>
          <a:ext cx="11832613" cy="4830044"/>
        </p:xfrm>
        <a:graphic>
          <a:graphicData uri="http://schemas.openxmlformats.org/drawingml/2006/table">
            <a:tbl>
              <a:tblPr>
                <a:tableStyleId>{C4B1156A-380E-4F78-BDF5-A606A8083BF9}</a:tableStyleId>
              </a:tblPr>
              <a:tblGrid>
                <a:gridCol w="1587785"/>
                <a:gridCol w="1387271"/>
                <a:gridCol w="1817443"/>
                <a:gridCol w="1653069"/>
                <a:gridCol w="1817443"/>
                <a:gridCol w="1752159"/>
                <a:gridCol w="1817443"/>
              </a:tblGrid>
              <a:tr h="1233579">
                <a:tc>
                  <a:txBody>
                    <a:bodyPr/>
                    <a:lstStyle/>
                    <a:p>
                      <a:pPr algn="ctr">
                        <a:lnSpc>
                          <a:spcPct val="150000"/>
                        </a:lnSpc>
                        <a:spcAft>
                          <a:spcPts val="0"/>
                        </a:spcAft>
                      </a:pPr>
                      <a:r>
                        <a:rPr lang="uk-UA" sz="1800" b="1" dirty="0">
                          <a:effectLst/>
                          <a:latin typeface="Times New Roman" panose="02020603050405020304" pitchFamily="18" charset="0"/>
                          <a:cs typeface="Times New Roman" panose="02020603050405020304" pitchFamily="18" charset="0"/>
                        </a:rPr>
                        <a:t>Сорт</a:t>
                      </a:r>
                      <a:endParaRPr lang="ru-RU" sz="1800" b="1" dirty="0">
                        <a:effectLst/>
                        <a:latin typeface="Times New Roman" panose="02020603050405020304" pitchFamily="18" charset="0"/>
                        <a:ea typeface="Calibri"/>
                        <a:cs typeface="Times New Roman" panose="02020603050405020304" pitchFamily="18" charset="0"/>
                      </a:endParaRPr>
                    </a:p>
                  </a:txBody>
                  <a:tcPr marL="34925" marR="34925" marT="34925" marB="34925"/>
                </a:tc>
                <a:tc gridSpan="2">
                  <a:txBody>
                    <a:bodyPr/>
                    <a:lstStyle/>
                    <a:p>
                      <a:pPr indent="450215" algn="ctr">
                        <a:lnSpc>
                          <a:spcPct val="150000"/>
                        </a:lnSpc>
                        <a:spcAft>
                          <a:spcPts val="0"/>
                        </a:spcAft>
                      </a:pPr>
                      <a:r>
                        <a:rPr lang="uk-UA" sz="1800" b="1" dirty="0">
                          <a:effectLst/>
                          <a:latin typeface="Times New Roman" panose="02020603050405020304" pitchFamily="18" charset="0"/>
                          <a:cs typeface="Times New Roman" panose="02020603050405020304" pitchFamily="18" charset="0"/>
                        </a:rPr>
                        <a:t>Середня маса ягід, г</a:t>
                      </a:r>
                      <a:endParaRPr lang="ru-RU" sz="1800" b="1" dirty="0">
                        <a:effectLst/>
                        <a:latin typeface="Times New Roman" panose="02020603050405020304" pitchFamily="18" charset="0"/>
                        <a:ea typeface="Calibri"/>
                        <a:cs typeface="Times New Roman" panose="02020603050405020304" pitchFamily="18" charset="0"/>
                      </a:endParaRPr>
                    </a:p>
                  </a:txBody>
                  <a:tcPr marL="34925" marR="34925" marT="34925" marB="34925"/>
                </a:tc>
                <a:tc hMerge="1">
                  <a:txBody>
                    <a:bodyPr/>
                    <a:lstStyle/>
                    <a:p>
                      <a:endParaRPr lang="ru-RU"/>
                    </a:p>
                  </a:txBody>
                  <a:tcPr/>
                </a:tc>
                <a:tc gridSpan="2">
                  <a:txBody>
                    <a:bodyPr/>
                    <a:lstStyle/>
                    <a:p>
                      <a:pPr indent="450215" algn="ctr">
                        <a:lnSpc>
                          <a:spcPct val="150000"/>
                        </a:lnSpc>
                        <a:spcAft>
                          <a:spcPts val="0"/>
                        </a:spcAft>
                      </a:pPr>
                      <a:r>
                        <a:rPr lang="uk-UA" sz="1800" b="1" dirty="0">
                          <a:effectLst/>
                          <a:latin typeface="Times New Roman" panose="02020603050405020304" pitchFamily="18" charset="0"/>
                          <a:cs typeface="Times New Roman" panose="02020603050405020304" pitchFamily="18" charset="0"/>
                        </a:rPr>
                        <a:t>Довжина грона, см</a:t>
                      </a:r>
                      <a:endParaRPr lang="ru-RU" sz="1800" b="1" dirty="0">
                        <a:effectLst/>
                        <a:latin typeface="Times New Roman" panose="02020603050405020304" pitchFamily="18" charset="0"/>
                        <a:ea typeface="Calibri"/>
                        <a:cs typeface="Times New Roman" panose="02020603050405020304" pitchFamily="18" charset="0"/>
                      </a:endParaRPr>
                    </a:p>
                  </a:txBody>
                  <a:tcPr marL="34925" marR="34925" marT="34925" marB="34925"/>
                </a:tc>
                <a:tc hMerge="1">
                  <a:txBody>
                    <a:bodyPr/>
                    <a:lstStyle/>
                    <a:p>
                      <a:endParaRPr lang="ru-RU"/>
                    </a:p>
                  </a:txBody>
                  <a:tcPr/>
                </a:tc>
                <a:tc gridSpan="2">
                  <a:txBody>
                    <a:bodyPr/>
                    <a:lstStyle/>
                    <a:p>
                      <a:pPr algn="ctr">
                        <a:lnSpc>
                          <a:spcPct val="150000"/>
                        </a:lnSpc>
                        <a:spcAft>
                          <a:spcPts val="0"/>
                        </a:spcAft>
                      </a:pPr>
                      <a:r>
                        <a:rPr lang="uk-UA" sz="1800" b="1">
                          <a:effectLst/>
                          <a:latin typeface="Times New Roman" panose="02020603050405020304" pitchFamily="18" charset="0"/>
                          <a:cs typeface="Times New Roman" panose="02020603050405020304" pitchFamily="18" charset="0"/>
                        </a:rPr>
                        <a:t>Середня кількість</a:t>
                      </a:r>
                      <a:endParaRPr lang="ru-RU" sz="1800" b="1">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uk-UA" sz="1800" b="1">
                          <a:effectLst/>
                          <a:latin typeface="Times New Roman" panose="02020603050405020304" pitchFamily="18" charset="0"/>
                          <a:cs typeface="Times New Roman" panose="02020603050405020304" pitchFamily="18" charset="0"/>
                        </a:rPr>
                        <a:t>ягід у гроні, шт</a:t>
                      </a:r>
                      <a:endParaRPr lang="ru-RU" sz="1800" b="1">
                        <a:effectLst/>
                        <a:latin typeface="Times New Roman" panose="02020603050405020304" pitchFamily="18" charset="0"/>
                        <a:ea typeface="Calibri"/>
                        <a:cs typeface="Times New Roman" panose="02020603050405020304" pitchFamily="18" charset="0"/>
                      </a:endParaRPr>
                    </a:p>
                  </a:txBody>
                  <a:tcPr marL="34925" marR="34925" marT="34925" marB="34925"/>
                </a:tc>
                <a:tc hMerge="1">
                  <a:txBody>
                    <a:bodyPr/>
                    <a:lstStyle/>
                    <a:p>
                      <a:endParaRPr lang="ru-RU"/>
                    </a:p>
                  </a:txBody>
                  <a:tcPr/>
                </a:tc>
              </a:tr>
              <a:tr h="813584">
                <a:tc>
                  <a:txBody>
                    <a:bodyPr/>
                    <a:lstStyle/>
                    <a:p>
                      <a:pPr indent="450215" algn="just">
                        <a:lnSpc>
                          <a:spcPct val="150000"/>
                        </a:lnSpc>
                        <a:spcAft>
                          <a:spcPts val="0"/>
                        </a:spcAft>
                      </a:pPr>
                      <a:r>
                        <a:rPr lang="uk-UA" sz="1800" b="1">
                          <a:effectLst/>
                          <a:latin typeface="Times New Roman" panose="02020603050405020304" pitchFamily="18" charset="0"/>
                          <a:cs typeface="Times New Roman" panose="02020603050405020304" pitchFamily="18" charset="0"/>
                        </a:rPr>
                        <a:t> </a:t>
                      </a:r>
                      <a:endParaRPr lang="ru-RU" sz="1800" b="1">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algn="ctr">
                        <a:lnSpc>
                          <a:spcPct val="150000"/>
                        </a:lnSpc>
                        <a:spcAft>
                          <a:spcPts val="0"/>
                        </a:spcAft>
                      </a:pPr>
                      <a:r>
                        <a:rPr lang="uk-UA" sz="1800" b="1">
                          <a:effectLst/>
                          <a:latin typeface="Times New Roman" panose="02020603050405020304" pitchFamily="18" charset="0"/>
                          <a:cs typeface="Times New Roman" panose="02020603050405020304" pitchFamily="18" charset="0"/>
                        </a:rPr>
                        <a:t>Шпалера</a:t>
                      </a:r>
                      <a:endParaRPr lang="ru-RU" sz="1800" b="1">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algn="ctr">
                        <a:lnSpc>
                          <a:spcPct val="150000"/>
                        </a:lnSpc>
                        <a:spcAft>
                          <a:spcPts val="0"/>
                        </a:spcAft>
                      </a:pPr>
                      <a:r>
                        <a:rPr lang="uk-UA" sz="1800" b="1" dirty="0">
                          <a:effectLst/>
                          <a:latin typeface="Times New Roman" panose="02020603050405020304" pitchFamily="18" charset="0"/>
                          <a:cs typeface="Times New Roman" panose="02020603050405020304" pitchFamily="18" charset="0"/>
                        </a:rPr>
                        <a:t>Звичайний спосіб посадки</a:t>
                      </a:r>
                      <a:endParaRPr lang="ru-RU" sz="1800" b="1" dirty="0">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algn="ctr">
                        <a:lnSpc>
                          <a:spcPct val="150000"/>
                        </a:lnSpc>
                        <a:spcAft>
                          <a:spcPts val="0"/>
                        </a:spcAft>
                      </a:pPr>
                      <a:r>
                        <a:rPr lang="uk-UA" sz="1800" b="1" dirty="0">
                          <a:effectLst/>
                          <a:latin typeface="Times New Roman" panose="02020603050405020304" pitchFamily="18" charset="0"/>
                          <a:cs typeface="Times New Roman" panose="02020603050405020304" pitchFamily="18" charset="0"/>
                        </a:rPr>
                        <a:t>Шпалера</a:t>
                      </a:r>
                      <a:endParaRPr lang="ru-RU" sz="1800" b="1" dirty="0">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algn="ctr">
                        <a:lnSpc>
                          <a:spcPct val="150000"/>
                        </a:lnSpc>
                        <a:spcAft>
                          <a:spcPts val="0"/>
                        </a:spcAft>
                      </a:pPr>
                      <a:r>
                        <a:rPr lang="uk-UA" sz="1800" b="1" dirty="0">
                          <a:effectLst/>
                          <a:latin typeface="Times New Roman" panose="02020603050405020304" pitchFamily="18" charset="0"/>
                          <a:cs typeface="Times New Roman" panose="02020603050405020304" pitchFamily="18" charset="0"/>
                        </a:rPr>
                        <a:t>Звичайний спосіб посадки</a:t>
                      </a:r>
                      <a:endParaRPr lang="ru-RU" sz="1800" b="1" dirty="0">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algn="ctr">
                        <a:lnSpc>
                          <a:spcPct val="150000"/>
                        </a:lnSpc>
                        <a:spcAft>
                          <a:spcPts val="0"/>
                        </a:spcAft>
                      </a:pPr>
                      <a:r>
                        <a:rPr lang="uk-UA" sz="1800" b="1">
                          <a:effectLst/>
                          <a:latin typeface="Times New Roman" panose="02020603050405020304" pitchFamily="18" charset="0"/>
                          <a:cs typeface="Times New Roman" panose="02020603050405020304" pitchFamily="18" charset="0"/>
                        </a:rPr>
                        <a:t>Шпалера</a:t>
                      </a:r>
                      <a:endParaRPr lang="ru-RU" sz="1800" b="1">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algn="ctr">
                        <a:lnSpc>
                          <a:spcPct val="150000"/>
                        </a:lnSpc>
                        <a:spcAft>
                          <a:spcPts val="0"/>
                        </a:spcAft>
                      </a:pPr>
                      <a:r>
                        <a:rPr lang="uk-UA" sz="1800" b="1">
                          <a:effectLst/>
                          <a:latin typeface="Times New Roman" panose="02020603050405020304" pitchFamily="18" charset="0"/>
                          <a:cs typeface="Times New Roman" panose="02020603050405020304" pitchFamily="18" charset="0"/>
                        </a:rPr>
                        <a:t>Звичайний спосіб посадки</a:t>
                      </a:r>
                      <a:endParaRPr lang="ru-RU" sz="1800" b="1">
                        <a:effectLst/>
                        <a:latin typeface="Times New Roman" panose="02020603050405020304" pitchFamily="18" charset="0"/>
                        <a:ea typeface="Calibri"/>
                        <a:cs typeface="Times New Roman" panose="02020603050405020304" pitchFamily="18" charset="0"/>
                      </a:endParaRPr>
                    </a:p>
                  </a:txBody>
                  <a:tcPr marL="34925" marR="34925" marT="34925" marB="34925"/>
                </a:tc>
              </a:tr>
              <a:tr h="684095">
                <a:tc>
                  <a:txBody>
                    <a:bodyPr/>
                    <a:lstStyle/>
                    <a:p>
                      <a:pPr algn="just">
                        <a:lnSpc>
                          <a:spcPct val="150000"/>
                        </a:lnSpc>
                        <a:spcAft>
                          <a:spcPts val="0"/>
                        </a:spcAft>
                      </a:pPr>
                      <a:r>
                        <a:rPr lang="uk-UA" sz="1800" b="1" dirty="0" err="1">
                          <a:effectLst/>
                          <a:latin typeface="Times New Roman" panose="02020603050405020304" pitchFamily="18" charset="0"/>
                          <a:cs typeface="Times New Roman" panose="02020603050405020304" pitchFamily="18" charset="0"/>
                        </a:rPr>
                        <a:t>Роднеус</a:t>
                      </a:r>
                      <a:endParaRPr lang="ru-RU" sz="1800" b="1" dirty="0">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dirty="0">
                          <a:effectLst/>
                          <a:latin typeface="Times New Roman" panose="02020603050405020304" pitchFamily="18" charset="0"/>
                          <a:cs typeface="Times New Roman" panose="02020603050405020304" pitchFamily="18" charset="0"/>
                        </a:rPr>
                        <a:t>1</a:t>
                      </a:r>
                      <a:endParaRPr lang="ru-RU" sz="2000" b="1" dirty="0">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dirty="0">
                          <a:effectLst/>
                          <a:latin typeface="Times New Roman" panose="02020603050405020304" pitchFamily="18" charset="0"/>
                          <a:cs typeface="Times New Roman" panose="02020603050405020304" pitchFamily="18" charset="0"/>
                        </a:rPr>
                        <a:t>0,6</a:t>
                      </a:r>
                      <a:endParaRPr lang="ru-RU" sz="2000" b="1" dirty="0">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dirty="0">
                          <a:effectLst/>
                          <a:latin typeface="Times New Roman" panose="02020603050405020304" pitchFamily="18" charset="0"/>
                          <a:cs typeface="Times New Roman" panose="02020603050405020304" pitchFamily="18" charset="0"/>
                        </a:rPr>
                        <a:t>11</a:t>
                      </a:r>
                      <a:endParaRPr lang="ru-RU" sz="2000" b="1" dirty="0">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dirty="0">
                          <a:effectLst/>
                          <a:latin typeface="Times New Roman" panose="02020603050405020304" pitchFamily="18" charset="0"/>
                          <a:cs typeface="Times New Roman" panose="02020603050405020304" pitchFamily="18" charset="0"/>
                        </a:rPr>
                        <a:t>11</a:t>
                      </a:r>
                      <a:endParaRPr lang="ru-RU" sz="2000" b="1" dirty="0">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a:effectLst/>
                          <a:latin typeface="Times New Roman" panose="02020603050405020304" pitchFamily="18" charset="0"/>
                          <a:cs typeface="Times New Roman" panose="02020603050405020304" pitchFamily="18" charset="0"/>
                        </a:rPr>
                        <a:t>14</a:t>
                      </a:r>
                      <a:endParaRPr lang="ru-RU" sz="2000" b="1">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a:effectLst/>
                          <a:latin typeface="Times New Roman" panose="02020603050405020304" pitchFamily="18" charset="0"/>
                          <a:cs typeface="Times New Roman" panose="02020603050405020304" pitchFamily="18" charset="0"/>
                        </a:rPr>
                        <a:t>15</a:t>
                      </a:r>
                      <a:endParaRPr lang="ru-RU" sz="2000" b="1">
                        <a:effectLst/>
                        <a:latin typeface="Times New Roman" panose="02020603050405020304" pitchFamily="18" charset="0"/>
                        <a:ea typeface="Calibri"/>
                        <a:cs typeface="Times New Roman" panose="02020603050405020304" pitchFamily="18" charset="0"/>
                      </a:endParaRPr>
                    </a:p>
                  </a:txBody>
                  <a:tcPr marL="34925" marR="34925" marT="34925" marB="34925"/>
                </a:tc>
              </a:tr>
              <a:tr h="684095">
                <a:tc>
                  <a:txBody>
                    <a:bodyPr/>
                    <a:lstStyle/>
                    <a:p>
                      <a:pPr algn="just">
                        <a:lnSpc>
                          <a:spcPct val="150000"/>
                        </a:lnSpc>
                        <a:spcAft>
                          <a:spcPts val="0"/>
                        </a:spcAft>
                      </a:pPr>
                      <a:r>
                        <a:rPr lang="uk-UA" sz="1800" b="1">
                          <a:effectLst/>
                          <a:latin typeface="Times New Roman" panose="02020603050405020304" pitchFamily="18" charset="0"/>
                          <a:cs typeface="Times New Roman" panose="02020603050405020304" pitchFamily="18" charset="0"/>
                        </a:rPr>
                        <a:t>Ровада</a:t>
                      </a:r>
                      <a:endParaRPr lang="ru-RU" sz="1800" b="1">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a:effectLst/>
                          <a:latin typeface="Times New Roman" panose="02020603050405020304" pitchFamily="18" charset="0"/>
                          <a:cs typeface="Times New Roman" panose="02020603050405020304" pitchFamily="18" charset="0"/>
                        </a:rPr>
                        <a:t>0,8</a:t>
                      </a:r>
                      <a:endParaRPr lang="ru-RU" sz="2000" b="1">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a:effectLst/>
                          <a:latin typeface="Times New Roman" panose="02020603050405020304" pitchFamily="18" charset="0"/>
                          <a:cs typeface="Times New Roman" panose="02020603050405020304" pitchFamily="18" charset="0"/>
                        </a:rPr>
                        <a:t>0,5</a:t>
                      </a:r>
                      <a:endParaRPr lang="ru-RU" sz="2000" b="1">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dirty="0">
                          <a:effectLst/>
                          <a:latin typeface="Times New Roman" panose="02020603050405020304" pitchFamily="18" charset="0"/>
                          <a:cs typeface="Times New Roman" panose="02020603050405020304" pitchFamily="18" charset="0"/>
                        </a:rPr>
                        <a:t>14</a:t>
                      </a:r>
                      <a:endParaRPr lang="ru-RU" sz="2000" b="1" dirty="0">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dirty="0">
                          <a:effectLst/>
                          <a:latin typeface="Times New Roman" panose="02020603050405020304" pitchFamily="18" charset="0"/>
                          <a:cs typeface="Times New Roman" panose="02020603050405020304" pitchFamily="18" charset="0"/>
                        </a:rPr>
                        <a:t>11</a:t>
                      </a:r>
                      <a:endParaRPr lang="ru-RU" sz="2000" b="1" dirty="0">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dirty="0">
                          <a:effectLst/>
                          <a:latin typeface="Times New Roman" panose="02020603050405020304" pitchFamily="18" charset="0"/>
                          <a:cs typeface="Times New Roman" panose="02020603050405020304" pitchFamily="18" charset="0"/>
                        </a:rPr>
                        <a:t>13</a:t>
                      </a:r>
                      <a:endParaRPr lang="ru-RU" sz="2000" b="1" dirty="0">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a:effectLst/>
                          <a:latin typeface="Times New Roman" panose="02020603050405020304" pitchFamily="18" charset="0"/>
                          <a:cs typeface="Times New Roman" panose="02020603050405020304" pitchFamily="18" charset="0"/>
                        </a:rPr>
                        <a:t>11</a:t>
                      </a:r>
                      <a:endParaRPr lang="ru-RU" sz="2000" b="1">
                        <a:effectLst/>
                        <a:latin typeface="Times New Roman" panose="02020603050405020304" pitchFamily="18" charset="0"/>
                        <a:ea typeface="Calibri"/>
                        <a:cs typeface="Times New Roman" panose="02020603050405020304" pitchFamily="18" charset="0"/>
                      </a:endParaRPr>
                    </a:p>
                  </a:txBody>
                  <a:tcPr marL="34925" marR="34925" marT="34925" marB="34925"/>
                </a:tc>
              </a:tr>
              <a:tr h="684095">
                <a:tc>
                  <a:txBody>
                    <a:bodyPr/>
                    <a:lstStyle/>
                    <a:p>
                      <a:pPr algn="just">
                        <a:lnSpc>
                          <a:spcPct val="150000"/>
                        </a:lnSpc>
                        <a:spcAft>
                          <a:spcPts val="0"/>
                        </a:spcAft>
                      </a:pPr>
                      <a:r>
                        <a:rPr lang="uk-UA" sz="1800" b="1">
                          <a:effectLst/>
                          <a:latin typeface="Times New Roman" panose="02020603050405020304" pitchFamily="18" charset="0"/>
                          <a:cs typeface="Times New Roman" panose="02020603050405020304" pitchFamily="18" charset="0"/>
                        </a:rPr>
                        <a:t>Ролан</a:t>
                      </a:r>
                      <a:endParaRPr lang="ru-RU" sz="1800" b="1">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a:effectLst/>
                          <a:latin typeface="Times New Roman" panose="02020603050405020304" pitchFamily="18" charset="0"/>
                          <a:cs typeface="Times New Roman" panose="02020603050405020304" pitchFamily="18" charset="0"/>
                        </a:rPr>
                        <a:t>1</a:t>
                      </a:r>
                      <a:endParaRPr lang="ru-RU" sz="2000" b="1">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a:effectLst/>
                          <a:latin typeface="Times New Roman" panose="02020603050405020304" pitchFamily="18" charset="0"/>
                          <a:cs typeface="Times New Roman" panose="02020603050405020304" pitchFamily="18" charset="0"/>
                        </a:rPr>
                        <a:t>0,7</a:t>
                      </a:r>
                      <a:endParaRPr lang="ru-RU" sz="2000" b="1">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dirty="0">
                          <a:effectLst/>
                          <a:latin typeface="Times New Roman" panose="02020603050405020304" pitchFamily="18" charset="0"/>
                          <a:cs typeface="Times New Roman" panose="02020603050405020304" pitchFamily="18" charset="0"/>
                        </a:rPr>
                        <a:t>18</a:t>
                      </a:r>
                      <a:endParaRPr lang="ru-RU" sz="2000" b="1" dirty="0">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dirty="0">
                          <a:effectLst/>
                          <a:latin typeface="Times New Roman" panose="02020603050405020304" pitchFamily="18" charset="0"/>
                          <a:cs typeface="Times New Roman" panose="02020603050405020304" pitchFamily="18" charset="0"/>
                        </a:rPr>
                        <a:t>12</a:t>
                      </a:r>
                      <a:endParaRPr lang="ru-RU" sz="2000" b="1" dirty="0">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dirty="0">
                          <a:effectLst/>
                          <a:latin typeface="Times New Roman" panose="02020603050405020304" pitchFamily="18" charset="0"/>
                          <a:cs typeface="Times New Roman" panose="02020603050405020304" pitchFamily="18" charset="0"/>
                        </a:rPr>
                        <a:t>22</a:t>
                      </a:r>
                      <a:endParaRPr lang="ru-RU" sz="2000" b="1" dirty="0">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dirty="0">
                          <a:effectLst/>
                          <a:latin typeface="Times New Roman" panose="02020603050405020304" pitchFamily="18" charset="0"/>
                          <a:cs typeface="Times New Roman" panose="02020603050405020304" pitchFamily="18" charset="0"/>
                        </a:rPr>
                        <a:t>19</a:t>
                      </a:r>
                      <a:endParaRPr lang="ru-RU" sz="2000" b="1" dirty="0">
                        <a:effectLst/>
                        <a:latin typeface="Times New Roman" panose="02020603050405020304" pitchFamily="18" charset="0"/>
                        <a:ea typeface="Calibri"/>
                        <a:cs typeface="Times New Roman" panose="02020603050405020304" pitchFamily="18" charset="0"/>
                      </a:endParaRPr>
                    </a:p>
                  </a:txBody>
                  <a:tcPr marL="34925" marR="34925" marT="34925" marB="34925"/>
                </a:tc>
              </a:tr>
              <a:tr h="700646">
                <a:tc>
                  <a:txBody>
                    <a:bodyPr/>
                    <a:lstStyle/>
                    <a:p>
                      <a:pPr algn="just">
                        <a:lnSpc>
                          <a:spcPct val="150000"/>
                        </a:lnSpc>
                        <a:spcAft>
                          <a:spcPts val="0"/>
                        </a:spcAft>
                      </a:pPr>
                      <a:r>
                        <a:rPr lang="uk-UA" sz="1800" b="1">
                          <a:effectLst/>
                          <a:latin typeface="Times New Roman" panose="02020603050405020304" pitchFamily="18" charset="0"/>
                          <a:cs typeface="Times New Roman" panose="02020603050405020304" pitchFamily="18" charset="0"/>
                        </a:rPr>
                        <a:t>Джуніфер</a:t>
                      </a:r>
                      <a:endParaRPr lang="ru-RU" sz="1800" b="1">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a:effectLst/>
                          <a:latin typeface="Times New Roman" panose="02020603050405020304" pitchFamily="18" charset="0"/>
                          <a:cs typeface="Times New Roman" panose="02020603050405020304" pitchFamily="18" charset="0"/>
                        </a:rPr>
                        <a:t>1,2</a:t>
                      </a:r>
                      <a:endParaRPr lang="ru-RU" sz="2000" b="1">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a:effectLst/>
                          <a:latin typeface="Times New Roman" panose="02020603050405020304" pitchFamily="18" charset="0"/>
                          <a:cs typeface="Times New Roman" panose="02020603050405020304" pitchFamily="18" charset="0"/>
                        </a:rPr>
                        <a:t>0.8</a:t>
                      </a:r>
                      <a:endParaRPr lang="ru-RU" sz="2000" b="1">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a:effectLst/>
                          <a:latin typeface="Times New Roman" panose="02020603050405020304" pitchFamily="18" charset="0"/>
                          <a:cs typeface="Times New Roman" panose="02020603050405020304" pitchFamily="18" charset="0"/>
                        </a:rPr>
                        <a:t>8</a:t>
                      </a:r>
                      <a:endParaRPr lang="ru-RU" sz="2000" b="1">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a:effectLst/>
                          <a:latin typeface="Times New Roman" panose="02020603050405020304" pitchFamily="18" charset="0"/>
                          <a:cs typeface="Times New Roman" panose="02020603050405020304" pitchFamily="18" charset="0"/>
                        </a:rPr>
                        <a:t>9</a:t>
                      </a:r>
                      <a:endParaRPr lang="ru-RU" sz="2000" b="1">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dirty="0">
                          <a:effectLst/>
                          <a:latin typeface="Times New Roman" panose="02020603050405020304" pitchFamily="18" charset="0"/>
                          <a:cs typeface="Times New Roman" panose="02020603050405020304" pitchFamily="18" charset="0"/>
                        </a:rPr>
                        <a:t>13</a:t>
                      </a:r>
                      <a:endParaRPr lang="ru-RU" sz="2000" b="1" dirty="0">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just">
                        <a:lnSpc>
                          <a:spcPct val="150000"/>
                        </a:lnSpc>
                        <a:spcAft>
                          <a:spcPts val="0"/>
                        </a:spcAft>
                      </a:pPr>
                      <a:r>
                        <a:rPr lang="uk-UA" sz="2000" b="1" dirty="0">
                          <a:effectLst/>
                          <a:latin typeface="Times New Roman" panose="02020603050405020304" pitchFamily="18" charset="0"/>
                          <a:cs typeface="Times New Roman" panose="02020603050405020304" pitchFamily="18" charset="0"/>
                        </a:rPr>
                        <a:t>13</a:t>
                      </a:r>
                      <a:endParaRPr lang="ru-RU" sz="2000" b="1" dirty="0">
                        <a:effectLst/>
                        <a:latin typeface="Times New Roman" panose="02020603050405020304" pitchFamily="18" charset="0"/>
                        <a:ea typeface="Calibri"/>
                        <a:cs typeface="Times New Roman" panose="02020603050405020304" pitchFamily="18" charset="0"/>
                      </a:endParaRPr>
                    </a:p>
                  </a:txBody>
                  <a:tcPr marL="34925" marR="34925" marT="34925" marB="34925"/>
                </a:tc>
              </a:tr>
            </a:tbl>
          </a:graphicData>
        </a:graphic>
      </p:graphicFrame>
    </p:spTree>
    <p:extLst>
      <p:ext uri="{BB962C8B-B14F-4D97-AF65-F5344CB8AC3E}">
        <p14:creationId xmlns:p14="http://schemas.microsoft.com/office/powerpoint/2010/main" val="295543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0042" y="188535"/>
            <a:ext cx="2091847" cy="290431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780" y="247366"/>
            <a:ext cx="2133622" cy="27866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954" y="4214450"/>
            <a:ext cx="2739060" cy="195054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904"/>
          <a:stretch/>
        </p:blipFill>
        <p:spPr bwMode="auto">
          <a:xfrm>
            <a:off x="8297839" y="4208745"/>
            <a:ext cx="2693657" cy="201579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780" y="4208745"/>
            <a:ext cx="2611690" cy="1956247"/>
          </a:xfrm>
          <a:prstGeom prst="rect">
            <a:avLst/>
          </a:prstGeom>
        </p:spPr>
      </p:pic>
      <p:pic>
        <p:nvPicPr>
          <p:cNvPr id="4" name="Рисунок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6028" y="179136"/>
            <a:ext cx="2977179" cy="2977179"/>
          </a:xfrm>
          <a:prstGeom prst="rect">
            <a:avLst/>
          </a:prstGeom>
        </p:spPr>
      </p:pic>
      <p:sp>
        <p:nvSpPr>
          <p:cNvPr id="5" name="TextBox 4"/>
          <p:cNvSpPr txBox="1"/>
          <p:nvPr/>
        </p:nvSpPr>
        <p:spPr>
          <a:xfrm flipH="1">
            <a:off x="459056" y="3098349"/>
            <a:ext cx="2259070" cy="400110"/>
          </a:xfrm>
          <a:prstGeom prst="rect">
            <a:avLst/>
          </a:prstGeom>
          <a:noFill/>
        </p:spPr>
        <p:txBody>
          <a:bodyPr wrap="square" rtlCol="0">
            <a:spAutoFit/>
          </a:bodyPr>
          <a:lstStyle/>
          <a:p>
            <a:r>
              <a:rPr lang="uk-UA" sz="2000" b="1" i="1" dirty="0" smtClean="0">
                <a:latin typeface="Times New Roman" panose="02020603050405020304" pitchFamily="18" charset="0"/>
                <a:cs typeface="Times New Roman" panose="02020603050405020304" pitchFamily="18" charset="0"/>
              </a:rPr>
              <a:t>Кущ сорту </a:t>
            </a:r>
            <a:r>
              <a:rPr lang="uk-UA" sz="2000" b="1" i="1" dirty="0" err="1" smtClean="0">
                <a:latin typeface="Times New Roman" panose="02020603050405020304" pitchFamily="18" charset="0"/>
                <a:cs typeface="Times New Roman" panose="02020603050405020304" pitchFamily="18" charset="0"/>
              </a:rPr>
              <a:t>Ровада</a:t>
            </a:r>
            <a:endParaRPr lang="uk-UA" sz="2000" b="1"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594716" y="3200981"/>
            <a:ext cx="3745536" cy="646331"/>
          </a:xfrm>
          <a:prstGeom prst="rect">
            <a:avLst/>
          </a:prstGeom>
          <a:noFill/>
        </p:spPr>
        <p:txBody>
          <a:bodyPr wrap="square" rtlCol="0">
            <a:spAutoFit/>
          </a:bodyPr>
          <a:lstStyle/>
          <a:p>
            <a:pPr algn="ctr"/>
            <a:r>
              <a:rPr lang="uk-UA" b="1" i="1" dirty="0" smtClean="0">
                <a:latin typeface="Times New Roman" panose="02020603050405020304" pitchFamily="18" charset="0"/>
                <a:cs typeface="Times New Roman" panose="02020603050405020304" pitchFamily="18" charset="0"/>
              </a:rPr>
              <a:t>Плодова гілка. </a:t>
            </a:r>
          </a:p>
          <a:p>
            <a:pPr algn="ctr"/>
            <a:r>
              <a:rPr lang="uk-UA" b="1" i="1" dirty="0" smtClean="0">
                <a:latin typeface="Times New Roman" panose="02020603050405020304" pitchFamily="18" charset="0"/>
                <a:cs typeface="Times New Roman" panose="02020603050405020304" pitchFamily="18" charset="0"/>
              </a:rPr>
              <a:t>Сорт </a:t>
            </a:r>
            <a:r>
              <a:rPr lang="uk-UA" b="1" i="1" dirty="0" err="1" smtClean="0">
                <a:latin typeface="Times New Roman" panose="02020603050405020304" pitchFamily="18" charset="0"/>
                <a:cs typeface="Times New Roman" panose="02020603050405020304" pitchFamily="18" charset="0"/>
              </a:rPr>
              <a:t>Ровада</a:t>
            </a:r>
            <a:r>
              <a:rPr lang="uk-UA" b="1" i="1" dirty="0" smtClean="0">
                <a:latin typeface="Times New Roman" panose="02020603050405020304" pitchFamily="18" charset="0"/>
                <a:cs typeface="Times New Roman" panose="02020603050405020304" pitchFamily="18" charset="0"/>
              </a:rPr>
              <a:t> (кущовий метод)</a:t>
            </a:r>
            <a:endParaRPr lang="uk-UA" b="1" i="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186618" y="3178648"/>
            <a:ext cx="6096000" cy="646331"/>
          </a:xfrm>
          <a:prstGeom prst="rect">
            <a:avLst/>
          </a:prstGeom>
        </p:spPr>
        <p:txBody>
          <a:bodyPr>
            <a:spAutoFit/>
          </a:bodyPr>
          <a:lstStyle/>
          <a:p>
            <a:pPr lvl="0" algn="ctr"/>
            <a:r>
              <a:rPr lang="uk-UA" b="1" i="1" dirty="0">
                <a:solidFill>
                  <a:prstClr val="black"/>
                </a:solidFill>
                <a:latin typeface="Times New Roman" panose="02020603050405020304" pitchFamily="18" charset="0"/>
                <a:cs typeface="Times New Roman" panose="02020603050405020304" pitchFamily="18" charset="0"/>
              </a:rPr>
              <a:t>Плодова гілка. </a:t>
            </a:r>
          </a:p>
          <a:p>
            <a:pPr lvl="0" algn="ctr"/>
            <a:r>
              <a:rPr lang="uk-UA" b="1" i="1" dirty="0">
                <a:solidFill>
                  <a:prstClr val="black"/>
                </a:solidFill>
                <a:latin typeface="Times New Roman" panose="02020603050405020304" pitchFamily="18" charset="0"/>
                <a:cs typeface="Times New Roman" panose="02020603050405020304" pitchFamily="18" charset="0"/>
              </a:rPr>
              <a:t>Сорт </a:t>
            </a:r>
            <a:r>
              <a:rPr lang="uk-UA" b="1" i="1" dirty="0" err="1">
                <a:solidFill>
                  <a:prstClr val="black"/>
                </a:solidFill>
                <a:latin typeface="Times New Roman" panose="02020603050405020304" pitchFamily="18" charset="0"/>
                <a:cs typeface="Times New Roman" panose="02020603050405020304" pitchFamily="18" charset="0"/>
              </a:rPr>
              <a:t>Ровада</a:t>
            </a:r>
            <a:r>
              <a:rPr lang="uk-UA" b="1" i="1" dirty="0">
                <a:solidFill>
                  <a:prstClr val="black"/>
                </a:solidFill>
                <a:latin typeface="Times New Roman" panose="02020603050405020304" pitchFamily="18" charset="0"/>
                <a:cs typeface="Times New Roman" panose="02020603050405020304" pitchFamily="18" charset="0"/>
              </a:rPr>
              <a:t> </a:t>
            </a:r>
            <a:r>
              <a:rPr lang="uk-UA" b="1" i="1" dirty="0" smtClean="0">
                <a:solidFill>
                  <a:prstClr val="black"/>
                </a:solidFill>
                <a:latin typeface="Times New Roman" panose="02020603050405020304" pitchFamily="18" charset="0"/>
                <a:cs typeface="Times New Roman" panose="02020603050405020304" pitchFamily="18" charset="0"/>
              </a:rPr>
              <a:t>(шпалера)</a:t>
            </a:r>
            <a:endParaRPr lang="uk-UA" dirty="0"/>
          </a:p>
        </p:txBody>
      </p:sp>
      <p:sp>
        <p:nvSpPr>
          <p:cNvPr id="8" name="Прямоугольник 7"/>
          <p:cNvSpPr/>
          <p:nvPr/>
        </p:nvSpPr>
        <p:spPr>
          <a:xfrm>
            <a:off x="706869" y="6224536"/>
            <a:ext cx="2465996" cy="400110"/>
          </a:xfrm>
          <a:prstGeom prst="rect">
            <a:avLst/>
          </a:prstGeom>
        </p:spPr>
        <p:txBody>
          <a:bodyPr wrap="none">
            <a:spAutoFit/>
          </a:bodyPr>
          <a:lstStyle/>
          <a:p>
            <a:pPr lvl="0"/>
            <a:r>
              <a:rPr lang="uk-UA" sz="2000" b="1" i="1" dirty="0">
                <a:solidFill>
                  <a:prstClr val="black"/>
                </a:solidFill>
                <a:latin typeface="Times New Roman" panose="02020603050405020304" pitchFamily="18" charset="0"/>
                <a:cs typeface="Times New Roman" panose="02020603050405020304" pitchFamily="18" charset="0"/>
              </a:rPr>
              <a:t>Кущ сорту </a:t>
            </a:r>
            <a:r>
              <a:rPr lang="uk-UA" sz="2000" b="1" i="1" dirty="0" err="1" smtClean="0">
                <a:solidFill>
                  <a:prstClr val="black"/>
                </a:solidFill>
                <a:latin typeface="Times New Roman" panose="02020603050405020304" pitchFamily="18" charset="0"/>
                <a:cs typeface="Times New Roman" panose="02020603050405020304" pitchFamily="18" charset="0"/>
              </a:rPr>
              <a:t>Ровднеус</a:t>
            </a:r>
            <a:endParaRPr lang="uk-UA" sz="2000" b="1" i="1" dirty="0">
              <a:solidFill>
                <a:prstClr val="black"/>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583900" y="6164992"/>
            <a:ext cx="6096000" cy="646331"/>
          </a:xfrm>
          <a:prstGeom prst="rect">
            <a:avLst/>
          </a:prstGeom>
        </p:spPr>
        <p:txBody>
          <a:bodyPr>
            <a:spAutoFit/>
          </a:bodyPr>
          <a:lstStyle/>
          <a:p>
            <a:pPr lvl="0" algn="ctr"/>
            <a:r>
              <a:rPr lang="uk-UA" b="1" i="1" dirty="0">
                <a:solidFill>
                  <a:prstClr val="black"/>
                </a:solidFill>
                <a:latin typeface="Times New Roman" panose="02020603050405020304" pitchFamily="18" charset="0"/>
                <a:cs typeface="Times New Roman" panose="02020603050405020304" pitchFamily="18" charset="0"/>
              </a:rPr>
              <a:t>Плодова гілка. </a:t>
            </a:r>
          </a:p>
          <a:p>
            <a:pPr lvl="0" algn="ctr"/>
            <a:r>
              <a:rPr lang="uk-UA" b="1" i="1" dirty="0">
                <a:solidFill>
                  <a:prstClr val="black"/>
                </a:solidFill>
                <a:latin typeface="Times New Roman" panose="02020603050405020304" pitchFamily="18" charset="0"/>
                <a:cs typeface="Times New Roman" panose="02020603050405020304" pitchFamily="18" charset="0"/>
              </a:rPr>
              <a:t>Сорт </a:t>
            </a:r>
            <a:r>
              <a:rPr lang="uk-UA" b="1" i="1" dirty="0" err="1" smtClean="0">
                <a:solidFill>
                  <a:prstClr val="black"/>
                </a:solidFill>
                <a:latin typeface="Times New Roman" panose="02020603050405020304" pitchFamily="18" charset="0"/>
                <a:cs typeface="Times New Roman" panose="02020603050405020304" pitchFamily="18" charset="0"/>
              </a:rPr>
              <a:t>Роднеус</a:t>
            </a:r>
            <a:r>
              <a:rPr lang="uk-UA" b="1" i="1" dirty="0" smtClean="0">
                <a:solidFill>
                  <a:prstClr val="black"/>
                </a:solidFill>
                <a:latin typeface="Times New Roman" panose="02020603050405020304" pitchFamily="18" charset="0"/>
                <a:cs typeface="Times New Roman" panose="02020603050405020304" pitchFamily="18" charset="0"/>
              </a:rPr>
              <a:t> </a:t>
            </a:r>
            <a:r>
              <a:rPr lang="uk-UA" b="1" i="1" dirty="0">
                <a:solidFill>
                  <a:prstClr val="black"/>
                </a:solidFill>
                <a:latin typeface="Times New Roman" panose="02020603050405020304" pitchFamily="18" charset="0"/>
                <a:cs typeface="Times New Roman" panose="02020603050405020304" pitchFamily="18" charset="0"/>
              </a:rPr>
              <a:t>(кущовий метод)</a:t>
            </a:r>
          </a:p>
        </p:txBody>
      </p:sp>
      <p:sp>
        <p:nvSpPr>
          <p:cNvPr id="10" name="Прямоугольник 9"/>
          <p:cNvSpPr/>
          <p:nvPr/>
        </p:nvSpPr>
        <p:spPr>
          <a:xfrm>
            <a:off x="6787698" y="6208964"/>
            <a:ext cx="6096000" cy="646331"/>
          </a:xfrm>
          <a:prstGeom prst="rect">
            <a:avLst/>
          </a:prstGeom>
        </p:spPr>
        <p:txBody>
          <a:bodyPr>
            <a:spAutoFit/>
          </a:bodyPr>
          <a:lstStyle/>
          <a:p>
            <a:pPr lvl="0" algn="ctr"/>
            <a:r>
              <a:rPr lang="uk-UA" b="1" i="1" dirty="0">
                <a:solidFill>
                  <a:prstClr val="black"/>
                </a:solidFill>
                <a:latin typeface="Times New Roman" panose="02020603050405020304" pitchFamily="18" charset="0"/>
                <a:cs typeface="Times New Roman" panose="02020603050405020304" pitchFamily="18" charset="0"/>
              </a:rPr>
              <a:t>Плодова гілка. </a:t>
            </a:r>
          </a:p>
          <a:p>
            <a:pPr lvl="0" algn="ctr"/>
            <a:r>
              <a:rPr lang="uk-UA" b="1" i="1" dirty="0">
                <a:solidFill>
                  <a:prstClr val="black"/>
                </a:solidFill>
                <a:latin typeface="Times New Roman" panose="02020603050405020304" pitchFamily="18" charset="0"/>
                <a:cs typeface="Times New Roman" panose="02020603050405020304" pitchFamily="18" charset="0"/>
              </a:rPr>
              <a:t>Сорт </a:t>
            </a:r>
            <a:r>
              <a:rPr lang="uk-UA" b="1" i="1" dirty="0" err="1" smtClean="0">
                <a:solidFill>
                  <a:prstClr val="black"/>
                </a:solidFill>
                <a:latin typeface="Times New Roman" panose="02020603050405020304" pitchFamily="18" charset="0"/>
                <a:cs typeface="Times New Roman" panose="02020603050405020304" pitchFamily="18" charset="0"/>
              </a:rPr>
              <a:t>Роднеус</a:t>
            </a:r>
            <a:r>
              <a:rPr lang="uk-UA" b="1" i="1" dirty="0" smtClean="0">
                <a:solidFill>
                  <a:prstClr val="black"/>
                </a:solidFill>
                <a:latin typeface="Times New Roman" panose="02020603050405020304" pitchFamily="18" charset="0"/>
                <a:cs typeface="Times New Roman" panose="02020603050405020304" pitchFamily="18" charset="0"/>
              </a:rPr>
              <a:t> </a:t>
            </a:r>
            <a:r>
              <a:rPr lang="uk-UA" b="1" i="1" dirty="0">
                <a:solidFill>
                  <a:prstClr val="black"/>
                </a:solidFill>
                <a:latin typeface="Times New Roman" panose="02020603050405020304" pitchFamily="18" charset="0"/>
                <a:cs typeface="Times New Roman" panose="02020603050405020304" pitchFamily="18" charset="0"/>
              </a:rPr>
              <a:t>(шпалера)</a:t>
            </a:r>
            <a:endParaRPr lang="uk-UA" dirty="0">
              <a:solidFill>
                <a:prstClr val="black"/>
              </a:solidFill>
            </a:endParaRPr>
          </a:p>
        </p:txBody>
      </p:sp>
    </p:spTree>
    <p:extLst>
      <p:ext uri="{BB962C8B-B14F-4D97-AF65-F5344CB8AC3E}">
        <p14:creationId xmlns:p14="http://schemas.microsoft.com/office/powerpoint/2010/main" val="8444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6410" y="218761"/>
            <a:ext cx="8746753" cy="584775"/>
          </a:xfrm>
          <a:prstGeom prst="rect">
            <a:avLst/>
          </a:prstGeom>
        </p:spPr>
        <p:txBody>
          <a:bodyPr wrap="none">
            <a:spAutoFit/>
          </a:bodyPr>
          <a:lstStyle/>
          <a:p>
            <a:pPr algn="ctr">
              <a:spcAft>
                <a:spcPts val="0"/>
              </a:spcAft>
            </a:pPr>
            <a:r>
              <a:rPr lang="uk-UA" sz="3200" b="1" dirty="0">
                <a:solidFill>
                  <a:srgbClr val="FF0000"/>
                </a:solidFill>
                <a:latin typeface="Times New Roman" panose="02020603050405020304" pitchFamily="18" charset="0"/>
                <a:ea typeface="Times New Roman" panose="02020603050405020304" pitchFamily="18" charset="0"/>
              </a:rPr>
              <a:t>Врожайність сортів порічок за </a:t>
            </a:r>
            <a:r>
              <a:rPr lang="uk-UA" sz="3200" b="1" dirty="0" smtClean="0">
                <a:solidFill>
                  <a:srgbClr val="FF0000"/>
                </a:solidFill>
                <a:latin typeface="Times New Roman" panose="02020603050405020304" pitchFamily="18" charset="0"/>
                <a:ea typeface="Times New Roman" panose="02020603050405020304" pitchFamily="18" charset="0"/>
              </a:rPr>
              <a:t>2018-2020 </a:t>
            </a:r>
            <a:r>
              <a:rPr lang="uk-UA" sz="3200" b="1" dirty="0">
                <a:solidFill>
                  <a:srgbClr val="FF0000"/>
                </a:solidFill>
                <a:latin typeface="Times New Roman" panose="02020603050405020304" pitchFamily="18" charset="0"/>
                <a:ea typeface="Times New Roman" panose="02020603050405020304" pitchFamily="18" charset="0"/>
              </a:rPr>
              <a:t>роки</a:t>
            </a:r>
            <a:endParaRPr lang="uk-UA" sz="3200" b="1"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8122159"/>
              </p:ext>
            </p:extLst>
          </p:nvPr>
        </p:nvGraphicFramePr>
        <p:xfrm>
          <a:off x="925648" y="1596788"/>
          <a:ext cx="9908275" cy="4449170"/>
        </p:xfrm>
        <a:graphic>
          <a:graphicData uri="http://schemas.openxmlformats.org/drawingml/2006/table">
            <a:tbl>
              <a:tblPr>
                <a:tableStyleId>{C4B1156A-380E-4F78-BDF5-A606A8083BF9}</a:tableStyleId>
              </a:tblPr>
              <a:tblGrid>
                <a:gridCol w="2385870"/>
                <a:gridCol w="2418085"/>
                <a:gridCol w="2418085"/>
                <a:gridCol w="2686235"/>
              </a:tblGrid>
              <a:tr h="645092">
                <a:tc rowSpan="2">
                  <a:txBody>
                    <a:bodyPr/>
                    <a:lstStyle/>
                    <a:p>
                      <a:pPr indent="450215" algn="just">
                        <a:lnSpc>
                          <a:spcPct val="150000"/>
                        </a:lnSpc>
                        <a:spcAft>
                          <a:spcPts val="0"/>
                        </a:spcAft>
                      </a:pPr>
                      <a:r>
                        <a:rPr lang="uk-UA" sz="2000" b="1" dirty="0">
                          <a:effectLst/>
                          <a:latin typeface="Times New Roman" panose="02020603050405020304" pitchFamily="18" charset="0"/>
                          <a:cs typeface="Times New Roman" panose="02020603050405020304" pitchFamily="18" charset="0"/>
                        </a:rPr>
                        <a:t>Сорт</a:t>
                      </a:r>
                      <a:endParaRPr lang="ru-RU" sz="2000" b="1" dirty="0">
                        <a:effectLst/>
                        <a:latin typeface="Times New Roman" panose="02020603050405020304" pitchFamily="18" charset="0"/>
                        <a:ea typeface="Calibri"/>
                        <a:cs typeface="Times New Roman" panose="02020603050405020304" pitchFamily="18" charset="0"/>
                      </a:endParaRPr>
                    </a:p>
                  </a:txBody>
                  <a:tcPr marL="34925" marR="34925" marT="34925" marB="34925">
                    <a:solidFill>
                      <a:srgbClr val="FFFF00"/>
                    </a:solidFill>
                  </a:tcPr>
                </a:tc>
                <a:tc gridSpan="2">
                  <a:txBody>
                    <a:bodyPr/>
                    <a:lstStyle/>
                    <a:p>
                      <a:pPr indent="450215" algn="ctr">
                        <a:lnSpc>
                          <a:spcPct val="150000"/>
                        </a:lnSpc>
                        <a:spcAft>
                          <a:spcPts val="0"/>
                        </a:spcAft>
                      </a:pPr>
                      <a:r>
                        <a:rPr lang="uk-UA" sz="2000" b="1" dirty="0">
                          <a:effectLst/>
                          <a:latin typeface="Times New Roman" panose="02020603050405020304" pitchFamily="18" charset="0"/>
                          <a:cs typeface="Times New Roman" panose="02020603050405020304" pitchFamily="18" charset="0"/>
                        </a:rPr>
                        <a:t>Форма вирощування</a:t>
                      </a:r>
                      <a:endParaRPr lang="ru-RU" sz="2000" b="1" dirty="0">
                        <a:effectLst/>
                        <a:latin typeface="Times New Roman" panose="02020603050405020304" pitchFamily="18" charset="0"/>
                        <a:ea typeface="Calibri"/>
                        <a:cs typeface="Times New Roman" panose="02020603050405020304" pitchFamily="18" charset="0"/>
                      </a:endParaRPr>
                    </a:p>
                  </a:txBody>
                  <a:tcPr marL="34925" marR="34925" marT="34925" marB="34925">
                    <a:solidFill>
                      <a:srgbClr val="FFFF00"/>
                    </a:solidFill>
                  </a:tcPr>
                </a:tc>
                <a:tc hMerge="1">
                  <a:txBody>
                    <a:bodyPr/>
                    <a:lstStyle/>
                    <a:p>
                      <a:endParaRPr lang="ru-RU"/>
                    </a:p>
                  </a:txBody>
                  <a:tcPr/>
                </a:tc>
                <a:tc rowSpan="2">
                  <a:txBody>
                    <a:bodyPr/>
                    <a:lstStyle/>
                    <a:p>
                      <a:pPr algn="just">
                        <a:lnSpc>
                          <a:spcPct val="150000"/>
                        </a:lnSpc>
                        <a:spcAft>
                          <a:spcPts val="0"/>
                        </a:spcAft>
                      </a:pPr>
                      <a:r>
                        <a:rPr lang="uk-UA" sz="2000" b="1" dirty="0">
                          <a:effectLst/>
                          <a:latin typeface="Times New Roman" panose="02020603050405020304" pitchFamily="18" charset="0"/>
                          <a:cs typeface="Times New Roman" panose="02020603050405020304" pitchFamily="18" charset="0"/>
                        </a:rPr>
                        <a:t>Прибавка до врожаю, %</a:t>
                      </a:r>
                      <a:endParaRPr lang="ru-RU" sz="2000" b="1" dirty="0">
                        <a:effectLst/>
                        <a:latin typeface="Times New Roman" panose="02020603050405020304" pitchFamily="18" charset="0"/>
                        <a:ea typeface="Calibri"/>
                        <a:cs typeface="Times New Roman" panose="02020603050405020304" pitchFamily="18" charset="0"/>
                      </a:endParaRPr>
                    </a:p>
                  </a:txBody>
                  <a:tcPr marL="34925" marR="34925" marT="34925" marB="34925">
                    <a:solidFill>
                      <a:srgbClr val="FFFF00"/>
                    </a:solidFill>
                  </a:tcPr>
                </a:tc>
              </a:tr>
              <a:tr h="1223710">
                <a:tc vMerge="1">
                  <a:txBody>
                    <a:bodyPr/>
                    <a:lstStyle/>
                    <a:p>
                      <a:endParaRPr lang="ru-RU"/>
                    </a:p>
                  </a:txBody>
                  <a:tcPr/>
                </a:tc>
                <a:tc>
                  <a:txBody>
                    <a:bodyPr/>
                    <a:lstStyle/>
                    <a:p>
                      <a:pPr indent="450215" algn="just">
                        <a:lnSpc>
                          <a:spcPct val="150000"/>
                        </a:lnSpc>
                        <a:spcAft>
                          <a:spcPts val="0"/>
                        </a:spcAft>
                      </a:pPr>
                      <a:r>
                        <a:rPr lang="uk-UA" sz="2000" b="1" dirty="0">
                          <a:effectLst/>
                          <a:latin typeface="Times New Roman" panose="02020603050405020304" pitchFamily="18" charset="0"/>
                          <a:cs typeface="Times New Roman" panose="02020603050405020304" pitchFamily="18" charset="0"/>
                        </a:rPr>
                        <a:t>Кущова, т/га</a:t>
                      </a:r>
                      <a:endParaRPr lang="ru-RU" sz="2000" b="1" dirty="0">
                        <a:effectLst/>
                        <a:latin typeface="Times New Roman" panose="02020603050405020304" pitchFamily="18" charset="0"/>
                        <a:ea typeface="Calibri"/>
                        <a:cs typeface="Times New Roman" panose="02020603050405020304" pitchFamily="18" charset="0"/>
                      </a:endParaRPr>
                    </a:p>
                  </a:txBody>
                  <a:tcPr marL="34925" marR="34925" marT="34925" marB="34925">
                    <a:solidFill>
                      <a:srgbClr val="FFFF66"/>
                    </a:solidFill>
                  </a:tcPr>
                </a:tc>
                <a:tc>
                  <a:txBody>
                    <a:bodyPr/>
                    <a:lstStyle/>
                    <a:p>
                      <a:pPr indent="450215" algn="just">
                        <a:lnSpc>
                          <a:spcPct val="150000"/>
                        </a:lnSpc>
                        <a:spcAft>
                          <a:spcPts val="0"/>
                        </a:spcAft>
                      </a:pPr>
                      <a:r>
                        <a:rPr lang="uk-UA" sz="2000" b="1" dirty="0">
                          <a:effectLst/>
                          <a:latin typeface="Times New Roman" panose="02020603050405020304" pitchFamily="18" charset="0"/>
                          <a:cs typeface="Times New Roman" panose="02020603050405020304" pitchFamily="18" charset="0"/>
                        </a:rPr>
                        <a:t>Шпалера, т/га</a:t>
                      </a:r>
                      <a:endParaRPr lang="ru-RU" sz="2000" b="1" dirty="0">
                        <a:effectLst/>
                        <a:latin typeface="Times New Roman" panose="02020603050405020304" pitchFamily="18" charset="0"/>
                        <a:ea typeface="Calibri"/>
                        <a:cs typeface="Times New Roman" panose="02020603050405020304" pitchFamily="18" charset="0"/>
                      </a:endParaRPr>
                    </a:p>
                  </a:txBody>
                  <a:tcPr marL="34925" marR="34925" marT="34925" marB="34925">
                    <a:solidFill>
                      <a:srgbClr val="FFFF66"/>
                    </a:solidFill>
                  </a:tcPr>
                </a:tc>
                <a:tc vMerge="1">
                  <a:txBody>
                    <a:bodyPr/>
                    <a:lstStyle/>
                    <a:p>
                      <a:endParaRPr lang="ru-RU"/>
                    </a:p>
                  </a:txBody>
                  <a:tcPr/>
                </a:tc>
              </a:tr>
              <a:tr h="645092">
                <a:tc>
                  <a:txBody>
                    <a:bodyPr/>
                    <a:lstStyle/>
                    <a:p>
                      <a:pPr indent="450215">
                        <a:lnSpc>
                          <a:spcPct val="150000"/>
                        </a:lnSpc>
                        <a:spcAft>
                          <a:spcPts val="0"/>
                        </a:spcAft>
                      </a:pPr>
                      <a:r>
                        <a:rPr lang="uk-UA" sz="2000" b="1" dirty="0" err="1">
                          <a:effectLst/>
                          <a:latin typeface="Times New Roman" panose="02020603050405020304" pitchFamily="18" charset="0"/>
                          <a:cs typeface="Times New Roman" panose="02020603050405020304" pitchFamily="18" charset="0"/>
                        </a:rPr>
                        <a:t>Джуніфер</a:t>
                      </a:r>
                      <a:endParaRPr lang="ru-RU" sz="2000" b="1" dirty="0">
                        <a:effectLst/>
                        <a:latin typeface="Times New Roman" panose="02020603050405020304" pitchFamily="18" charset="0"/>
                        <a:ea typeface="Calibri"/>
                        <a:cs typeface="Times New Roman" panose="02020603050405020304" pitchFamily="18" charset="0"/>
                      </a:endParaRPr>
                    </a:p>
                  </a:txBody>
                  <a:tcPr marL="34925" marR="34925" marT="34925" marB="34925">
                    <a:solidFill>
                      <a:srgbClr val="FFFF66"/>
                    </a:solidFill>
                  </a:tcPr>
                </a:tc>
                <a:tc>
                  <a:txBody>
                    <a:bodyPr/>
                    <a:lstStyle/>
                    <a:p>
                      <a:pPr indent="450215" algn="ctr">
                        <a:lnSpc>
                          <a:spcPct val="150000"/>
                        </a:lnSpc>
                        <a:spcAft>
                          <a:spcPts val="0"/>
                        </a:spcAft>
                      </a:pPr>
                      <a:r>
                        <a:rPr lang="ru-RU" sz="2400" b="1" dirty="0">
                          <a:effectLst/>
                          <a:latin typeface="Times New Roman" panose="02020603050405020304" pitchFamily="18" charset="0"/>
                          <a:cs typeface="Times New Roman" panose="02020603050405020304" pitchFamily="18" charset="0"/>
                        </a:rPr>
                        <a:t>19,1</a:t>
                      </a:r>
                      <a:endParaRPr lang="ru-RU" sz="2400" b="1" dirty="0">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ctr">
                        <a:lnSpc>
                          <a:spcPct val="150000"/>
                        </a:lnSpc>
                        <a:spcAft>
                          <a:spcPts val="0"/>
                        </a:spcAft>
                      </a:pPr>
                      <a:r>
                        <a:rPr lang="ru-RU" sz="2400" b="1" dirty="0">
                          <a:effectLst/>
                          <a:latin typeface="Times New Roman" panose="02020603050405020304" pitchFamily="18" charset="0"/>
                          <a:cs typeface="Times New Roman" panose="02020603050405020304" pitchFamily="18" charset="0"/>
                        </a:rPr>
                        <a:t>23,4</a:t>
                      </a:r>
                      <a:endParaRPr lang="ru-RU" sz="2400" b="1" dirty="0">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ctr">
                        <a:lnSpc>
                          <a:spcPct val="150000"/>
                        </a:lnSpc>
                        <a:spcAft>
                          <a:spcPts val="0"/>
                        </a:spcAft>
                      </a:pPr>
                      <a:r>
                        <a:rPr lang="ru-RU" sz="2400" b="1">
                          <a:effectLst/>
                          <a:latin typeface="Times New Roman" panose="02020603050405020304" pitchFamily="18" charset="0"/>
                          <a:cs typeface="Times New Roman" panose="02020603050405020304" pitchFamily="18" charset="0"/>
                        </a:rPr>
                        <a:t>16,4</a:t>
                      </a:r>
                      <a:endParaRPr lang="ru-RU" sz="2400" b="1">
                        <a:effectLst/>
                        <a:latin typeface="Times New Roman" panose="02020603050405020304" pitchFamily="18" charset="0"/>
                        <a:ea typeface="Calibri"/>
                        <a:cs typeface="Times New Roman" panose="02020603050405020304" pitchFamily="18" charset="0"/>
                      </a:endParaRPr>
                    </a:p>
                  </a:txBody>
                  <a:tcPr marL="34925" marR="34925" marT="34925" marB="34925"/>
                </a:tc>
              </a:tr>
              <a:tr h="645092">
                <a:tc>
                  <a:txBody>
                    <a:bodyPr/>
                    <a:lstStyle/>
                    <a:p>
                      <a:pPr indent="450215">
                        <a:lnSpc>
                          <a:spcPct val="150000"/>
                        </a:lnSpc>
                        <a:spcAft>
                          <a:spcPts val="0"/>
                        </a:spcAft>
                      </a:pPr>
                      <a:r>
                        <a:rPr lang="uk-UA" sz="2000" b="1" dirty="0">
                          <a:effectLst/>
                          <a:latin typeface="Times New Roman" panose="02020603050405020304" pitchFamily="18" charset="0"/>
                          <a:cs typeface="Times New Roman" panose="02020603050405020304" pitchFamily="18" charset="0"/>
                        </a:rPr>
                        <a:t>Ролан</a:t>
                      </a:r>
                      <a:endParaRPr lang="ru-RU" sz="2000" b="1" dirty="0">
                        <a:effectLst/>
                        <a:latin typeface="Times New Roman" panose="02020603050405020304" pitchFamily="18" charset="0"/>
                        <a:ea typeface="Calibri"/>
                        <a:cs typeface="Times New Roman" panose="02020603050405020304" pitchFamily="18" charset="0"/>
                      </a:endParaRPr>
                    </a:p>
                  </a:txBody>
                  <a:tcPr marL="34925" marR="34925" marT="34925" marB="34925">
                    <a:solidFill>
                      <a:srgbClr val="FFFF66"/>
                    </a:solidFill>
                  </a:tcPr>
                </a:tc>
                <a:tc>
                  <a:txBody>
                    <a:bodyPr/>
                    <a:lstStyle/>
                    <a:p>
                      <a:pPr indent="450215" algn="ctr">
                        <a:lnSpc>
                          <a:spcPct val="150000"/>
                        </a:lnSpc>
                        <a:spcAft>
                          <a:spcPts val="0"/>
                        </a:spcAft>
                      </a:pPr>
                      <a:r>
                        <a:rPr lang="ru-RU" sz="2400" b="1" dirty="0">
                          <a:effectLst/>
                          <a:latin typeface="Times New Roman" panose="02020603050405020304" pitchFamily="18" charset="0"/>
                          <a:cs typeface="Times New Roman" panose="02020603050405020304" pitchFamily="18" charset="0"/>
                        </a:rPr>
                        <a:t>23,2</a:t>
                      </a:r>
                      <a:endParaRPr lang="ru-RU" sz="2400" b="1" dirty="0">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ctr">
                        <a:lnSpc>
                          <a:spcPct val="150000"/>
                        </a:lnSpc>
                        <a:spcAft>
                          <a:spcPts val="0"/>
                        </a:spcAft>
                      </a:pPr>
                      <a:r>
                        <a:rPr lang="ru-RU" sz="2400" b="1" dirty="0">
                          <a:effectLst/>
                          <a:latin typeface="Times New Roman" panose="02020603050405020304" pitchFamily="18" charset="0"/>
                          <a:cs typeface="Times New Roman" panose="02020603050405020304" pitchFamily="18" charset="0"/>
                        </a:rPr>
                        <a:t>28,1</a:t>
                      </a:r>
                      <a:endParaRPr lang="ru-RU" sz="2400" b="1" dirty="0">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ctr">
                        <a:lnSpc>
                          <a:spcPct val="150000"/>
                        </a:lnSpc>
                        <a:spcAft>
                          <a:spcPts val="0"/>
                        </a:spcAft>
                      </a:pPr>
                      <a:r>
                        <a:rPr lang="ru-RU" sz="2400" b="1" dirty="0">
                          <a:effectLst/>
                          <a:latin typeface="Times New Roman" panose="02020603050405020304" pitchFamily="18" charset="0"/>
                          <a:cs typeface="Times New Roman" panose="02020603050405020304" pitchFamily="18" charset="0"/>
                        </a:rPr>
                        <a:t>20,3</a:t>
                      </a:r>
                      <a:endParaRPr lang="ru-RU" sz="2400" b="1" dirty="0">
                        <a:effectLst/>
                        <a:latin typeface="Times New Roman" panose="02020603050405020304" pitchFamily="18" charset="0"/>
                        <a:ea typeface="Calibri"/>
                        <a:cs typeface="Times New Roman" panose="02020603050405020304" pitchFamily="18" charset="0"/>
                      </a:endParaRPr>
                    </a:p>
                  </a:txBody>
                  <a:tcPr marL="34925" marR="34925" marT="34925" marB="34925"/>
                </a:tc>
              </a:tr>
              <a:tr h="645092">
                <a:tc>
                  <a:txBody>
                    <a:bodyPr/>
                    <a:lstStyle/>
                    <a:p>
                      <a:pPr indent="450215">
                        <a:lnSpc>
                          <a:spcPct val="150000"/>
                        </a:lnSpc>
                        <a:spcAft>
                          <a:spcPts val="0"/>
                        </a:spcAft>
                      </a:pPr>
                      <a:r>
                        <a:rPr lang="uk-UA" sz="2000" b="1" dirty="0" err="1">
                          <a:effectLst/>
                          <a:latin typeface="Times New Roman" panose="02020603050405020304" pitchFamily="18" charset="0"/>
                          <a:cs typeface="Times New Roman" panose="02020603050405020304" pitchFamily="18" charset="0"/>
                        </a:rPr>
                        <a:t>Роднеус</a:t>
                      </a:r>
                      <a:endParaRPr lang="ru-RU" sz="2000" b="1" dirty="0">
                        <a:effectLst/>
                        <a:latin typeface="Times New Roman" panose="02020603050405020304" pitchFamily="18" charset="0"/>
                        <a:ea typeface="Calibri"/>
                        <a:cs typeface="Times New Roman" panose="02020603050405020304" pitchFamily="18" charset="0"/>
                      </a:endParaRPr>
                    </a:p>
                  </a:txBody>
                  <a:tcPr marL="34925" marR="34925" marT="34925" marB="34925">
                    <a:solidFill>
                      <a:srgbClr val="FFFF66"/>
                    </a:solidFill>
                  </a:tcPr>
                </a:tc>
                <a:tc>
                  <a:txBody>
                    <a:bodyPr/>
                    <a:lstStyle/>
                    <a:p>
                      <a:pPr indent="450215" algn="ctr">
                        <a:lnSpc>
                          <a:spcPct val="150000"/>
                        </a:lnSpc>
                        <a:spcAft>
                          <a:spcPts val="0"/>
                        </a:spcAft>
                      </a:pPr>
                      <a:r>
                        <a:rPr lang="en-US" sz="2400" b="1" dirty="0">
                          <a:effectLst/>
                          <a:latin typeface="Times New Roman" panose="02020603050405020304" pitchFamily="18" charset="0"/>
                          <a:cs typeface="Times New Roman" panose="02020603050405020304" pitchFamily="18" charset="0"/>
                        </a:rPr>
                        <a:t>19,3</a:t>
                      </a:r>
                      <a:endParaRPr lang="ru-RU" sz="2400" b="1" dirty="0">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ctr">
                        <a:lnSpc>
                          <a:spcPct val="150000"/>
                        </a:lnSpc>
                        <a:spcAft>
                          <a:spcPts val="0"/>
                        </a:spcAft>
                      </a:pPr>
                      <a:r>
                        <a:rPr lang="en-US" sz="2400" b="1">
                          <a:effectLst/>
                          <a:latin typeface="Times New Roman" panose="02020603050405020304" pitchFamily="18" charset="0"/>
                          <a:cs typeface="Times New Roman" panose="02020603050405020304" pitchFamily="18" charset="0"/>
                        </a:rPr>
                        <a:t>23,4</a:t>
                      </a:r>
                      <a:endParaRPr lang="ru-RU" sz="2400" b="1">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ctr">
                        <a:lnSpc>
                          <a:spcPct val="150000"/>
                        </a:lnSpc>
                        <a:spcAft>
                          <a:spcPts val="0"/>
                        </a:spcAft>
                      </a:pPr>
                      <a:r>
                        <a:rPr lang="en-US" sz="2400" b="1" dirty="0">
                          <a:effectLst/>
                          <a:latin typeface="Times New Roman" panose="02020603050405020304" pitchFamily="18" charset="0"/>
                          <a:cs typeface="Times New Roman" panose="02020603050405020304" pitchFamily="18" charset="0"/>
                        </a:rPr>
                        <a:t>20,7</a:t>
                      </a:r>
                      <a:endParaRPr lang="ru-RU" sz="2400" b="1" dirty="0">
                        <a:effectLst/>
                        <a:latin typeface="Times New Roman" panose="02020603050405020304" pitchFamily="18" charset="0"/>
                        <a:ea typeface="Calibri"/>
                        <a:cs typeface="Times New Roman" panose="02020603050405020304" pitchFamily="18" charset="0"/>
                      </a:endParaRPr>
                    </a:p>
                  </a:txBody>
                  <a:tcPr marL="34925" marR="34925" marT="34925" marB="34925"/>
                </a:tc>
              </a:tr>
              <a:tr h="645092">
                <a:tc>
                  <a:txBody>
                    <a:bodyPr/>
                    <a:lstStyle/>
                    <a:p>
                      <a:pPr indent="450215">
                        <a:lnSpc>
                          <a:spcPct val="150000"/>
                        </a:lnSpc>
                        <a:spcAft>
                          <a:spcPts val="0"/>
                        </a:spcAft>
                      </a:pPr>
                      <a:r>
                        <a:rPr lang="uk-UA" sz="2000" b="1" dirty="0" err="1">
                          <a:effectLst/>
                          <a:latin typeface="Times New Roman" panose="02020603050405020304" pitchFamily="18" charset="0"/>
                          <a:cs typeface="Times New Roman" panose="02020603050405020304" pitchFamily="18" charset="0"/>
                        </a:rPr>
                        <a:t>Ровада</a:t>
                      </a:r>
                      <a:endParaRPr lang="ru-RU" sz="2000" b="1" dirty="0">
                        <a:effectLst/>
                        <a:latin typeface="Times New Roman" panose="02020603050405020304" pitchFamily="18" charset="0"/>
                        <a:ea typeface="Calibri"/>
                        <a:cs typeface="Times New Roman" panose="02020603050405020304" pitchFamily="18" charset="0"/>
                      </a:endParaRPr>
                    </a:p>
                  </a:txBody>
                  <a:tcPr marL="34925" marR="34925" marT="34925" marB="34925">
                    <a:solidFill>
                      <a:srgbClr val="FFFF66"/>
                    </a:solidFill>
                  </a:tcPr>
                </a:tc>
                <a:tc>
                  <a:txBody>
                    <a:bodyPr/>
                    <a:lstStyle/>
                    <a:p>
                      <a:pPr indent="450215" algn="ctr">
                        <a:lnSpc>
                          <a:spcPct val="150000"/>
                        </a:lnSpc>
                        <a:spcAft>
                          <a:spcPts val="0"/>
                        </a:spcAft>
                      </a:pPr>
                      <a:r>
                        <a:rPr lang="en-US" sz="2400" b="1">
                          <a:effectLst/>
                          <a:latin typeface="Times New Roman" panose="02020603050405020304" pitchFamily="18" charset="0"/>
                          <a:cs typeface="Times New Roman" panose="02020603050405020304" pitchFamily="18" charset="0"/>
                        </a:rPr>
                        <a:t>20,9</a:t>
                      </a:r>
                      <a:endParaRPr lang="ru-RU" sz="2400" b="1">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ctr">
                        <a:lnSpc>
                          <a:spcPct val="150000"/>
                        </a:lnSpc>
                        <a:spcAft>
                          <a:spcPts val="0"/>
                        </a:spcAft>
                      </a:pPr>
                      <a:r>
                        <a:rPr lang="en-US" sz="2400" b="1">
                          <a:effectLst/>
                          <a:latin typeface="Times New Roman" panose="02020603050405020304" pitchFamily="18" charset="0"/>
                          <a:cs typeface="Times New Roman" panose="02020603050405020304" pitchFamily="18" charset="0"/>
                        </a:rPr>
                        <a:t>25,7</a:t>
                      </a:r>
                      <a:endParaRPr lang="ru-RU" sz="2400" b="1">
                        <a:effectLst/>
                        <a:latin typeface="Times New Roman" panose="02020603050405020304" pitchFamily="18" charset="0"/>
                        <a:ea typeface="Calibri"/>
                        <a:cs typeface="Times New Roman" panose="02020603050405020304" pitchFamily="18" charset="0"/>
                      </a:endParaRPr>
                    </a:p>
                  </a:txBody>
                  <a:tcPr marL="34925" marR="34925" marT="34925" marB="34925"/>
                </a:tc>
                <a:tc>
                  <a:txBody>
                    <a:bodyPr/>
                    <a:lstStyle/>
                    <a:p>
                      <a:pPr indent="450215" algn="ctr">
                        <a:lnSpc>
                          <a:spcPct val="150000"/>
                        </a:lnSpc>
                        <a:spcAft>
                          <a:spcPts val="0"/>
                        </a:spcAft>
                      </a:pPr>
                      <a:r>
                        <a:rPr lang="en-US" sz="2400" b="1" dirty="0">
                          <a:effectLst/>
                          <a:latin typeface="Times New Roman" panose="02020603050405020304" pitchFamily="18" charset="0"/>
                          <a:cs typeface="Times New Roman" panose="02020603050405020304" pitchFamily="18" charset="0"/>
                        </a:rPr>
                        <a:t>23,5</a:t>
                      </a:r>
                      <a:endParaRPr lang="ru-RU" sz="2400" b="1" dirty="0">
                        <a:effectLst/>
                        <a:latin typeface="Times New Roman" panose="02020603050405020304" pitchFamily="18" charset="0"/>
                        <a:ea typeface="Calibri"/>
                        <a:cs typeface="Times New Roman" panose="02020603050405020304" pitchFamily="18" charset="0"/>
                      </a:endParaRPr>
                    </a:p>
                  </a:txBody>
                  <a:tcPr marL="34925" marR="34925" marT="34925" marB="34925"/>
                </a:tc>
              </a:tr>
            </a:tbl>
          </a:graphicData>
        </a:graphic>
      </p:graphicFrame>
    </p:spTree>
    <p:extLst>
      <p:ext uri="{BB962C8B-B14F-4D97-AF65-F5344CB8AC3E}">
        <p14:creationId xmlns:p14="http://schemas.microsoft.com/office/powerpoint/2010/main" val="3473509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2587" y="169935"/>
            <a:ext cx="11749413" cy="1146211"/>
          </a:xfrm>
          <a:prstGeom prst="rect">
            <a:avLst/>
          </a:prstGeom>
        </p:spPr>
        <p:txBody>
          <a:bodyPr wrap="square">
            <a:spAutoFit/>
          </a:bodyPr>
          <a:lstStyle/>
          <a:p>
            <a:pPr algn="ctr">
              <a:lnSpc>
                <a:spcPct val="107000"/>
              </a:lnSpc>
              <a:spcAft>
                <a:spcPts val="0"/>
              </a:spcAft>
            </a:pPr>
            <a:r>
              <a:rPr lang="uk-UA"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Вміст органічних кислот та вітаміну С у свіжих </a:t>
            </a:r>
            <a:r>
              <a:rPr lang="uk-UA"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плодах порічок </a:t>
            </a:r>
            <a:r>
              <a:rPr lang="uk-UA"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(середнє за </a:t>
            </a:r>
            <a:r>
              <a:rPr lang="uk-UA"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2018-2020 </a:t>
            </a:r>
            <a:r>
              <a:rPr lang="uk-UA"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рр.)</a:t>
            </a:r>
            <a:endParaRPr lang="uk-UA"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927006819"/>
              </p:ext>
            </p:extLst>
          </p:nvPr>
        </p:nvGraphicFramePr>
        <p:xfrm>
          <a:off x="1041399" y="1701800"/>
          <a:ext cx="10198100" cy="4375148"/>
        </p:xfrm>
        <a:graphic>
          <a:graphicData uri="http://schemas.openxmlformats.org/drawingml/2006/table">
            <a:tbl>
              <a:tblPr firstRow="1" firstCol="1" bandRow="1">
                <a:tableStyleId>{1E171933-4619-4E11-9A3F-F7608DF75F80}</a:tableStyleId>
              </a:tblPr>
              <a:tblGrid>
                <a:gridCol w="2586104">
                  <a:extLst>
                    <a:ext uri="{9D8B030D-6E8A-4147-A177-3AD203B41FA5}">
                      <a16:colId xmlns="" xmlns:a16="http://schemas.microsoft.com/office/drawing/2014/main" val="1903357113"/>
                    </a:ext>
                  </a:extLst>
                </a:gridCol>
                <a:gridCol w="2200200">
                  <a:extLst>
                    <a:ext uri="{9D8B030D-6E8A-4147-A177-3AD203B41FA5}">
                      <a16:colId xmlns="" xmlns:a16="http://schemas.microsoft.com/office/drawing/2014/main" val="1939955918"/>
                    </a:ext>
                  </a:extLst>
                </a:gridCol>
                <a:gridCol w="2200200">
                  <a:extLst>
                    <a:ext uri="{9D8B030D-6E8A-4147-A177-3AD203B41FA5}">
                      <a16:colId xmlns="" xmlns:a16="http://schemas.microsoft.com/office/drawing/2014/main" val="1805873961"/>
                    </a:ext>
                  </a:extLst>
                </a:gridCol>
                <a:gridCol w="1605798">
                  <a:extLst>
                    <a:ext uri="{9D8B030D-6E8A-4147-A177-3AD203B41FA5}">
                      <a16:colId xmlns="" xmlns:a16="http://schemas.microsoft.com/office/drawing/2014/main" val="3329091707"/>
                    </a:ext>
                  </a:extLst>
                </a:gridCol>
                <a:gridCol w="1605798">
                  <a:extLst>
                    <a:ext uri="{9D8B030D-6E8A-4147-A177-3AD203B41FA5}">
                      <a16:colId xmlns="" xmlns:a16="http://schemas.microsoft.com/office/drawing/2014/main" val="3556385617"/>
                    </a:ext>
                  </a:extLst>
                </a:gridCol>
              </a:tblGrid>
              <a:tr h="1089028">
                <a:tc rowSpan="2">
                  <a:txBody>
                    <a:bodyPr/>
                    <a:lstStyle/>
                    <a:p>
                      <a:pPr algn="ctr">
                        <a:spcAft>
                          <a:spcPts val="0"/>
                        </a:spcAft>
                      </a:pPr>
                      <a:r>
                        <a:rPr lang="uk-UA" sz="2800" dirty="0">
                          <a:effectLst/>
                          <a:latin typeface="Times New Roman" panose="02020603050405020304" pitchFamily="18" charset="0"/>
                          <a:cs typeface="Times New Roman" panose="02020603050405020304" pitchFamily="18" charset="0"/>
                        </a:rPr>
                        <a:t>Сорт</a:t>
                      </a:r>
                      <a:endParaRPr lang="uk-U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spcAft>
                          <a:spcPts val="0"/>
                        </a:spcAft>
                      </a:pPr>
                      <a:r>
                        <a:rPr lang="uk-UA" sz="2800" dirty="0">
                          <a:effectLst/>
                          <a:latin typeface="Times New Roman" panose="02020603050405020304" pitchFamily="18" charset="0"/>
                          <a:cs typeface="Times New Roman" panose="02020603050405020304" pitchFamily="18" charset="0"/>
                        </a:rPr>
                        <a:t>Вміст органічних</a:t>
                      </a:r>
                    </a:p>
                    <a:p>
                      <a:pPr algn="ctr">
                        <a:spcAft>
                          <a:spcPts val="0"/>
                        </a:spcAft>
                      </a:pPr>
                      <a:r>
                        <a:rPr lang="uk-UA" sz="2800" dirty="0">
                          <a:effectLst/>
                          <a:latin typeface="Times New Roman" panose="02020603050405020304" pitchFamily="18" charset="0"/>
                          <a:cs typeface="Times New Roman" panose="02020603050405020304" pitchFamily="18" charset="0"/>
                        </a:rPr>
                        <a:t>кислот, %</a:t>
                      </a:r>
                      <a:endParaRPr lang="uk-U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uk-UA"/>
                    </a:p>
                  </a:txBody>
                  <a:tcPr/>
                </a:tc>
                <a:tc gridSpan="2">
                  <a:txBody>
                    <a:bodyPr/>
                    <a:lstStyle/>
                    <a:p>
                      <a:pPr algn="ctr">
                        <a:spcAft>
                          <a:spcPts val="0"/>
                        </a:spcAft>
                      </a:pPr>
                      <a:r>
                        <a:rPr lang="uk-UA" sz="2800">
                          <a:effectLst/>
                          <a:latin typeface="Times New Roman" panose="02020603050405020304" pitchFamily="18" charset="0"/>
                          <a:cs typeface="Times New Roman" panose="02020603050405020304" pitchFamily="18" charset="0"/>
                        </a:rPr>
                        <a:t>Вміст вітаміну С,</a:t>
                      </a:r>
                    </a:p>
                    <a:p>
                      <a:pPr algn="ctr">
                        <a:spcAft>
                          <a:spcPts val="0"/>
                        </a:spcAft>
                      </a:pPr>
                      <a:r>
                        <a:rPr lang="uk-UA" sz="2800">
                          <a:effectLst/>
                          <a:latin typeface="Times New Roman" panose="02020603050405020304" pitchFamily="18" charset="0"/>
                          <a:cs typeface="Times New Roman" panose="02020603050405020304" pitchFamily="18" charset="0"/>
                        </a:rPr>
                        <a:t>мг/ 100 г</a:t>
                      </a:r>
                      <a:endParaRPr lang="uk-U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uk-UA"/>
                    </a:p>
                  </a:txBody>
                  <a:tcPr/>
                </a:tc>
                <a:extLst>
                  <a:ext uri="{0D108BD9-81ED-4DB2-BD59-A6C34878D82A}">
                    <a16:rowId xmlns="" xmlns:a16="http://schemas.microsoft.com/office/drawing/2014/main" val="1218578556"/>
                  </a:ext>
                </a:extLst>
              </a:tr>
              <a:tr h="854072">
                <a:tc vMerge="1">
                  <a:txBody>
                    <a:bodyPr/>
                    <a:lstStyle/>
                    <a:p>
                      <a:endParaRPr lang="uk-UA"/>
                    </a:p>
                  </a:txBody>
                  <a:tcPr/>
                </a:tc>
                <a:tc>
                  <a:txBody>
                    <a:bodyPr/>
                    <a:lstStyle/>
                    <a:p>
                      <a:pPr algn="ctr">
                        <a:spcAft>
                          <a:spcPts val="0"/>
                        </a:spcAft>
                      </a:pPr>
                      <a:r>
                        <a:rPr lang="uk-UA" sz="2000" dirty="0">
                          <a:effectLst/>
                          <a:latin typeface="Times New Roman" panose="02020603050405020304" pitchFamily="18" charset="0"/>
                          <a:cs typeface="Times New Roman" panose="02020603050405020304" pitchFamily="18" charset="0"/>
                        </a:rPr>
                        <a:t>Кущовий метод</a:t>
                      </a: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2000" dirty="0">
                          <a:effectLst/>
                          <a:latin typeface="Times New Roman" panose="02020603050405020304" pitchFamily="18" charset="0"/>
                          <a:cs typeface="Times New Roman" panose="02020603050405020304" pitchFamily="18" charset="0"/>
                        </a:rPr>
                        <a:t>Шпалера</a:t>
                      </a: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2000" dirty="0">
                          <a:effectLst/>
                          <a:latin typeface="Times New Roman" panose="02020603050405020304" pitchFamily="18" charset="0"/>
                          <a:cs typeface="Times New Roman" panose="02020603050405020304" pitchFamily="18" charset="0"/>
                        </a:rPr>
                        <a:t>Кущовий метод</a:t>
                      </a: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2000" dirty="0">
                          <a:effectLst/>
                          <a:latin typeface="Times New Roman" panose="02020603050405020304" pitchFamily="18" charset="0"/>
                          <a:cs typeface="Times New Roman" panose="02020603050405020304" pitchFamily="18" charset="0"/>
                        </a:rPr>
                        <a:t>Шпалера</a:t>
                      </a: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918157756"/>
                  </a:ext>
                </a:extLst>
              </a:tr>
              <a:tr h="608012">
                <a:tc>
                  <a:txBody>
                    <a:bodyPr/>
                    <a:lstStyle/>
                    <a:p>
                      <a:pPr>
                        <a:spcAft>
                          <a:spcPts val="0"/>
                        </a:spcAft>
                      </a:pPr>
                      <a:r>
                        <a:rPr lang="uk-UA" sz="2800" b="0" dirty="0" err="1">
                          <a:effectLst/>
                          <a:latin typeface="Times New Roman" panose="02020603050405020304" pitchFamily="18" charset="0"/>
                          <a:cs typeface="Times New Roman" panose="02020603050405020304" pitchFamily="18" charset="0"/>
                        </a:rPr>
                        <a:t>Джуніфер</a:t>
                      </a:r>
                      <a:endParaRPr lang="uk-UA"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2800" b="1" dirty="0">
                          <a:effectLst/>
                          <a:latin typeface="Times New Roman" panose="02020603050405020304" pitchFamily="18" charset="0"/>
                          <a:cs typeface="Times New Roman" panose="02020603050405020304" pitchFamily="18" charset="0"/>
                        </a:rPr>
                        <a:t>2,42</a:t>
                      </a:r>
                      <a:endPar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2800" b="1" dirty="0">
                          <a:effectLst/>
                          <a:latin typeface="Times New Roman" panose="02020603050405020304" pitchFamily="18" charset="0"/>
                          <a:cs typeface="Times New Roman" panose="02020603050405020304" pitchFamily="18" charset="0"/>
                        </a:rPr>
                        <a:t>3,1</a:t>
                      </a:r>
                      <a:endPar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2800" b="1" dirty="0">
                          <a:effectLst/>
                          <a:latin typeface="Times New Roman" panose="02020603050405020304" pitchFamily="18" charset="0"/>
                          <a:cs typeface="Times New Roman" panose="02020603050405020304" pitchFamily="18" charset="0"/>
                        </a:rPr>
                        <a:t>33</a:t>
                      </a:r>
                      <a:endPar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2800" b="1">
                          <a:effectLst/>
                          <a:latin typeface="Times New Roman" panose="02020603050405020304" pitchFamily="18" charset="0"/>
                          <a:cs typeface="Times New Roman" panose="02020603050405020304" pitchFamily="18" charset="0"/>
                        </a:rPr>
                        <a:t>36</a:t>
                      </a:r>
                      <a:endParaRPr lang="uk-UA"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753600944"/>
                  </a:ext>
                </a:extLst>
              </a:tr>
              <a:tr h="608012">
                <a:tc>
                  <a:txBody>
                    <a:bodyPr/>
                    <a:lstStyle/>
                    <a:p>
                      <a:pPr>
                        <a:spcAft>
                          <a:spcPts val="0"/>
                        </a:spcAft>
                      </a:pPr>
                      <a:r>
                        <a:rPr lang="uk-UA" sz="2800" b="0" dirty="0">
                          <a:effectLst/>
                          <a:latin typeface="Times New Roman" panose="02020603050405020304" pitchFamily="18" charset="0"/>
                          <a:cs typeface="Times New Roman" panose="02020603050405020304" pitchFamily="18" charset="0"/>
                        </a:rPr>
                        <a:t>Ролан</a:t>
                      </a:r>
                      <a:endParaRPr lang="uk-UA"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2800" b="1">
                          <a:effectLst/>
                          <a:latin typeface="Times New Roman" panose="02020603050405020304" pitchFamily="18" charset="0"/>
                          <a:cs typeface="Times New Roman" panose="02020603050405020304" pitchFamily="18" charset="0"/>
                        </a:rPr>
                        <a:t>1,83</a:t>
                      </a:r>
                      <a:endParaRPr lang="uk-UA"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2800" b="1" dirty="0">
                          <a:effectLst/>
                          <a:latin typeface="Times New Roman" panose="02020603050405020304" pitchFamily="18" charset="0"/>
                          <a:cs typeface="Times New Roman" panose="02020603050405020304" pitchFamily="18" charset="0"/>
                        </a:rPr>
                        <a:t>2,44</a:t>
                      </a:r>
                      <a:endPar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2800" b="1" dirty="0">
                          <a:effectLst/>
                          <a:latin typeface="Times New Roman" panose="02020603050405020304" pitchFamily="18" charset="0"/>
                          <a:cs typeface="Times New Roman" panose="02020603050405020304" pitchFamily="18" charset="0"/>
                        </a:rPr>
                        <a:t>29</a:t>
                      </a:r>
                      <a:endPar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2800" b="1">
                          <a:effectLst/>
                          <a:latin typeface="Times New Roman" panose="02020603050405020304" pitchFamily="18" charset="0"/>
                          <a:cs typeface="Times New Roman" panose="02020603050405020304" pitchFamily="18" charset="0"/>
                        </a:rPr>
                        <a:t>30</a:t>
                      </a:r>
                      <a:endParaRPr lang="uk-UA"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42050647"/>
                  </a:ext>
                </a:extLst>
              </a:tr>
              <a:tr h="608012">
                <a:tc>
                  <a:txBody>
                    <a:bodyPr/>
                    <a:lstStyle/>
                    <a:p>
                      <a:pPr>
                        <a:spcAft>
                          <a:spcPts val="0"/>
                        </a:spcAft>
                      </a:pPr>
                      <a:r>
                        <a:rPr lang="uk-UA" sz="2800" b="0" dirty="0" err="1">
                          <a:effectLst/>
                          <a:latin typeface="Times New Roman" panose="02020603050405020304" pitchFamily="18" charset="0"/>
                          <a:cs typeface="Times New Roman" panose="02020603050405020304" pitchFamily="18" charset="0"/>
                        </a:rPr>
                        <a:t>Ровада</a:t>
                      </a:r>
                      <a:endParaRPr lang="uk-UA"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2800" b="1">
                          <a:effectLst/>
                          <a:latin typeface="Times New Roman" panose="02020603050405020304" pitchFamily="18" charset="0"/>
                          <a:cs typeface="Times New Roman" panose="02020603050405020304" pitchFamily="18" charset="0"/>
                        </a:rPr>
                        <a:t>1,53</a:t>
                      </a:r>
                      <a:endParaRPr lang="uk-UA"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2800" b="1" dirty="0">
                          <a:effectLst/>
                          <a:latin typeface="Times New Roman" panose="02020603050405020304" pitchFamily="18" charset="0"/>
                          <a:cs typeface="Times New Roman" panose="02020603050405020304" pitchFamily="18" charset="0"/>
                        </a:rPr>
                        <a:t>2,03</a:t>
                      </a:r>
                      <a:endPar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2800" b="1" dirty="0">
                          <a:effectLst/>
                          <a:latin typeface="Times New Roman" panose="02020603050405020304" pitchFamily="18" charset="0"/>
                          <a:cs typeface="Times New Roman" panose="02020603050405020304" pitchFamily="18" charset="0"/>
                        </a:rPr>
                        <a:t>27</a:t>
                      </a:r>
                      <a:endPar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2800" b="1" dirty="0">
                          <a:effectLst/>
                          <a:latin typeface="Times New Roman" panose="02020603050405020304" pitchFamily="18" charset="0"/>
                          <a:cs typeface="Times New Roman" panose="02020603050405020304" pitchFamily="18" charset="0"/>
                        </a:rPr>
                        <a:t>29</a:t>
                      </a:r>
                      <a:endPar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250384451"/>
                  </a:ext>
                </a:extLst>
              </a:tr>
              <a:tr h="608012">
                <a:tc>
                  <a:txBody>
                    <a:bodyPr/>
                    <a:lstStyle/>
                    <a:p>
                      <a:pPr>
                        <a:spcAft>
                          <a:spcPts val="0"/>
                        </a:spcAft>
                      </a:pPr>
                      <a:r>
                        <a:rPr lang="uk-UA" sz="2800" b="0" dirty="0" err="1">
                          <a:effectLst/>
                          <a:latin typeface="Times New Roman" panose="02020603050405020304" pitchFamily="18" charset="0"/>
                          <a:cs typeface="Times New Roman" panose="02020603050405020304" pitchFamily="18" charset="0"/>
                        </a:rPr>
                        <a:t>Роднеус</a:t>
                      </a:r>
                      <a:endParaRPr lang="uk-UA"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2800" b="1">
                          <a:effectLst/>
                          <a:latin typeface="Times New Roman" panose="02020603050405020304" pitchFamily="18" charset="0"/>
                          <a:cs typeface="Times New Roman" panose="02020603050405020304" pitchFamily="18" charset="0"/>
                        </a:rPr>
                        <a:t>2,59</a:t>
                      </a:r>
                      <a:endParaRPr lang="uk-UA"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2800" b="1">
                          <a:effectLst/>
                          <a:latin typeface="Times New Roman" panose="02020603050405020304" pitchFamily="18" charset="0"/>
                          <a:cs typeface="Times New Roman" panose="02020603050405020304" pitchFamily="18" charset="0"/>
                        </a:rPr>
                        <a:t>3,12</a:t>
                      </a:r>
                      <a:endParaRPr lang="uk-UA"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2800" b="1" dirty="0">
                          <a:effectLst/>
                          <a:latin typeface="Times New Roman" panose="02020603050405020304" pitchFamily="18" charset="0"/>
                          <a:cs typeface="Times New Roman" panose="02020603050405020304" pitchFamily="18" charset="0"/>
                        </a:rPr>
                        <a:t>37</a:t>
                      </a:r>
                      <a:endPar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uk-UA" sz="2800" b="1" dirty="0">
                          <a:effectLst/>
                          <a:latin typeface="Times New Roman" panose="02020603050405020304" pitchFamily="18" charset="0"/>
                          <a:cs typeface="Times New Roman" panose="02020603050405020304" pitchFamily="18" charset="0"/>
                        </a:rPr>
                        <a:t>41</a:t>
                      </a:r>
                      <a:endPar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615910218"/>
                  </a:ext>
                </a:extLst>
              </a:tr>
            </a:tbl>
          </a:graphicData>
        </a:graphic>
      </p:graphicFrame>
      <p:sp>
        <p:nvSpPr>
          <p:cNvPr id="4" name="Rectangle 1"/>
          <p:cNvSpPr>
            <a:spLocks noChangeArrowheads="1"/>
          </p:cNvSpPr>
          <p:nvPr/>
        </p:nvSpPr>
        <p:spPr bwMode="auto">
          <a:xfrm>
            <a:off x="2566988" y="31480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Tree>
    <p:extLst>
      <p:ext uri="{BB962C8B-B14F-4D97-AF65-F5344CB8AC3E}">
        <p14:creationId xmlns:p14="http://schemas.microsoft.com/office/powerpoint/2010/main" val="4047555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8099" y="95514"/>
            <a:ext cx="11724361" cy="1146211"/>
          </a:xfrm>
          <a:prstGeom prst="rect">
            <a:avLst/>
          </a:prstGeom>
        </p:spPr>
        <p:txBody>
          <a:bodyPr wrap="square">
            <a:spAutoFit/>
          </a:bodyPr>
          <a:lstStyle/>
          <a:p>
            <a:pPr algn="ctr">
              <a:lnSpc>
                <a:spcPct val="107000"/>
              </a:lnSpc>
              <a:spcAft>
                <a:spcPts val="0"/>
              </a:spcAft>
            </a:pPr>
            <a:r>
              <a:rPr lang="uk-UA" sz="32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Дегустаційна оцінка плодів порічок, балів </a:t>
            </a:r>
            <a:endParaRPr lang="uk-UA" sz="3200"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algn="ctr">
              <a:lnSpc>
                <a:spcPct val="107000"/>
              </a:lnSpc>
              <a:spcAft>
                <a:spcPts val="0"/>
              </a:spcAft>
            </a:pPr>
            <a:r>
              <a:rPr lang="uk-UA" sz="3200"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a:t>
            </a:r>
            <a:r>
              <a:rPr lang="uk-UA" sz="32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середнє за </a:t>
            </a:r>
            <a:r>
              <a:rPr lang="uk-UA" sz="3200" b="1" dirty="0" smtClean="0">
                <a:solidFill>
                  <a:srgbClr val="FF0000"/>
                </a:solidFill>
                <a:latin typeface="Times New Roman" panose="02020603050405020304" pitchFamily="18" charset="0"/>
                <a:ea typeface="Times New Roman" panose="02020603050405020304" pitchFamily="18" charset="0"/>
                <a:cs typeface="Arial" panose="020B0604020202020204" pitchFamily="34" charset="0"/>
              </a:rPr>
              <a:t>2018-2020 </a:t>
            </a:r>
            <a:r>
              <a:rPr lang="uk-UA" sz="32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рр.)</a:t>
            </a:r>
            <a:endParaRPr lang="uk-UA"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15426594"/>
              </p:ext>
            </p:extLst>
          </p:nvPr>
        </p:nvGraphicFramePr>
        <p:xfrm>
          <a:off x="288100" y="1351130"/>
          <a:ext cx="11612747" cy="5240739"/>
        </p:xfrm>
        <a:graphic>
          <a:graphicData uri="http://schemas.openxmlformats.org/drawingml/2006/table">
            <a:tbl>
              <a:tblPr firstRow="1" firstCol="1" bandRow="1">
                <a:tableStyleId>{00A15C55-8517-42AA-B614-E9B94910E393}</a:tableStyleId>
              </a:tblPr>
              <a:tblGrid>
                <a:gridCol w="1574060"/>
                <a:gridCol w="987305"/>
                <a:gridCol w="987305"/>
                <a:gridCol w="987305"/>
                <a:gridCol w="987305"/>
                <a:gridCol w="987305"/>
                <a:gridCol w="987305"/>
                <a:gridCol w="1313161"/>
                <a:gridCol w="1400848"/>
                <a:gridCol w="1400848"/>
              </a:tblGrid>
              <a:tr h="1200879">
                <a:tc rowSpan="2">
                  <a:txBody>
                    <a:bodyPr/>
                    <a:lstStyle/>
                    <a:p>
                      <a:pPr algn="just">
                        <a:lnSpc>
                          <a:spcPct val="150000"/>
                        </a:lnSpc>
                        <a:spcAft>
                          <a:spcPts val="0"/>
                        </a:spcAft>
                      </a:pPr>
                      <a:r>
                        <a:rPr lang="uk-UA" sz="1800" dirty="0">
                          <a:effectLst/>
                          <a:latin typeface="Times New Roman" panose="02020603050405020304" pitchFamily="18" charset="0"/>
                          <a:cs typeface="Times New Roman" panose="02020603050405020304" pitchFamily="18" charset="0"/>
                        </a:rPr>
                        <a:t>Сорт</a:t>
                      </a:r>
                      <a:endParaRPr lang="ru-RU" sz="1800" dirty="0">
                        <a:effectLst/>
                        <a:latin typeface="Times New Roman" panose="02020603050405020304" pitchFamily="18" charset="0"/>
                        <a:ea typeface="Calibri"/>
                        <a:cs typeface="Times New Roman" panose="02020603050405020304" pitchFamily="18" charset="0"/>
                      </a:endParaRPr>
                    </a:p>
                  </a:txBody>
                  <a:tcPr marL="68580" marR="68580" marT="0" marB="0"/>
                </a:tc>
                <a:tc gridSpan="2">
                  <a:txBody>
                    <a:bodyPr/>
                    <a:lstStyle/>
                    <a:p>
                      <a:pPr algn="ctr">
                        <a:lnSpc>
                          <a:spcPct val="150000"/>
                        </a:lnSpc>
                        <a:spcAft>
                          <a:spcPts val="0"/>
                        </a:spcAft>
                      </a:pPr>
                      <a:r>
                        <a:rPr lang="uk-UA" sz="1800">
                          <a:effectLst/>
                          <a:latin typeface="Times New Roman" panose="02020603050405020304" pitchFamily="18" charset="0"/>
                          <a:cs typeface="Times New Roman" panose="02020603050405020304" pitchFamily="18" charset="0"/>
                        </a:rPr>
                        <a:t>Зовнішній вигляд</a:t>
                      </a:r>
                      <a:endParaRPr lang="ru-RU" sz="1800">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ru-RU"/>
                    </a:p>
                  </a:txBody>
                  <a:tcPr/>
                </a:tc>
                <a:tc gridSpan="2">
                  <a:txBody>
                    <a:bodyPr/>
                    <a:lstStyle/>
                    <a:p>
                      <a:pPr algn="ctr">
                        <a:lnSpc>
                          <a:spcPct val="150000"/>
                        </a:lnSpc>
                        <a:spcAft>
                          <a:spcPts val="0"/>
                        </a:spcAft>
                      </a:pPr>
                      <a:r>
                        <a:rPr lang="uk-UA" sz="1800" dirty="0">
                          <a:effectLst/>
                          <a:latin typeface="Times New Roman" panose="02020603050405020304" pitchFamily="18" charset="0"/>
                          <a:cs typeface="Times New Roman" panose="02020603050405020304" pitchFamily="18" charset="0"/>
                        </a:rPr>
                        <a:t>Забарвлення</a:t>
                      </a:r>
                      <a:endParaRPr lang="ru-RU" sz="1800" dirty="0">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ru-RU"/>
                    </a:p>
                  </a:txBody>
                  <a:tcPr/>
                </a:tc>
                <a:tc gridSpan="2">
                  <a:txBody>
                    <a:bodyPr/>
                    <a:lstStyle/>
                    <a:p>
                      <a:pPr algn="ctr">
                        <a:lnSpc>
                          <a:spcPct val="150000"/>
                        </a:lnSpc>
                        <a:spcAft>
                          <a:spcPts val="0"/>
                        </a:spcAft>
                      </a:pPr>
                      <a:r>
                        <a:rPr lang="uk-UA" sz="1800">
                          <a:effectLst/>
                          <a:latin typeface="Times New Roman" panose="02020603050405020304" pitchFamily="18" charset="0"/>
                          <a:cs typeface="Times New Roman" panose="02020603050405020304" pitchFamily="18" charset="0"/>
                        </a:rPr>
                        <a:t>Смак</a:t>
                      </a:r>
                      <a:endParaRPr lang="ru-RU" sz="1800">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ru-RU"/>
                    </a:p>
                  </a:txBody>
                  <a:tcPr/>
                </a:tc>
                <a:tc gridSpan="2">
                  <a:txBody>
                    <a:bodyPr/>
                    <a:lstStyle/>
                    <a:p>
                      <a:pPr algn="ctr">
                        <a:lnSpc>
                          <a:spcPct val="150000"/>
                        </a:lnSpc>
                        <a:spcAft>
                          <a:spcPts val="0"/>
                        </a:spcAft>
                      </a:pPr>
                      <a:r>
                        <a:rPr lang="uk-UA" sz="1800">
                          <a:effectLst/>
                          <a:latin typeface="Times New Roman" panose="02020603050405020304" pitchFamily="18" charset="0"/>
                          <a:cs typeface="Times New Roman" panose="02020603050405020304" pitchFamily="18" charset="0"/>
                        </a:rPr>
                        <a:t>Консистенція</a:t>
                      </a:r>
                      <a:endParaRPr lang="ru-RU" sz="1800">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ru-RU"/>
                    </a:p>
                  </a:txBody>
                  <a:tcPr/>
                </a:tc>
                <a:tc>
                  <a:txBody>
                    <a:bodyPr/>
                    <a:lstStyle/>
                    <a:p>
                      <a:pPr algn="ctr">
                        <a:lnSpc>
                          <a:spcPct val="150000"/>
                        </a:lnSpc>
                        <a:spcAft>
                          <a:spcPts val="0"/>
                        </a:spcAft>
                      </a:pPr>
                      <a:r>
                        <a:rPr lang="uk-UA" sz="1800">
                          <a:effectLst/>
                          <a:latin typeface="Times New Roman" panose="02020603050405020304" pitchFamily="18" charset="0"/>
                          <a:cs typeface="Times New Roman" panose="02020603050405020304" pitchFamily="18" charset="0"/>
                        </a:rPr>
                        <a:t>Загальна оцінка</a:t>
                      </a:r>
                      <a:endParaRPr lang="ru-RU" sz="1800">
                        <a:effectLst/>
                        <a:latin typeface="Times New Roman" panose="02020603050405020304" pitchFamily="18" charset="0"/>
                        <a:ea typeface="Calibri"/>
                        <a:cs typeface="Times New Roman" panose="02020603050405020304" pitchFamily="18" charset="0"/>
                      </a:endParaRPr>
                    </a:p>
                  </a:txBody>
                  <a:tcPr marL="68580" marR="68580" marT="0" marB="0"/>
                </a:tc>
              </a:tr>
              <a:tr h="1037664">
                <a:tc vMerge="1">
                  <a:txBody>
                    <a:bodyPr/>
                    <a:lstStyle/>
                    <a:p>
                      <a:endParaRPr lang="ru-RU"/>
                    </a:p>
                  </a:txBody>
                  <a:tcPr/>
                </a:tc>
                <a:tc>
                  <a:txBody>
                    <a:bodyPr/>
                    <a:lstStyle/>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Кущовий метод</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Шпалера</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Кущовий метод</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Шпалера</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Кущовий метод</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Шпалера</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Кущовий метод</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Шпалера</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1600" dirty="0">
                          <a:effectLst/>
                          <a:latin typeface="Times New Roman" panose="02020603050405020304" pitchFamily="18" charset="0"/>
                          <a:cs typeface="Times New Roman" panose="02020603050405020304" pitchFamily="18" charset="0"/>
                        </a:rPr>
                        <a:t>Кущовий метод</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tc>
              </a:tr>
              <a:tr h="1200879">
                <a:tc>
                  <a:txBody>
                    <a:bodyPr/>
                    <a:lstStyle/>
                    <a:p>
                      <a:pPr>
                        <a:lnSpc>
                          <a:spcPct val="150000"/>
                        </a:lnSpc>
                        <a:spcAft>
                          <a:spcPts val="0"/>
                        </a:spcAft>
                      </a:pPr>
                      <a:r>
                        <a:rPr lang="uk-UA" sz="1800">
                          <a:effectLst/>
                          <a:latin typeface="Times New Roman" panose="02020603050405020304" pitchFamily="18" charset="0"/>
                          <a:cs typeface="Times New Roman" panose="02020603050405020304" pitchFamily="18" charset="0"/>
                        </a:rPr>
                        <a:t>Джуніфер</a:t>
                      </a:r>
                      <a:endParaRPr lang="ru-RU"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dirty="0">
                          <a:effectLst/>
                          <a:latin typeface="Times New Roman" panose="02020603050405020304" pitchFamily="18" charset="0"/>
                          <a:cs typeface="Times New Roman" panose="02020603050405020304" pitchFamily="18" charset="0"/>
                        </a:rPr>
                        <a:t>8,4</a:t>
                      </a:r>
                      <a:endParaRPr lang="ru-RU" sz="20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dirty="0">
                          <a:effectLst/>
                          <a:latin typeface="Times New Roman" panose="02020603050405020304" pitchFamily="18" charset="0"/>
                          <a:cs typeface="Times New Roman" panose="02020603050405020304" pitchFamily="18" charset="0"/>
                        </a:rPr>
                        <a:t>9,6</a:t>
                      </a:r>
                      <a:endParaRPr lang="ru-RU" sz="20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dirty="0">
                          <a:effectLst/>
                          <a:latin typeface="Times New Roman" panose="02020603050405020304" pitchFamily="18" charset="0"/>
                          <a:cs typeface="Times New Roman" panose="02020603050405020304" pitchFamily="18" charset="0"/>
                        </a:rPr>
                        <a:t>8,5</a:t>
                      </a:r>
                      <a:endParaRPr lang="ru-RU" sz="20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dirty="0">
                          <a:effectLst/>
                          <a:latin typeface="Times New Roman" panose="02020603050405020304" pitchFamily="18" charset="0"/>
                          <a:cs typeface="Times New Roman" panose="02020603050405020304" pitchFamily="18" charset="0"/>
                        </a:rPr>
                        <a:t>8,7</a:t>
                      </a:r>
                      <a:endParaRPr lang="ru-RU" sz="20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dirty="0">
                          <a:effectLst/>
                          <a:latin typeface="Times New Roman" panose="02020603050405020304" pitchFamily="18" charset="0"/>
                          <a:cs typeface="Times New Roman" panose="02020603050405020304" pitchFamily="18" charset="0"/>
                        </a:rPr>
                        <a:t>8,3</a:t>
                      </a:r>
                      <a:endParaRPr lang="ru-RU" sz="20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dirty="0">
                          <a:effectLst/>
                          <a:latin typeface="Times New Roman" panose="02020603050405020304" pitchFamily="18" charset="0"/>
                          <a:cs typeface="Times New Roman" panose="02020603050405020304" pitchFamily="18" charset="0"/>
                        </a:rPr>
                        <a:t>8,5</a:t>
                      </a:r>
                      <a:endParaRPr lang="ru-RU" sz="20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dirty="0">
                          <a:effectLst/>
                          <a:latin typeface="Times New Roman" panose="02020603050405020304" pitchFamily="18" charset="0"/>
                          <a:cs typeface="Times New Roman" panose="02020603050405020304" pitchFamily="18" charset="0"/>
                        </a:rPr>
                        <a:t>8,4</a:t>
                      </a:r>
                      <a:endParaRPr lang="ru-RU" sz="20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dirty="0">
                          <a:effectLst/>
                          <a:latin typeface="Times New Roman" panose="02020603050405020304" pitchFamily="18" charset="0"/>
                          <a:cs typeface="Times New Roman" panose="02020603050405020304" pitchFamily="18" charset="0"/>
                        </a:rPr>
                        <a:t>8,5</a:t>
                      </a:r>
                      <a:endParaRPr lang="ru-RU" sz="20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a:effectLst/>
                          <a:latin typeface="Times New Roman" panose="02020603050405020304" pitchFamily="18" charset="0"/>
                          <a:cs typeface="Times New Roman" panose="02020603050405020304" pitchFamily="18" charset="0"/>
                        </a:rPr>
                        <a:t>8,4</a:t>
                      </a:r>
                      <a:endParaRPr lang="ru-RU" sz="2000" b="1">
                        <a:effectLst/>
                        <a:latin typeface="Times New Roman" panose="02020603050405020304" pitchFamily="18" charset="0"/>
                        <a:ea typeface="Calibri"/>
                        <a:cs typeface="Times New Roman" panose="02020603050405020304" pitchFamily="18" charset="0"/>
                      </a:endParaRPr>
                    </a:p>
                  </a:txBody>
                  <a:tcPr marL="68580" marR="68580" marT="0" marB="0"/>
                </a:tc>
              </a:tr>
              <a:tr h="600439">
                <a:tc>
                  <a:txBody>
                    <a:bodyPr/>
                    <a:lstStyle/>
                    <a:p>
                      <a:pPr>
                        <a:lnSpc>
                          <a:spcPct val="150000"/>
                        </a:lnSpc>
                        <a:spcAft>
                          <a:spcPts val="0"/>
                        </a:spcAft>
                      </a:pPr>
                      <a:r>
                        <a:rPr lang="uk-UA" sz="1800">
                          <a:effectLst/>
                          <a:latin typeface="Times New Roman" panose="02020603050405020304" pitchFamily="18" charset="0"/>
                          <a:cs typeface="Times New Roman" panose="02020603050405020304" pitchFamily="18" charset="0"/>
                        </a:rPr>
                        <a:t>Ролан</a:t>
                      </a:r>
                      <a:endParaRPr lang="ru-RU"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a:effectLst/>
                          <a:latin typeface="Times New Roman" panose="02020603050405020304" pitchFamily="18" charset="0"/>
                          <a:cs typeface="Times New Roman" panose="02020603050405020304" pitchFamily="18" charset="0"/>
                        </a:rPr>
                        <a:t>7,6</a:t>
                      </a:r>
                      <a:endParaRPr lang="ru-RU"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a:effectLst/>
                          <a:latin typeface="Times New Roman" panose="02020603050405020304" pitchFamily="18" charset="0"/>
                          <a:cs typeface="Times New Roman" panose="02020603050405020304" pitchFamily="18" charset="0"/>
                        </a:rPr>
                        <a:t>8,6</a:t>
                      </a:r>
                      <a:endParaRPr lang="ru-RU"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a:effectLst/>
                          <a:latin typeface="Times New Roman" panose="02020603050405020304" pitchFamily="18" charset="0"/>
                          <a:cs typeface="Times New Roman" panose="02020603050405020304" pitchFamily="18" charset="0"/>
                        </a:rPr>
                        <a:t>7,5</a:t>
                      </a:r>
                      <a:endParaRPr lang="ru-RU"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a:effectLst/>
                          <a:latin typeface="Times New Roman" panose="02020603050405020304" pitchFamily="18" charset="0"/>
                          <a:cs typeface="Times New Roman" panose="02020603050405020304" pitchFamily="18" charset="0"/>
                        </a:rPr>
                        <a:t>7,6</a:t>
                      </a:r>
                      <a:endParaRPr lang="ru-RU"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a:effectLst/>
                          <a:latin typeface="Times New Roman" panose="02020603050405020304" pitchFamily="18" charset="0"/>
                          <a:cs typeface="Times New Roman" panose="02020603050405020304" pitchFamily="18" charset="0"/>
                        </a:rPr>
                        <a:t>7,1</a:t>
                      </a:r>
                      <a:endParaRPr lang="ru-RU"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a:effectLst/>
                          <a:latin typeface="Times New Roman" panose="02020603050405020304" pitchFamily="18" charset="0"/>
                          <a:cs typeface="Times New Roman" panose="02020603050405020304" pitchFamily="18" charset="0"/>
                        </a:rPr>
                        <a:t>7,1</a:t>
                      </a:r>
                      <a:endParaRPr lang="ru-RU"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a:effectLst/>
                          <a:latin typeface="Times New Roman" panose="02020603050405020304" pitchFamily="18" charset="0"/>
                          <a:cs typeface="Times New Roman" panose="02020603050405020304" pitchFamily="18" charset="0"/>
                        </a:rPr>
                        <a:t>7,8</a:t>
                      </a:r>
                      <a:endParaRPr lang="ru-RU"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dirty="0">
                          <a:effectLst/>
                          <a:latin typeface="Times New Roman" panose="02020603050405020304" pitchFamily="18" charset="0"/>
                          <a:cs typeface="Times New Roman" panose="02020603050405020304" pitchFamily="18" charset="0"/>
                        </a:rPr>
                        <a:t>7,8</a:t>
                      </a:r>
                      <a:endParaRPr lang="ru-RU" sz="20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dirty="0">
                          <a:effectLst/>
                          <a:latin typeface="Times New Roman" panose="02020603050405020304" pitchFamily="18" charset="0"/>
                          <a:cs typeface="Times New Roman" panose="02020603050405020304" pitchFamily="18" charset="0"/>
                        </a:rPr>
                        <a:t>7,5</a:t>
                      </a:r>
                      <a:endParaRPr lang="ru-RU" sz="2000" b="1" dirty="0">
                        <a:effectLst/>
                        <a:latin typeface="Times New Roman" panose="02020603050405020304" pitchFamily="18" charset="0"/>
                        <a:ea typeface="Calibri"/>
                        <a:cs typeface="Times New Roman" panose="02020603050405020304" pitchFamily="18" charset="0"/>
                      </a:endParaRPr>
                    </a:p>
                  </a:txBody>
                  <a:tcPr marL="68580" marR="68580" marT="0" marB="0"/>
                </a:tc>
              </a:tr>
              <a:tr h="600439">
                <a:tc>
                  <a:txBody>
                    <a:bodyPr/>
                    <a:lstStyle/>
                    <a:p>
                      <a:pPr>
                        <a:lnSpc>
                          <a:spcPct val="150000"/>
                        </a:lnSpc>
                        <a:spcAft>
                          <a:spcPts val="0"/>
                        </a:spcAft>
                      </a:pPr>
                      <a:r>
                        <a:rPr lang="uk-UA" sz="1800">
                          <a:effectLst/>
                          <a:latin typeface="Times New Roman" panose="02020603050405020304" pitchFamily="18" charset="0"/>
                          <a:cs typeface="Times New Roman" panose="02020603050405020304" pitchFamily="18" charset="0"/>
                        </a:rPr>
                        <a:t>Ровада</a:t>
                      </a:r>
                      <a:endParaRPr lang="ru-RU"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a:effectLst/>
                          <a:latin typeface="Times New Roman" panose="02020603050405020304" pitchFamily="18" charset="0"/>
                          <a:cs typeface="Times New Roman" panose="02020603050405020304" pitchFamily="18" charset="0"/>
                        </a:rPr>
                        <a:t>7,7</a:t>
                      </a:r>
                      <a:endParaRPr lang="ru-RU"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a:effectLst/>
                          <a:latin typeface="Times New Roman" panose="02020603050405020304" pitchFamily="18" charset="0"/>
                          <a:cs typeface="Times New Roman" panose="02020603050405020304" pitchFamily="18" charset="0"/>
                        </a:rPr>
                        <a:t>8,8</a:t>
                      </a:r>
                      <a:endParaRPr lang="ru-RU"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a:effectLst/>
                          <a:latin typeface="Times New Roman" panose="02020603050405020304" pitchFamily="18" charset="0"/>
                          <a:cs typeface="Times New Roman" panose="02020603050405020304" pitchFamily="18" charset="0"/>
                        </a:rPr>
                        <a:t>8,0</a:t>
                      </a:r>
                      <a:endParaRPr lang="ru-RU"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a:effectLst/>
                          <a:latin typeface="Times New Roman" panose="02020603050405020304" pitchFamily="18" charset="0"/>
                          <a:cs typeface="Times New Roman" panose="02020603050405020304" pitchFamily="18" charset="0"/>
                        </a:rPr>
                        <a:t>8,0</a:t>
                      </a:r>
                      <a:endParaRPr lang="ru-RU"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a:effectLst/>
                          <a:latin typeface="Times New Roman" panose="02020603050405020304" pitchFamily="18" charset="0"/>
                          <a:cs typeface="Times New Roman" panose="02020603050405020304" pitchFamily="18" charset="0"/>
                        </a:rPr>
                        <a:t>8,6</a:t>
                      </a:r>
                      <a:endParaRPr lang="ru-RU"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a:effectLst/>
                          <a:latin typeface="Times New Roman" panose="02020603050405020304" pitchFamily="18" charset="0"/>
                          <a:cs typeface="Times New Roman" panose="02020603050405020304" pitchFamily="18" charset="0"/>
                        </a:rPr>
                        <a:t>8,8</a:t>
                      </a:r>
                      <a:endParaRPr lang="ru-RU"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a:effectLst/>
                          <a:latin typeface="Times New Roman" panose="02020603050405020304" pitchFamily="18" charset="0"/>
                          <a:cs typeface="Times New Roman" panose="02020603050405020304" pitchFamily="18" charset="0"/>
                        </a:rPr>
                        <a:t>8,3</a:t>
                      </a:r>
                      <a:endParaRPr lang="ru-RU"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dirty="0">
                          <a:effectLst/>
                          <a:latin typeface="Times New Roman" panose="02020603050405020304" pitchFamily="18" charset="0"/>
                          <a:cs typeface="Times New Roman" panose="02020603050405020304" pitchFamily="18" charset="0"/>
                        </a:rPr>
                        <a:t>8,6</a:t>
                      </a:r>
                      <a:endParaRPr lang="ru-RU" sz="20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dirty="0">
                          <a:effectLst/>
                          <a:latin typeface="Times New Roman" panose="02020603050405020304" pitchFamily="18" charset="0"/>
                          <a:cs typeface="Times New Roman" panose="02020603050405020304" pitchFamily="18" charset="0"/>
                        </a:rPr>
                        <a:t>8,3</a:t>
                      </a:r>
                      <a:endParaRPr lang="ru-RU" sz="2000" b="1" dirty="0">
                        <a:effectLst/>
                        <a:latin typeface="Times New Roman" panose="02020603050405020304" pitchFamily="18" charset="0"/>
                        <a:ea typeface="Calibri"/>
                        <a:cs typeface="Times New Roman" panose="02020603050405020304" pitchFamily="18" charset="0"/>
                      </a:endParaRPr>
                    </a:p>
                  </a:txBody>
                  <a:tcPr marL="68580" marR="68580" marT="0" marB="0"/>
                </a:tc>
              </a:tr>
              <a:tr h="600439">
                <a:tc>
                  <a:txBody>
                    <a:bodyPr/>
                    <a:lstStyle/>
                    <a:p>
                      <a:pPr>
                        <a:lnSpc>
                          <a:spcPct val="150000"/>
                        </a:lnSpc>
                        <a:spcAft>
                          <a:spcPts val="0"/>
                        </a:spcAft>
                      </a:pPr>
                      <a:r>
                        <a:rPr lang="uk-UA" sz="1800">
                          <a:effectLst/>
                          <a:latin typeface="Times New Roman" panose="02020603050405020304" pitchFamily="18" charset="0"/>
                          <a:cs typeface="Times New Roman" panose="02020603050405020304" pitchFamily="18" charset="0"/>
                        </a:rPr>
                        <a:t>Роднеус</a:t>
                      </a:r>
                      <a:endParaRPr lang="ru-RU"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a:effectLst/>
                          <a:latin typeface="Times New Roman" panose="02020603050405020304" pitchFamily="18" charset="0"/>
                          <a:cs typeface="Times New Roman" panose="02020603050405020304" pitchFamily="18" charset="0"/>
                        </a:rPr>
                        <a:t>8,0</a:t>
                      </a:r>
                      <a:endParaRPr lang="ru-RU"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a:effectLst/>
                          <a:latin typeface="Times New Roman" panose="02020603050405020304" pitchFamily="18" charset="0"/>
                          <a:cs typeface="Times New Roman" panose="02020603050405020304" pitchFamily="18" charset="0"/>
                        </a:rPr>
                        <a:t>9,1</a:t>
                      </a:r>
                      <a:endParaRPr lang="ru-RU"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a:effectLst/>
                          <a:latin typeface="Times New Roman" panose="02020603050405020304" pitchFamily="18" charset="0"/>
                          <a:cs typeface="Times New Roman" panose="02020603050405020304" pitchFamily="18" charset="0"/>
                        </a:rPr>
                        <a:t>7,9</a:t>
                      </a:r>
                      <a:endParaRPr lang="ru-RU"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a:effectLst/>
                          <a:latin typeface="Times New Roman" panose="02020603050405020304" pitchFamily="18" charset="0"/>
                          <a:cs typeface="Times New Roman" panose="02020603050405020304" pitchFamily="18" charset="0"/>
                        </a:rPr>
                        <a:t>8,0</a:t>
                      </a:r>
                      <a:endParaRPr lang="ru-RU"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a:effectLst/>
                          <a:latin typeface="Times New Roman" panose="02020603050405020304" pitchFamily="18" charset="0"/>
                          <a:cs typeface="Times New Roman" panose="02020603050405020304" pitchFamily="18" charset="0"/>
                        </a:rPr>
                        <a:t>7,8</a:t>
                      </a:r>
                      <a:endParaRPr lang="ru-RU"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a:effectLst/>
                          <a:latin typeface="Times New Roman" panose="02020603050405020304" pitchFamily="18" charset="0"/>
                          <a:cs typeface="Times New Roman" panose="02020603050405020304" pitchFamily="18" charset="0"/>
                        </a:rPr>
                        <a:t>8,0</a:t>
                      </a:r>
                      <a:endParaRPr lang="ru-RU"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a:effectLst/>
                          <a:latin typeface="Times New Roman" panose="02020603050405020304" pitchFamily="18" charset="0"/>
                          <a:cs typeface="Times New Roman" panose="02020603050405020304" pitchFamily="18" charset="0"/>
                        </a:rPr>
                        <a:t>7,9</a:t>
                      </a:r>
                      <a:endParaRPr lang="ru-RU"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a:effectLst/>
                          <a:latin typeface="Times New Roman" panose="02020603050405020304" pitchFamily="18" charset="0"/>
                          <a:cs typeface="Times New Roman" panose="02020603050405020304" pitchFamily="18" charset="0"/>
                        </a:rPr>
                        <a:t>8,0</a:t>
                      </a:r>
                      <a:endParaRPr lang="ru-RU" sz="2000" b="1">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50000"/>
                        </a:lnSpc>
                        <a:spcAft>
                          <a:spcPts val="0"/>
                        </a:spcAft>
                      </a:pPr>
                      <a:r>
                        <a:rPr lang="uk-UA" sz="2000" b="1" dirty="0">
                          <a:effectLst/>
                          <a:latin typeface="Times New Roman" panose="02020603050405020304" pitchFamily="18" charset="0"/>
                          <a:cs typeface="Times New Roman" panose="02020603050405020304" pitchFamily="18" charset="0"/>
                        </a:rPr>
                        <a:t>7,8</a:t>
                      </a:r>
                      <a:endParaRPr lang="ru-RU" sz="2000" b="1" dirty="0">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56144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3015" y="839277"/>
            <a:ext cx="10988298" cy="5822363"/>
          </a:xfrm>
          <a:prstGeom prst="rect">
            <a:avLst/>
          </a:prstGeom>
        </p:spPr>
        <p:txBody>
          <a:bodyPr wrap="square">
            <a:spAutoFit/>
          </a:bodyPr>
          <a:lstStyle/>
          <a:p>
            <a:pPr indent="450215" algn="just">
              <a:lnSpc>
                <a:spcPct val="107000"/>
              </a:lnSpc>
              <a:spcAft>
                <a:spcPts val="0"/>
              </a:spcAft>
            </a:pPr>
            <a:r>
              <a:rPr lang="uk-UA" sz="2400" dirty="0" smtClean="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Порічки червоні та білі не є новинкою для північних регіонів України і були відомі нашим предкам ще з ХІ століття. Проте площі сучасних насаджень цієї культури є незначними і складають близько 7-8% від насаджень смородини чорної. В останні роки все ж спостерігається поступове підвищення зацікавленості порічками не лише серед садівників-аматорів, а й на професійному ягідному ринку.</a:t>
            </a:r>
          </a:p>
          <a:p>
            <a:pPr indent="450215" algn="just">
              <a:lnSpc>
                <a:spcPct val="107000"/>
              </a:lnSpc>
              <a:spcAft>
                <a:spcPts val="0"/>
              </a:spcAft>
            </a:pPr>
            <a:r>
              <a:rPr lang="uk-UA" sz="2400" dirty="0" smtClean="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Висока продуктивність, адаптивність до певних кліматичних умов вирощування, зимостійкість, невибагливість до ґрунтів, стійкість до основних </a:t>
            </a:r>
            <a:r>
              <a:rPr lang="uk-UA" sz="2400" dirty="0" err="1" smtClean="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хвороб</a:t>
            </a:r>
            <a:r>
              <a:rPr lang="uk-UA" sz="2400" dirty="0" smtClean="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пожвавлюють зацікавленість до червоної смородини серед виробників ягідної продукції. А сучасні сорти порічок вітчизняної та зарубіжної селекції відкривають нові можливості для створення високопродуктивних насаджень цієї цінної культури, із застосуванням екологічно безпечних технологій вирощування і механізованим збором урожаю.</a:t>
            </a:r>
            <a:endParaRPr lang="uk-UA" sz="2400" dirty="0" smtClean="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endParaRPr lang="uk-UA"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911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3775" y="863506"/>
            <a:ext cx="10484285" cy="4730141"/>
          </a:xfrm>
          <a:prstGeom prst="rect">
            <a:avLst/>
          </a:prstGeom>
        </p:spPr>
        <p:txBody>
          <a:bodyPr wrap="square">
            <a:spAutoFit/>
          </a:bodyPr>
          <a:lstStyle/>
          <a:p>
            <a:pPr algn="ctr">
              <a:lnSpc>
                <a:spcPct val="200000"/>
              </a:lnSpc>
              <a:spcAft>
                <a:spcPts val="0"/>
              </a:spcAft>
            </a:pPr>
            <a:r>
              <a:rPr lang="uk-UA"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Висновки</a:t>
            </a:r>
            <a:endParaRPr lang="uk-UA"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1425"/>
              </a:spcAft>
            </a:pPr>
            <a:r>
              <a:rPr lang="uk-UA" sz="28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Ягоди смородини червоної </a:t>
            </a:r>
            <a:r>
              <a:rPr lang="uk-UA"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є не тільки смачними, а й дуже цінними для здоров'я людини. При більшій посадці площ і використанні нових </a:t>
            </a:r>
            <a:r>
              <a:rPr lang="uk-UA" sz="28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перспективних методів вирощування - для </a:t>
            </a:r>
            <a:r>
              <a:rPr lang="uk-UA"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більш масштабного виробництва: варення, джемів, збільшиться врожайність. Їх можна буде використовувати в промисловості  соків, компотів, заморожування й споживання в зимовий період</a:t>
            </a:r>
            <a:r>
              <a:rPr lang="uk-UA" sz="28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lnSpc>
                <a:spcPct val="107000"/>
              </a:lnSpc>
              <a:spcAft>
                <a:spcPts val="1425"/>
              </a:spcAft>
            </a:pPr>
            <a:endParaRPr lang="uk-UA"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2830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9100" y="673100"/>
            <a:ext cx="11607800" cy="5262979"/>
          </a:xfrm>
          <a:prstGeom prst="rect">
            <a:avLst/>
          </a:prstGeom>
        </p:spPr>
        <p:txBody>
          <a:bodyPr wrap="square">
            <a:spAutoFit/>
          </a:bodyPr>
          <a:lstStyle/>
          <a:p>
            <a:pPr indent="450215" algn="just">
              <a:spcAft>
                <a:spcPts val="0"/>
              </a:spcAft>
            </a:pPr>
            <a:r>
              <a:rPr lang="uk-UA"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Досліджувалися сорти порічок європейської селекції: </a:t>
            </a:r>
            <a:r>
              <a:rPr lang="uk-UA"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Джуніфер</a:t>
            </a:r>
            <a:r>
              <a:rPr lang="uk-UA"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Ролан, </a:t>
            </a:r>
            <a:r>
              <a:rPr lang="uk-UA"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Роднеус</a:t>
            </a:r>
            <a:r>
              <a:rPr lang="uk-UA"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та </a:t>
            </a:r>
            <a:r>
              <a:rPr lang="uk-UA"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Ровада</a:t>
            </a:r>
            <a:r>
              <a:rPr lang="uk-UA"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з різними термінами достигання.</a:t>
            </a:r>
          </a:p>
          <a:p>
            <a:pPr indent="450215" algn="just">
              <a:spcAft>
                <a:spcPts val="0"/>
              </a:spcAft>
            </a:pPr>
            <a:r>
              <a:rPr lang="uk-UA"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Здебільшого фенофаза цвітіння розпочиналась приблизно через 20–26 днів після початку вегетації. </a:t>
            </a:r>
          </a:p>
          <a:p>
            <a:pPr indent="450215" algn="just">
              <a:spcAft>
                <a:spcPts val="0"/>
              </a:spcAft>
            </a:pPr>
            <a:r>
              <a:rPr lang="uk-UA"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Першими </a:t>
            </a:r>
            <a:r>
              <a:rPr lang="uk-UA"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розквітли</a:t>
            </a:r>
            <a:r>
              <a:rPr lang="uk-UA"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порічки сорту </a:t>
            </a:r>
            <a:r>
              <a:rPr lang="uk-UA"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Ровада</a:t>
            </a:r>
            <a:r>
              <a:rPr lang="uk-UA"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при різних методах вирощування. Сорти </a:t>
            </a:r>
            <a:r>
              <a:rPr lang="uk-UA"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Роднеус</a:t>
            </a:r>
            <a:r>
              <a:rPr lang="uk-UA"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Ролан та </a:t>
            </a:r>
            <a:r>
              <a:rPr lang="uk-UA"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Джуніфер</a:t>
            </a:r>
            <a:r>
              <a:rPr lang="uk-UA"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не відрізнялися великою різницею в періоді цвітіння.</a:t>
            </a:r>
          </a:p>
          <a:p>
            <a:pPr indent="450215" algn="just">
              <a:spcAft>
                <a:spcPts val="0"/>
              </a:spcAft>
            </a:pPr>
            <a:r>
              <a:rPr lang="uk-UA"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Період формування плодів тривав від 8 до </a:t>
            </a:r>
            <a:r>
              <a:rPr lang="uk-UA"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18 </a:t>
            </a:r>
            <a:r>
              <a:rPr lang="uk-UA"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діб. Найменший термін достигання був у </a:t>
            </a:r>
            <a:r>
              <a:rPr lang="uk-UA"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сорта</a:t>
            </a:r>
            <a:r>
              <a:rPr lang="uk-UA"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uk-UA"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Джуніфер</a:t>
            </a:r>
            <a:r>
              <a:rPr lang="uk-UA"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у 2018 році – 8 днів на шпалері, та 9 при кущовому методі вирощування.  Різниця в достиганні у часових термінах між  різними способами вирощування є несуттєвою. Терміни достигання були в біологічних межах сорту</a:t>
            </a:r>
            <a:r>
              <a:rPr lang="uk-UA"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uk-UA"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3723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4500" y="499239"/>
            <a:ext cx="11264900" cy="5755422"/>
          </a:xfrm>
          <a:prstGeom prst="rect">
            <a:avLst/>
          </a:prstGeom>
        </p:spPr>
        <p:txBody>
          <a:bodyPr wrap="square">
            <a:spAutoFit/>
          </a:bodyPr>
          <a:lstStyle/>
          <a:p>
            <a:pPr algn="just"/>
            <a:r>
              <a:rPr lang="uk-UA" sz="3200" dirty="0">
                <a:solidFill>
                  <a:srgbClr val="002060"/>
                </a:solidFill>
                <a:latin typeface="Times New Roman" panose="02020603050405020304" pitchFamily="18" charset="0"/>
                <a:cs typeface="Times New Roman" panose="02020603050405020304" pitchFamily="18" charset="0"/>
              </a:rPr>
              <a:t>     </a:t>
            </a:r>
            <a:r>
              <a:rPr lang="uk-UA" sz="2800" dirty="0">
                <a:solidFill>
                  <a:srgbClr val="002060"/>
                </a:solidFill>
                <a:latin typeface="Times New Roman" panose="02020603050405020304" pitchFamily="18" charset="0"/>
                <a:cs typeface="Times New Roman" panose="02020603050405020304" pitchFamily="18" charset="0"/>
              </a:rPr>
              <a:t>За показниками довжини грона і кількості ягід в останньому виділено сорти </a:t>
            </a:r>
            <a:r>
              <a:rPr lang="uk-UA" sz="2800" dirty="0" err="1">
                <a:solidFill>
                  <a:srgbClr val="002060"/>
                </a:solidFill>
                <a:latin typeface="Times New Roman" panose="02020603050405020304" pitchFamily="18" charset="0"/>
                <a:cs typeface="Times New Roman" panose="02020603050405020304" pitchFamily="18" charset="0"/>
              </a:rPr>
              <a:t>Ровада</a:t>
            </a:r>
            <a:r>
              <a:rPr lang="uk-UA" sz="2800" dirty="0">
                <a:solidFill>
                  <a:srgbClr val="002060"/>
                </a:solidFill>
                <a:latin typeface="Times New Roman" panose="02020603050405020304" pitchFamily="18" charset="0"/>
                <a:cs typeface="Times New Roman" panose="02020603050405020304" pitchFamily="18" charset="0"/>
              </a:rPr>
              <a:t> (18 см на шпалері та 14 см- кущовий метод) та сорт </a:t>
            </a:r>
            <a:r>
              <a:rPr lang="uk-UA" sz="2800" dirty="0" err="1">
                <a:solidFill>
                  <a:srgbClr val="002060"/>
                </a:solidFill>
                <a:latin typeface="Times New Roman" panose="02020603050405020304" pitchFamily="18" charset="0"/>
                <a:cs typeface="Times New Roman" panose="02020603050405020304" pitchFamily="18" charset="0"/>
              </a:rPr>
              <a:t>Роднеус</a:t>
            </a:r>
            <a:r>
              <a:rPr lang="uk-UA" sz="2800" dirty="0">
                <a:solidFill>
                  <a:srgbClr val="002060"/>
                </a:solidFill>
                <a:latin typeface="Times New Roman" panose="02020603050405020304" pitchFamily="18" charset="0"/>
                <a:cs typeface="Times New Roman" panose="02020603050405020304" pitchFamily="18" charset="0"/>
              </a:rPr>
              <a:t> (при різних способах вирощування середня довжина грона 11 см). Найкращий показник середньої кількості ягід на гроні мав сорт Ролан - 22  (на шпалері) та  19 штук (при кущовому методі). </a:t>
            </a:r>
          </a:p>
          <a:p>
            <a:pPr algn="just"/>
            <a:r>
              <a:rPr lang="uk-UA" sz="2800" dirty="0" smtClean="0">
                <a:solidFill>
                  <a:srgbClr val="002060"/>
                </a:solidFill>
                <a:latin typeface="Times New Roman" panose="02020603050405020304" pitchFamily="18" charset="0"/>
                <a:cs typeface="Times New Roman" panose="02020603050405020304" pitchFamily="18" charset="0"/>
              </a:rPr>
              <a:t> Найбільшою </a:t>
            </a:r>
            <a:r>
              <a:rPr lang="uk-UA" sz="2800" dirty="0">
                <a:solidFill>
                  <a:srgbClr val="002060"/>
                </a:solidFill>
                <a:latin typeface="Times New Roman" panose="02020603050405020304" pitchFamily="18" charset="0"/>
                <a:cs typeface="Times New Roman" panose="02020603050405020304" pitchFamily="18" charset="0"/>
              </a:rPr>
              <a:t>масою ягід характеризувався сорт  </a:t>
            </a:r>
            <a:r>
              <a:rPr lang="uk-UA" sz="2800" dirty="0" err="1">
                <a:solidFill>
                  <a:srgbClr val="002060"/>
                </a:solidFill>
                <a:latin typeface="Times New Roman" panose="02020603050405020304" pitchFamily="18" charset="0"/>
                <a:cs typeface="Times New Roman" panose="02020603050405020304" pitchFamily="18" charset="0"/>
              </a:rPr>
              <a:t>Джуніфер</a:t>
            </a:r>
            <a:r>
              <a:rPr lang="uk-UA" sz="2800" dirty="0">
                <a:solidFill>
                  <a:srgbClr val="002060"/>
                </a:solidFill>
                <a:latin typeface="Times New Roman" panose="02020603050405020304" pitchFamily="18" charset="0"/>
                <a:cs typeface="Times New Roman" panose="02020603050405020304" pitchFamily="18" charset="0"/>
              </a:rPr>
              <a:t>, у якого цей показник сягає </a:t>
            </a:r>
            <a:r>
              <a:rPr lang="uk-UA" sz="2800" dirty="0" smtClean="0">
                <a:solidFill>
                  <a:srgbClr val="002060"/>
                </a:solidFill>
                <a:latin typeface="Times New Roman" panose="02020603050405020304" pitchFamily="18" charset="0"/>
                <a:cs typeface="Times New Roman" panose="02020603050405020304" pitchFamily="18" charset="0"/>
              </a:rPr>
              <a:t>1,2 </a:t>
            </a:r>
            <a:r>
              <a:rPr lang="uk-UA" sz="2800" dirty="0">
                <a:solidFill>
                  <a:srgbClr val="002060"/>
                </a:solidFill>
                <a:latin typeface="Times New Roman" panose="02020603050405020304" pitchFamily="18" charset="0"/>
                <a:cs typeface="Times New Roman" panose="02020603050405020304" pitchFamily="18" charset="0"/>
              </a:rPr>
              <a:t>г (шпалера) та 0,8 г (звичайний метод). </a:t>
            </a:r>
          </a:p>
          <a:p>
            <a:pPr algn="just"/>
            <a:r>
              <a:rPr lang="uk-UA" sz="2800" dirty="0" smtClean="0">
                <a:solidFill>
                  <a:srgbClr val="002060"/>
                </a:solidFill>
                <a:latin typeface="Times New Roman" panose="02020603050405020304" pitchFamily="18" charset="0"/>
                <a:cs typeface="Times New Roman" panose="02020603050405020304" pitchFamily="18" charset="0"/>
              </a:rPr>
              <a:t>      Серед </a:t>
            </a:r>
            <a:r>
              <a:rPr lang="uk-UA" sz="2800" dirty="0">
                <a:solidFill>
                  <a:srgbClr val="002060"/>
                </a:solidFill>
                <a:latin typeface="Times New Roman" panose="02020603050405020304" pitchFamily="18" charset="0"/>
                <a:cs typeface="Times New Roman" panose="02020603050405020304" pitchFamily="18" charset="0"/>
              </a:rPr>
              <a:t>досліджуваних нами сортів найбільше вітаміну С містилось в ягодах сортів </a:t>
            </a:r>
            <a:r>
              <a:rPr lang="uk-UA" sz="2800" dirty="0" err="1">
                <a:solidFill>
                  <a:srgbClr val="002060"/>
                </a:solidFill>
                <a:latin typeface="Times New Roman" panose="02020603050405020304" pitchFamily="18" charset="0"/>
                <a:cs typeface="Times New Roman" panose="02020603050405020304" pitchFamily="18" charset="0"/>
              </a:rPr>
              <a:t>Роднеус</a:t>
            </a:r>
            <a:r>
              <a:rPr lang="uk-UA" sz="2800" dirty="0">
                <a:solidFill>
                  <a:srgbClr val="002060"/>
                </a:solidFill>
                <a:latin typeface="Times New Roman" panose="02020603050405020304" pitchFamily="18" charset="0"/>
                <a:cs typeface="Times New Roman" panose="02020603050405020304" pitchFamily="18" charset="0"/>
              </a:rPr>
              <a:t> (41 мг/100 г) та </a:t>
            </a:r>
            <a:r>
              <a:rPr lang="uk-UA" sz="2800" dirty="0" err="1">
                <a:solidFill>
                  <a:srgbClr val="002060"/>
                </a:solidFill>
                <a:latin typeface="Times New Roman" panose="02020603050405020304" pitchFamily="18" charset="0"/>
                <a:cs typeface="Times New Roman" panose="02020603050405020304" pitchFamily="18" charset="0"/>
              </a:rPr>
              <a:t>Джуніфер</a:t>
            </a:r>
            <a:r>
              <a:rPr lang="uk-UA" sz="2800" dirty="0">
                <a:solidFill>
                  <a:srgbClr val="002060"/>
                </a:solidFill>
                <a:latin typeface="Times New Roman" panose="02020603050405020304" pitchFamily="18" charset="0"/>
                <a:cs typeface="Times New Roman" panose="02020603050405020304" pitchFamily="18" charset="0"/>
              </a:rPr>
              <a:t> (36 мг/100 г) при вирощуванні на шпалері.</a:t>
            </a:r>
          </a:p>
          <a:p>
            <a:pPr algn="just"/>
            <a:r>
              <a:rPr lang="uk-UA" sz="2800" dirty="0" smtClean="0">
                <a:solidFill>
                  <a:srgbClr val="002060"/>
                </a:solidFill>
                <a:latin typeface="Times New Roman" panose="02020603050405020304" pitchFamily="18" charset="0"/>
                <a:cs typeface="Times New Roman" panose="02020603050405020304" pitchFamily="18" charset="0"/>
              </a:rPr>
              <a:t>        Високою </a:t>
            </a:r>
            <a:r>
              <a:rPr lang="uk-UA" sz="2800" dirty="0">
                <a:solidFill>
                  <a:srgbClr val="002060"/>
                </a:solidFill>
                <a:latin typeface="Times New Roman" panose="02020603050405020304" pitchFamily="18" charset="0"/>
                <a:cs typeface="Times New Roman" panose="02020603050405020304" pitchFamily="18" charset="0"/>
              </a:rPr>
              <a:t>сумарною урожайністю за період досліджень у групі  порічок яка  вирощувалася на шпалерах </a:t>
            </a:r>
            <a:r>
              <a:rPr lang="uk-UA" sz="2800" dirty="0" smtClean="0">
                <a:solidFill>
                  <a:srgbClr val="002060"/>
                </a:solidFill>
                <a:latin typeface="Times New Roman" panose="02020603050405020304" pitchFamily="18" charset="0"/>
                <a:cs typeface="Times New Roman" panose="02020603050405020304" pitchFamily="18" charset="0"/>
              </a:rPr>
              <a:t>характеризувались </a:t>
            </a:r>
            <a:r>
              <a:rPr lang="uk-UA" sz="2800" dirty="0">
                <a:solidFill>
                  <a:srgbClr val="002060"/>
                </a:solidFill>
                <a:latin typeface="Times New Roman" panose="02020603050405020304" pitchFamily="18" charset="0"/>
                <a:cs typeface="Times New Roman" panose="02020603050405020304" pitchFamily="18" charset="0"/>
              </a:rPr>
              <a:t>сорти </a:t>
            </a:r>
            <a:r>
              <a:rPr lang="uk-UA" sz="2800" dirty="0" err="1">
                <a:solidFill>
                  <a:srgbClr val="002060"/>
                </a:solidFill>
                <a:latin typeface="Times New Roman" panose="02020603050405020304" pitchFamily="18" charset="0"/>
                <a:cs typeface="Times New Roman" panose="02020603050405020304" pitchFamily="18" charset="0"/>
              </a:rPr>
              <a:t>Ровада</a:t>
            </a:r>
            <a:r>
              <a:rPr lang="uk-UA" sz="2800" dirty="0">
                <a:solidFill>
                  <a:srgbClr val="002060"/>
                </a:solidFill>
                <a:latin typeface="Times New Roman" panose="02020603050405020304" pitchFamily="18" charset="0"/>
                <a:cs typeface="Times New Roman" panose="02020603050405020304" pitchFamily="18" charset="0"/>
              </a:rPr>
              <a:t> (24,6 т/га), Ролан (26,8 т/га).</a:t>
            </a:r>
          </a:p>
        </p:txBody>
      </p:sp>
    </p:spTree>
    <p:extLst>
      <p:ext uri="{BB962C8B-B14F-4D97-AF65-F5344CB8AC3E}">
        <p14:creationId xmlns:p14="http://schemas.microsoft.com/office/powerpoint/2010/main" val="3294679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7274" y="622331"/>
            <a:ext cx="10045874" cy="4978799"/>
          </a:xfrm>
          <a:prstGeom prst="rect">
            <a:avLst/>
          </a:prstGeom>
        </p:spPr>
        <p:txBody>
          <a:bodyPr wrap="square">
            <a:spAutoFit/>
          </a:bodyPr>
          <a:lstStyle/>
          <a:p>
            <a:pPr algn="just">
              <a:lnSpc>
                <a:spcPct val="107000"/>
              </a:lnSpc>
              <a:spcAft>
                <a:spcPts val="1425"/>
              </a:spcAft>
            </a:pPr>
            <a:r>
              <a:rPr lang="uk-UA"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Aft>
                <a:spcPts val="1425"/>
              </a:spcAft>
            </a:pPr>
            <a:r>
              <a:rPr lang="uk-UA"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Шпалера </a:t>
            </a:r>
            <a:r>
              <a:rPr lang="uk-UA"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має значні переваги перед звичайною посадкою. Найголовніше – це значно вища якість плодів. На шпалері вони отримують достатню кількість світла, рівномірно дозрівають, кожен листок отримує своє при хімічній обробці, при великому урожаї гілля не розлягається на землю, не забруднюючи при цьому ягід. Спрощується збір – важливий фактор по привабленню до роботи збирачів. </a:t>
            </a:r>
            <a:endParaRPr lang="uk-UA"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895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8516" y="1112238"/>
            <a:ext cx="11022904" cy="3780907"/>
          </a:xfrm>
          <a:prstGeom prst="rect">
            <a:avLst/>
          </a:prstGeom>
        </p:spPr>
        <p:txBody>
          <a:bodyPr wrap="square">
            <a:spAutoFit/>
          </a:bodyPr>
          <a:lstStyle/>
          <a:p>
            <a:pPr lvl="0" indent="457200" algn="just">
              <a:lnSpc>
                <a:spcPct val="107000"/>
              </a:lnSpc>
              <a:spcAft>
                <a:spcPts val="1425"/>
              </a:spcAft>
            </a:pPr>
            <a:r>
              <a:rPr lang="uk-UA" sz="3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Оскільки ТОВ «</a:t>
            </a:r>
            <a:r>
              <a:rPr lang="uk-UA" sz="32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Агросільпром</a:t>
            </a:r>
            <a:r>
              <a:rPr lang="uk-UA" sz="3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направлене на свіжий ринок, то при </a:t>
            </a:r>
            <a:r>
              <a:rPr lang="uk-UA"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закладанні насаджень смородини потрібно звертати увагу на строки достигання ягід. Адже, підібравши певні сорти, можна продовжити період споживання та реалізації ягід, а також полегшити роботи під час збирання врожаю</a:t>
            </a:r>
            <a:r>
              <a:rPr lang="uk-UA" sz="3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uk-UA"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Плоди збираються вручну безпосередньо в торгову упаковку</a:t>
            </a:r>
            <a:r>
              <a:rPr lang="uk-UA" sz="3200" dirty="0" smtClean="0">
                <a:solidFill>
                  <a:srgbClr val="000000"/>
                </a:solidFill>
                <a:latin typeface="Arial" panose="020B0604020202020204" pitchFamily="34" charset="0"/>
                <a:ea typeface="Times New Roman" panose="02020603050405020304" pitchFamily="18" charset="0"/>
              </a:rPr>
              <a:t>.</a:t>
            </a:r>
            <a:endParaRPr lang="uk-UA"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1884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8200" y="2514600"/>
            <a:ext cx="7988300" cy="1015663"/>
          </a:xfrm>
          <a:prstGeom prst="rect">
            <a:avLst/>
          </a:prstGeom>
          <a:noFill/>
        </p:spPr>
        <p:txBody>
          <a:bodyPr wrap="square" rtlCol="0">
            <a:spAutoFit/>
          </a:bodyPr>
          <a:lstStyle/>
          <a:p>
            <a:pPr algn="ctr"/>
            <a:r>
              <a:rPr lang="uk-UA" sz="6000" b="1" dirty="0" smtClean="0">
                <a:solidFill>
                  <a:srgbClr val="FF0000"/>
                </a:solidFill>
                <a:latin typeface="Times New Roman" panose="02020603050405020304" pitchFamily="18" charset="0"/>
                <a:cs typeface="Times New Roman" panose="02020603050405020304" pitchFamily="18" charset="0"/>
              </a:rPr>
              <a:t>ДЯКУЮ ЗА УВАГУ!</a:t>
            </a:r>
            <a:endParaRPr lang="uk-UA"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4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39864" y="1315875"/>
            <a:ext cx="9872421" cy="4044056"/>
          </a:xfrm>
          <a:prstGeom prst="rect">
            <a:avLst/>
          </a:prstGeom>
        </p:spPr>
        <p:txBody>
          <a:bodyPr wrap="square">
            <a:spAutoFit/>
          </a:bodyPr>
          <a:lstStyle/>
          <a:p>
            <a:pPr indent="450215" algn="just">
              <a:lnSpc>
                <a:spcPct val="107000"/>
              </a:lnSpc>
              <a:spcAft>
                <a:spcPts val="0"/>
              </a:spcAft>
            </a:pPr>
            <a:r>
              <a:rPr lang="uk-UA" sz="2400" dirty="0" smtClean="0">
                <a:effectLst/>
                <a:latin typeface="Times New Roman" panose="02020603050405020304" pitchFamily="18" charset="0"/>
                <a:ea typeface="Calibri" panose="020F0502020204030204" pitchFamily="34" charset="0"/>
                <a:cs typeface="Times New Roman" panose="02020603050405020304" pitchFamily="18" charset="0"/>
              </a:rPr>
              <a:t>Порічки є дієтичним харчовим продуктом і містять близько 4,5-9% цукрів, 1,5-3,9% органічних кислот, 0,2-0,52% пектинів, 0,11-0,48% дубильних речовин, 25-120 мг вітаміну С на 100 г сирої речовини та, в незначних кількостях, інші вітаміни, мінеральні </a:t>
            </a:r>
            <a:r>
              <a:rPr lang="uk-UA" sz="2400" dirty="0" err="1" smtClean="0">
                <a:effectLst/>
                <a:latin typeface="Times New Roman" panose="02020603050405020304" pitchFamily="18" charset="0"/>
                <a:ea typeface="Calibri" panose="020F0502020204030204" pitchFamily="34" charset="0"/>
                <a:cs typeface="Times New Roman" panose="02020603050405020304" pitchFamily="18" charset="0"/>
              </a:rPr>
              <a:t>макро</a:t>
            </a:r>
            <a:r>
              <a:rPr lang="uk-UA" sz="2400" dirty="0" smtClean="0">
                <a:effectLst/>
                <a:latin typeface="Times New Roman" panose="02020603050405020304" pitchFamily="18" charset="0"/>
                <a:ea typeface="Calibri" panose="020F0502020204030204" pitchFamily="34" charset="0"/>
                <a:cs typeface="Times New Roman" panose="02020603050405020304" pitchFamily="18" charset="0"/>
              </a:rPr>
              <a:t>- та мікроелементи.  Основна перевага </a:t>
            </a:r>
            <a:r>
              <a:rPr lang="uk-UA" sz="2400" dirty="0" err="1" smtClean="0">
                <a:effectLst/>
                <a:latin typeface="Times New Roman" panose="02020603050405020304" pitchFamily="18" charset="0"/>
                <a:ea typeface="Calibri" panose="020F0502020204030204" pitchFamily="34" charset="0"/>
                <a:cs typeface="Times New Roman" panose="02020603050405020304" pitchFamily="18" charset="0"/>
              </a:rPr>
              <a:t>червоноплідних</a:t>
            </a:r>
            <a:r>
              <a:rPr lang="uk-UA" sz="2400" dirty="0" smtClean="0">
                <a:effectLst/>
                <a:latin typeface="Times New Roman" panose="02020603050405020304" pitchFamily="18" charset="0"/>
                <a:ea typeface="Calibri" panose="020F0502020204030204" pitchFamily="34" charset="0"/>
                <a:cs typeface="Times New Roman" panose="02020603050405020304" pitchFamily="18" charset="0"/>
              </a:rPr>
              <a:t> сортів – в органічних барвниках. Спектр цих біологічно активних речовин є таким, що вони у 5-10 разів сильніше адсорбують із організму людини радіоактивні та інші техногенні елементи, ніж смородина чорна чи аґрус. Тому споживання населенням як свіжих ягід, так і у вигляді широкого асортименту продуктів їх переробки, є вкрай бажаним.</a:t>
            </a:r>
            <a:endParaRPr lang="uk-U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8842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2053" y="514144"/>
            <a:ext cx="11360257" cy="5843587"/>
          </a:xfrm>
          <a:prstGeom prst="rect">
            <a:avLst/>
          </a:prstGeom>
        </p:spPr>
        <p:txBody>
          <a:bodyPr wrap="square">
            <a:spAutoFit/>
          </a:bodyPr>
          <a:lstStyle/>
          <a:p>
            <a:pPr marL="90170" indent="450215" algn="just">
              <a:spcAft>
                <a:spcPts val="0"/>
              </a:spcAft>
            </a:pPr>
            <a:r>
              <a:rPr lang="uk-UA"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Актуальність </a:t>
            </a:r>
            <a:r>
              <a:rPr lang="uk-UA"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тем</a:t>
            </a:r>
          </a:p>
          <a:p>
            <a:pPr marL="90170" indent="450215" algn="just">
              <a:spcAft>
                <a:spcPts val="0"/>
              </a:spcAft>
            </a:pPr>
            <a:r>
              <a:rPr lang="uk-UA"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cs typeface="Times New Roman" panose="02020603050405020304" pitchFamily="18" charset="0"/>
              </a:rPr>
              <a:t>Останнім часом значною мірою зріс попит населення на продукцію ягідних культур як у свіжому і замороженому, так і в переробленому вигляді. Це вимагає збільшення їх виробництва</a:t>
            </a:r>
            <a:r>
              <a:rPr lang="uk-UA" sz="28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90170" indent="450215" algn="just">
              <a:spcAft>
                <a:spcPts val="0"/>
              </a:spcAft>
            </a:pPr>
            <a:endParaRPr lang="uk-UA" sz="2800" dirty="0">
              <a:latin typeface="Times New Roman" panose="02020603050405020304" pitchFamily="18" charset="0"/>
              <a:ea typeface="Times New Roman" panose="02020603050405020304" pitchFamily="18" charset="0"/>
              <a:cs typeface="Times New Roman" panose="02020603050405020304" pitchFamily="18" charset="0"/>
            </a:endParaRPr>
          </a:p>
          <a:p>
            <a:pPr marL="90170" indent="450215" algn="just">
              <a:spcAft>
                <a:spcPts val="0"/>
              </a:spcAft>
            </a:pPr>
            <a:endParaRPr lang="uk-UA"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90170" indent="450215" algn="just">
              <a:spcAft>
                <a:spcPts val="0"/>
              </a:spcAft>
            </a:pPr>
            <a:endParaRPr lang="uk-UA" sz="2800" dirty="0">
              <a:latin typeface="Times New Roman" panose="02020603050405020304" pitchFamily="18" charset="0"/>
              <a:ea typeface="Times New Roman" panose="02020603050405020304" pitchFamily="18" charset="0"/>
              <a:cs typeface="Times New Roman" panose="02020603050405020304" pitchFamily="18" charset="0"/>
            </a:endParaRPr>
          </a:p>
          <a:p>
            <a:pPr lvl="0" indent="450215" algn="just">
              <a:lnSpc>
                <a:spcPct val="107000"/>
              </a:lnSpc>
              <a:spcAft>
                <a:spcPts val="800"/>
              </a:spcAft>
            </a:pPr>
            <a:r>
              <a:rPr lang="uk-UA"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Мета і завдання </a:t>
            </a:r>
            <a:r>
              <a:rPr lang="uk-UA"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досліджень</a:t>
            </a:r>
            <a:endParaRPr lang="uk-UA"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indent="450215" algn="just">
              <a:lnSpc>
                <a:spcPct val="107000"/>
              </a:lnSpc>
              <a:spcAft>
                <a:spcPts val="800"/>
              </a:spcAft>
            </a:pPr>
            <a:r>
              <a:rPr lang="uk-UA"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Основна мета досліджень полягала у комплексному вивченні нових технологій вирощування для створення високопродуктивних та високоякісних ягід червоної смородини в зоні Степу України.</a:t>
            </a:r>
            <a:endParaRPr lang="uk-UA"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0170" indent="450215" algn="just">
              <a:spcAft>
                <a:spcPts val="0"/>
              </a:spcAft>
            </a:pPr>
            <a:endParaRPr lang="uk-UA" sz="2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316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3885" y="614744"/>
            <a:ext cx="10182386" cy="5705729"/>
          </a:xfrm>
          <a:prstGeom prst="rect">
            <a:avLst/>
          </a:prstGeom>
        </p:spPr>
        <p:txBody>
          <a:bodyPr wrap="square">
            <a:spAutoFit/>
          </a:bodyPr>
          <a:lstStyle/>
          <a:p>
            <a:pPr indent="450215" algn="just">
              <a:lnSpc>
                <a:spcPct val="107000"/>
              </a:lnSpc>
              <a:spcAft>
                <a:spcPts val="800"/>
              </a:spcAft>
            </a:pPr>
            <a:r>
              <a:rPr lang="uk-UA"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З</a:t>
            </a:r>
            <a:r>
              <a:rPr lang="uk-UA" sz="3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авдання:</a:t>
            </a:r>
            <a:endParaRPr lang="uk-UA" sz="3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2800" dirty="0" smtClean="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 дати господарсько-біологічну оцінку сортів порічок і виділити кращі за комплексом ознак, які безпосередньо визначають продуктивність, технологічність вирощування та якість продукції;</a:t>
            </a:r>
            <a:endParaRPr lang="uk-UA" sz="2800" dirty="0" smtClean="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2800" dirty="0" smtClean="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 виявити особливості росту та розвитку сортів порічок при різних технологіях вирощування;</a:t>
            </a:r>
            <a:endParaRPr lang="uk-UA" sz="2800" dirty="0" smtClean="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2800" dirty="0" smtClean="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визначити потенційну продуктивність і врожайність  сортів порічок при використанні новітніх технологій  вирощування  ;</a:t>
            </a:r>
            <a:endParaRPr lang="uk-UA" sz="2800" dirty="0" smtClean="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2800" dirty="0" smtClean="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 оцінити сорти за товарними та споживчими якостями плодів і вмістом в них основних органічних речовин.</a:t>
            </a:r>
            <a:endParaRPr lang="uk-UA" sz="2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3337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8353" y="1453400"/>
            <a:ext cx="9438468" cy="3788217"/>
          </a:xfrm>
          <a:prstGeom prst="rect">
            <a:avLst/>
          </a:prstGeom>
        </p:spPr>
        <p:txBody>
          <a:bodyPr wrap="square">
            <a:spAutoFit/>
          </a:bodyPr>
          <a:lstStyle/>
          <a:p>
            <a:pPr indent="450215" algn="just">
              <a:lnSpc>
                <a:spcPct val="107000"/>
              </a:lnSpc>
              <a:spcAft>
                <a:spcPts val="800"/>
              </a:spcAft>
            </a:pPr>
            <a:r>
              <a:rPr lang="uk-UA" sz="3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Об’єкт досліджень</a:t>
            </a:r>
            <a:r>
              <a:rPr lang="uk-UA" sz="36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800" dirty="0" smtClean="0">
                <a:effectLst/>
                <a:latin typeface="Times New Roman" panose="02020603050405020304" pitchFamily="18" charset="0"/>
                <a:ea typeface="Calibri" panose="020F0502020204030204" pitchFamily="34" charset="0"/>
                <a:cs typeface="Times New Roman" panose="02020603050405020304" pitchFamily="18" charset="0"/>
              </a:rPr>
              <a:t>– цінні господарсько-біологічні ознаки порічок, рівень прояву і впливу цих ознак на продуктивність культури в умовах Степу України.</a:t>
            </a:r>
          </a:p>
          <a:p>
            <a:pPr indent="450215" algn="just">
              <a:lnSpc>
                <a:spcPct val="107000"/>
              </a:lnSpc>
              <a:spcAft>
                <a:spcPts val="800"/>
              </a:spcAft>
            </a:pPr>
            <a:endParaRPr lang="uk-U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uk-UA" sz="3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Предмет досліджень </a:t>
            </a:r>
            <a:r>
              <a:rPr lang="uk-UA" sz="2800" b="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uk-UA" sz="28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800" dirty="0" smtClean="0">
                <a:effectLst/>
                <a:latin typeface="Times New Roman" panose="02020603050405020304" pitchFamily="18" charset="0"/>
                <a:ea typeface="Calibri" panose="020F0502020204030204" pitchFamily="34" charset="0"/>
                <a:cs typeface="Times New Roman" panose="02020603050405020304" pitchFamily="18" charset="0"/>
              </a:rPr>
              <a:t>сучасні технології вирощування порічок зарубіжної селекції в порівнянні з традиційним методом.</a:t>
            </a:r>
            <a:endParaRPr lang="uk-UA"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0947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0188" y="444124"/>
            <a:ext cx="10383864" cy="6093335"/>
          </a:xfrm>
          <a:prstGeom prst="rect">
            <a:avLst/>
          </a:prstGeom>
        </p:spPr>
        <p:txBody>
          <a:bodyPr wrap="square">
            <a:spAutoFit/>
          </a:bodyPr>
          <a:lstStyle/>
          <a:p>
            <a:pPr indent="450215" algn="just">
              <a:lnSpc>
                <a:spcPct val="107000"/>
              </a:lnSpc>
              <a:spcAft>
                <a:spcPts val="800"/>
              </a:spcAft>
            </a:pPr>
            <a:r>
              <a:rPr lang="uk-UA" sz="3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Методи досліджень</a:t>
            </a:r>
            <a:r>
              <a:rPr lang="uk-UA" sz="2800" dirty="0" smtClean="0">
                <a:effectLst/>
                <a:latin typeface="Times New Roman" panose="02020603050405020304" pitchFamily="18" charset="0"/>
                <a:ea typeface="Calibri" panose="020F0502020204030204" pitchFamily="34" charset="0"/>
                <a:cs typeface="Times New Roman" panose="02020603050405020304" pitchFamily="18" charset="0"/>
              </a:rPr>
              <a:t>. Роботу виконано  на базі ТОВ «</a:t>
            </a:r>
            <a:r>
              <a:rPr lang="uk-UA" sz="2800" dirty="0" err="1" smtClean="0">
                <a:effectLst/>
                <a:latin typeface="Times New Roman" panose="02020603050405020304" pitchFamily="18" charset="0"/>
                <a:ea typeface="Calibri" panose="020F0502020204030204" pitchFamily="34" charset="0"/>
                <a:cs typeface="Times New Roman" panose="02020603050405020304" pitchFamily="18" charset="0"/>
              </a:rPr>
              <a:t>Агросільпром</a:t>
            </a:r>
            <a:r>
              <a:rPr lang="uk-UA" sz="2800" dirty="0" smtClean="0">
                <a:effectLst/>
                <a:latin typeface="Times New Roman" panose="02020603050405020304" pitchFamily="18" charset="0"/>
                <a:ea typeface="Calibri" panose="020F0502020204030204" pitchFamily="34" charset="0"/>
                <a:cs typeface="Times New Roman" panose="02020603050405020304" pitchFamily="18" charset="0"/>
              </a:rPr>
              <a:t>» на основі польових, лабораторно-польових і лабораторних досліджень із застосуванням загальноприйнятих агрономічних, фізіологічних, економічних </a:t>
            </a:r>
            <a:r>
              <a:rPr lang="uk-UA" sz="2800" dirty="0" err="1" smtClean="0">
                <a:effectLst/>
                <a:latin typeface="Times New Roman" panose="02020603050405020304" pitchFamily="18" charset="0"/>
                <a:ea typeface="Calibri" panose="020F0502020204030204" pitchFamily="34" charset="0"/>
                <a:cs typeface="Times New Roman" panose="02020603050405020304" pitchFamily="18" charset="0"/>
              </a:rPr>
              <a:t>методик</a:t>
            </a:r>
            <a:r>
              <a:rPr lang="uk-UA" sz="2800" dirty="0" smtClean="0">
                <a:effectLst/>
                <a:latin typeface="Times New Roman" panose="02020603050405020304" pitchFamily="18" charset="0"/>
                <a:ea typeface="Calibri" panose="020F0502020204030204" pitchFamily="34" charset="0"/>
                <a:cs typeface="Times New Roman" panose="02020603050405020304" pitchFamily="18" charset="0"/>
              </a:rPr>
              <a:t> та статистичних методів обробки наукових даних.</a:t>
            </a:r>
          </a:p>
          <a:p>
            <a:pPr indent="450215" algn="just">
              <a:lnSpc>
                <a:spcPct val="107000"/>
              </a:lnSpc>
              <a:spcAft>
                <a:spcPts val="800"/>
              </a:spcAft>
            </a:pPr>
            <a:r>
              <a:rPr lang="uk-UA"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uk-UA"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uk-UA" sz="3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Наукова новизна</a:t>
            </a:r>
            <a:r>
              <a:rPr lang="uk-UA" sz="36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800" dirty="0" smtClean="0">
                <a:effectLst/>
                <a:latin typeface="Times New Roman" panose="02020603050405020304" pitchFamily="18" charset="0"/>
                <a:ea typeface="Calibri" panose="020F0502020204030204" pitchFamily="34" charset="0"/>
                <a:cs typeface="Times New Roman" panose="02020603050405020304" pitchFamily="18" charset="0"/>
              </a:rPr>
              <a:t>отриманих результатів полягає в тому, що вперше було проведено комплексне дослідження господарсько-біологічних ознак 4 </a:t>
            </a:r>
            <a:r>
              <a:rPr lang="uk-UA" sz="2800" dirty="0" err="1" smtClean="0">
                <a:effectLst/>
                <a:latin typeface="Times New Roman" panose="02020603050405020304" pitchFamily="18" charset="0"/>
                <a:ea typeface="Calibri" panose="020F0502020204030204" pitchFamily="34" charset="0"/>
                <a:cs typeface="Times New Roman" panose="02020603050405020304" pitchFamily="18" charset="0"/>
              </a:rPr>
              <a:t>сортозразків</a:t>
            </a:r>
            <a:r>
              <a:rPr lang="uk-UA" sz="2800" dirty="0" smtClean="0">
                <a:effectLst/>
                <a:latin typeface="Times New Roman" panose="02020603050405020304" pitchFamily="18" charset="0"/>
                <a:ea typeface="Calibri" panose="020F0502020204030204" pitchFamily="34" charset="0"/>
                <a:cs typeface="Times New Roman" panose="02020603050405020304" pitchFamily="18" charset="0"/>
              </a:rPr>
              <a:t> порічок та визначено ефективність шпалерного способу вирощування для створення високопродуктивних промислових і дрібнотоварних насаджень в зоні Степу України. </a:t>
            </a:r>
            <a:endParaRPr lang="uk-UA"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3293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948" y="265866"/>
            <a:ext cx="11422251" cy="1070037"/>
          </a:xfrm>
          <a:prstGeom prst="rect">
            <a:avLst/>
          </a:prstGeom>
        </p:spPr>
        <p:txBody>
          <a:bodyPr wrap="square">
            <a:spAutoFit/>
          </a:bodyPr>
          <a:lstStyle/>
          <a:p>
            <a:pPr algn="ctr">
              <a:lnSpc>
                <a:spcPct val="115000"/>
              </a:lnSpc>
              <a:spcAft>
                <a:spcPts val="1000"/>
              </a:spcAft>
            </a:pPr>
            <a:r>
              <a:rPr lang="uk-UA" sz="24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УМОВИ, ОБ’ЄКТИ І МЕТОДИКА ДОСЛІДЖЕНЬ</a:t>
            </a:r>
            <a:endParaRPr lang="uk-UA" sz="24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15000"/>
              </a:lnSpc>
              <a:spcAft>
                <a:spcPts val="0"/>
              </a:spcAft>
            </a:pPr>
            <a:r>
              <a:rPr lang="uk-UA"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Досліди проведено протягом 2018–2019 рр. на базі ТОВ «</a:t>
            </a:r>
            <a:r>
              <a:rPr lang="uk-UA"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Агросільпром</a:t>
            </a:r>
            <a:r>
              <a:rPr lang="uk-UA"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8028" y="3494761"/>
            <a:ext cx="4317305" cy="3237978"/>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2286" y="1335903"/>
            <a:ext cx="3095742" cy="4127656"/>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566" y="3344449"/>
            <a:ext cx="4517720" cy="3388290"/>
          </a:xfrm>
          <a:prstGeom prst="rect">
            <a:avLst/>
          </a:prstGeom>
        </p:spPr>
      </p:pic>
    </p:spTree>
    <p:extLst>
      <p:ext uri="{BB962C8B-B14F-4D97-AF65-F5344CB8AC3E}">
        <p14:creationId xmlns:p14="http://schemas.microsoft.com/office/powerpoint/2010/main" val="3249859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7332" y="3670668"/>
            <a:ext cx="2862440" cy="2812682"/>
          </a:xfrm>
          <a:prstGeom prst="rect">
            <a:avLst/>
          </a:prstGeom>
        </p:spPr>
      </p:pic>
      <p:sp>
        <p:nvSpPr>
          <p:cNvPr id="3" name="TextBox 2"/>
          <p:cNvSpPr txBox="1"/>
          <p:nvPr/>
        </p:nvSpPr>
        <p:spPr>
          <a:xfrm>
            <a:off x="10029771" y="6396335"/>
            <a:ext cx="3465324" cy="461665"/>
          </a:xfrm>
          <a:prstGeom prst="rect">
            <a:avLst/>
          </a:prstGeom>
          <a:noFill/>
        </p:spPr>
        <p:txBody>
          <a:bodyPr wrap="square" rtlCol="0">
            <a:spAutoFit/>
          </a:bodyPr>
          <a:lstStyle/>
          <a:p>
            <a:r>
              <a:rPr lang="uk-UA" sz="2400" b="1" i="1" dirty="0" smtClean="0">
                <a:latin typeface="Times New Roman" panose="02020603050405020304" pitchFamily="18" charset="0"/>
                <a:cs typeface="Times New Roman" panose="02020603050405020304" pitchFamily="18" charset="0"/>
              </a:rPr>
              <a:t>Сорт </a:t>
            </a:r>
            <a:r>
              <a:rPr lang="uk-UA" sz="2400" b="1" i="1" dirty="0" err="1" smtClean="0">
                <a:latin typeface="Times New Roman" panose="02020603050405020304" pitchFamily="18" charset="0"/>
                <a:cs typeface="Times New Roman" panose="02020603050405020304" pitchFamily="18" charset="0"/>
              </a:rPr>
              <a:t>Роднеус</a:t>
            </a:r>
            <a:endParaRPr lang="uk-UA" sz="2400" b="1" i="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2535682" y="599945"/>
            <a:ext cx="2979367" cy="2979367"/>
          </a:xfrm>
          <a:prstGeom prst="rect">
            <a:avLst/>
          </a:prstGeom>
        </p:spPr>
      </p:pic>
      <p:sp>
        <p:nvSpPr>
          <p:cNvPr id="7" name="TextBox 6"/>
          <p:cNvSpPr txBox="1"/>
          <p:nvPr/>
        </p:nvSpPr>
        <p:spPr>
          <a:xfrm>
            <a:off x="125261" y="2991068"/>
            <a:ext cx="2531006" cy="461665"/>
          </a:xfrm>
          <a:prstGeom prst="rect">
            <a:avLst/>
          </a:prstGeom>
          <a:noFill/>
        </p:spPr>
        <p:txBody>
          <a:bodyPr wrap="square" rtlCol="0">
            <a:spAutoFit/>
          </a:bodyPr>
          <a:lstStyle/>
          <a:p>
            <a:r>
              <a:rPr lang="uk-UA" sz="2400" b="1" i="1" dirty="0" smtClean="0"/>
              <a:t>С</a:t>
            </a:r>
            <a:r>
              <a:rPr lang="uk-UA" sz="2400" b="1" i="1" dirty="0" smtClean="0">
                <a:latin typeface="Times New Roman" panose="02020603050405020304" pitchFamily="18" charset="0"/>
                <a:cs typeface="Times New Roman" panose="02020603050405020304" pitchFamily="18" charset="0"/>
              </a:rPr>
              <a:t>орт </a:t>
            </a:r>
            <a:r>
              <a:rPr lang="uk-UA" sz="2400" b="1" i="1" dirty="0" err="1" smtClean="0">
                <a:latin typeface="Times New Roman" panose="02020603050405020304" pitchFamily="18" charset="0"/>
                <a:cs typeface="Times New Roman" panose="02020603050405020304" pitchFamily="18" charset="0"/>
              </a:rPr>
              <a:t>Джуніфер</a:t>
            </a:r>
            <a:endParaRPr lang="uk-UA" sz="2400" b="1"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870468" y="2968094"/>
            <a:ext cx="3545127" cy="461665"/>
          </a:xfrm>
          <a:prstGeom prst="rect">
            <a:avLst/>
          </a:prstGeom>
          <a:noFill/>
        </p:spPr>
        <p:txBody>
          <a:bodyPr wrap="square" rtlCol="0">
            <a:spAutoFit/>
          </a:bodyPr>
          <a:lstStyle/>
          <a:p>
            <a:r>
              <a:rPr lang="uk-UA" sz="2400" b="1" i="1" dirty="0" smtClean="0">
                <a:latin typeface="Times New Roman" panose="02020603050405020304" pitchFamily="18" charset="0"/>
                <a:cs typeface="Times New Roman" panose="02020603050405020304" pitchFamily="18" charset="0"/>
              </a:rPr>
              <a:t>Сорт </a:t>
            </a:r>
            <a:r>
              <a:rPr lang="uk-UA" sz="2400" b="1" i="1" dirty="0" err="1" smtClean="0">
                <a:latin typeface="Times New Roman" panose="02020603050405020304" pitchFamily="18" charset="0"/>
                <a:cs typeface="Times New Roman" panose="02020603050405020304" pitchFamily="18" charset="0"/>
              </a:rPr>
              <a:t>Ровада</a:t>
            </a:r>
            <a:endParaRPr lang="uk-UA" sz="2400" b="1" i="1"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4"/>
          <a:stretch>
            <a:fillRect/>
          </a:stretch>
        </p:blipFill>
        <p:spPr>
          <a:xfrm>
            <a:off x="1770283" y="3670668"/>
            <a:ext cx="2752725" cy="2857500"/>
          </a:xfrm>
          <a:prstGeom prst="rect">
            <a:avLst/>
          </a:prstGeom>
        </p:spPr>
      </p:pic>
      <p:sp>
        <p:nvSpPr>
          <p:cNvPr id="10" name="TextBox 9"/>
          <p:cNvSpPr txBox="1"/>
          <p:nvPr/>
        </p:nvSpPr>
        <p:spPr>
          <a:xfrm>
            <a:off x="0" y="6355215"/>
            <a:ext cx="2054268" cy="461665"/>
          </a:xfrm>
          <a:prstGeom prst="rect">
            <a:avLst/>
          </a:prstGeom>
          <a:noFill/>
        </p:spPr>
        <p:txBody>
          <a:bodyPr wrap="square" rtlCol="0">
            <a:spAutoFit/>
          </a:bodyPr>
          <a:lstStyle/>
          <a:p>
            <a:r>
              <a:rPr lang="uk-UA" sz="2400" b="1" i="1" dirty="0" smtClean="0">
                <a:latin typeface="Times New Roman" panose="02020603050405020304" pitchFamily="18" charset="0"/>
                <a:cs typeface="Times New Roman" panose="02020603050405020304" pitchFamily="18" charset="0"/>
              </a:rPr>
              <a:t>Сорт Ролан</a:t>
            </a:r>
            <a:endParaRPr lang="uk-UA" sz="2400" b="1" i="1" dirty="0">
              <a:latin typeface="Times New Roman" panose="02020603050405020304" pitchFamily="18" charset="0"/>
              <a:cs typeface="Times New Roman" panose="02020603050405020304" pitchFamily="18" charset="0"/>
            </a:endParaRPr>
          </a:p>
        </p:txBody>
      </p:sp>
      <p:pic>
        <p:nvPicPr>
          <p:cNvPr id="1026" name="Picture 2" descr="Ð¡Ð¼Ð¾ÑÐ¾Ð´Ð¸Ð½Ð° ÐºÑÐ°ÑÐ½Ð°Ñ Ð Ð¾Ð²Ð°Ð´Ð° (Ð¿Ð¾ÑÐ¸ÑÐºÐ¸ Ð Ð¾Ð²Ð°Ð´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639" y="599945"/>
            <a:ext cx="2916829" cy="2916829"/>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529347" y="108479"/>
            <a:ext cx="10848584" cy="400110"/>
          </a:xfrm>
          <a:prstGeom prst="rect">
            <a:avLst/>
          </a:prstGeom>
        </p:spPr>
        <p:txBody>
          <a:bodyPr wrap="square">
            <a:spAutoFit/>
          </a:bodyPr>
          <a:lstStyle/>
          <a:p>
            <a:r>
              <a:rPr lang="ru-RU" sz="1400" dirty="0" smtClean="0">
                <a:latin typeface="Times New Roman" panose="02020603050405020304" pitchFamily="18" charset="0"/>
                <a:ea typeface="Times New Roman" panose="02020603050405020304" pitchFamily="18" charset="0"/>
              </a:rPr>
              <a:t> </a:t>
            </a:r>
            <a:r>
              <a:rPr lang="ru-RU" sz="2000" b="1" dirty="0">
                <a:solidFill>
                  <a:srgbClr val="002060"/>
                </a:solidFill>
                <a:latin typeface="Times New Roman" panose="02020603050405020304" pitchFamily="18" charset="0"/>
                <a:ea typeface="Times New Roman" panose="02020603050405020304" pitchFamily="18" charset="0"/>
              </a:rPr>
              <a:t>Для </a:t>
            </a:r>
            <a:r>
              <a:rPr lang="ru-RU" sz="2000" b="1" dirty="0" err="1">
                <a:solidFill>
                  <a:srgbClr val="002060"/>
                </a:solidFill>
                <a:latin typeface="Times New Roman" panose="02020603050405020304" pitchFamily="18" charset="0"/>
                <a:ea typeface="Times New Roman" panose="02020603050405020304" pitchFamily="18" charset="0"/>
              </a:rPr>
              <a:t>своїх</a:t>
            </a:r>
            <a:r>
              <a:rPr lang="ru-RU" sz="2000" b="1" dirty="0">
                <a:solidFill>
                  <a:srgbClr val="002060"/>
                </a:solidFill>
                <a:latin typeface="Times New Roman" panose="02020603050405020304" pitchFamily="18" charset="0"/>
                <a:ea typeface="Times New Roman" panose="02020603050405020304" pitchFamily="18" charset="0"/>
              </a:rPr>
              <a:t> </a:t>
            </a:r>
            <a:r>
              <a:rPr lang="ru-RU" sz="2000" b="1" dirty="0" err="1">
                <a:solidFill>
                  <a:srgbClr val="002060"/>
                </a:solidFill>
                <a:latin typeface="Times New Roman" panose="02020603050405020304" pitchFamily="18" charset="0"/>
                <a:ea typeface="Times New Roman" panose="02020603050405020304" pitchFamily="18" charset="0"/>
              </a:rPr>
              <a:t>досліджень</a:t>
            </a:r>
            <a:r>
              <a:rPr lang="ru-RU" sz="2000" b="1" dirty="0">
                <a:solidFill>
                  <a:srgbClr val="002060"/>
                </a:solidFill>
                <a:latin typeface="Times New Roman" panose="02020603050405020304" pitchFamily="18" charset="0"/>
                <a:ea typeface="Times New Roman" panose="02020603050405020304" pitchFamily="18" charset="0"/>
              </a:rPr>
              <a:t>  ми </a:t>
            </a:r>
            <a:r>
              <a:rPr lang="ru-RU" sz="2000" b="1" dirty="0" err="1">
                <a:solidFill>
                  <a:srgbClr val="002060"/>
                </a:solidFill>
                <a:latin typeface="Times New Roman" panose="02020603050405020304" pitchFamily="18" charset="0"/>
                <a:ea typeface="Times New Roman" panose="02020603050405020304" pitchFamily="18" charset="0"/>
              </a:rPr>
              <a:t>виділили</a:t>
            </a:r>
            <a:r>
              <a:rPr lang="ru-RU" sz="2000" b="1" dirty="0">
                <a:solidFill>
                  <a:srgbClr val="002060"/>
                </a:solidFill>
                <a:latin typeface="Times New Roman" panose="02020603050405020304" pitchFamily="18" charset="0"/>
                <a:ea typeface="Times New Roman" panose="02020603050405020304" pitchFamily="18" charset="0"/>
              </a:rPr>
              <a:t> </a:t>
            </a:r>
            <a:r>
              <a:rPr lang="ru-RU" sz="2000" b="1" dirty="0" err="1" smtClean="0">
                <a:solidFill>
                  <a:srgbClr val="002060"/>
                </a:solidFill>
                <a:latin typeface="Times New Roman" panose="02020603050405020304" pitchFamily="18" charset="0"/>
                <a:ea typeface="Times New Roman" panose="02020603050405020304" pitchFamily="18" charset="0"/>
              </a:rPr>
              <a:t>чотири</a:t>
            </a:r>
            <a:r>
              <a:rPr lang="ru-RU" sz="2000" b="1" dirty="0" smtClean="0">
                <a:solidFill>
                  <a:srgbClr val="002060"/>
                </a:solidFill>
                <a:latin typeface="Times New Roman" panose="02020603050405020304" pitchFamily="18" charset="0"/>
                <a:ea typeface="Times New Roman" panose="02020603050405020304" pitchFamily="18" charset="0"/>
              </a:rPr>
              <a:t> </a:t>
            </a:r>
            <a:r>
              <a:rPr lang="ru-RU" sz="2000" b="1" dirty="0" err="1">
                <a:solidFill>
                  <a:srgbClr val="002060"/>
                </a:solidFill>
                <a:latin typeface="Times New Roman" panose="02020603050405020304" pitchFamily="18" charset="0"/>
                <a:ea typeface="Times New Roman" panose="02020603050405020304" pitchFamily="18" charset="0"/>
              </a:rPr>
              <a:t>сорти</a:t>
            </a:r>
            <a:r>
              <a:rPr lang="ru-RU" sz="2000" b="1" dirty="0">
                <a:solidFill>
                  <a:srgbClr val="002060"/>
                </a:solidFill>
                <a:latin typeface="Times New Roman" panose="02020603050405020304" pitchFamily="18" charset="0"/>
                <a:ea typeface="Times New Roman" panose="02020603050405020304" pitchFamily="18" charset="0"/>
              </a:rPr>
              <a:t> </a:t>
            </a:r>
            <a:r>
              <a:rPr lang="ru-RU" sz="2000" b="1" dirty="0" err="1">
                <a:solidFill>
                  <a:srgbClr val="002060"/>
                </a:solidFill>
                <a:latin typeface="Times New Roman" panose="02020603050405020304" pitchFamily="18" charset="0"/>
                <a:ea typeface="Times New Roman" panose="02020603050405020304" pitchFamily="18" charset="0"/>
              </a:rPr>
              <a:t>червоної</a:t>
            </a:r>
            <a:r>
              <a:rPr lang="ru-RU" sz="2000" b="1" dirty="0">
                <a:solidFill>
                  <a:srgbClr val="002060"/>
                </a:solidFill>
                <a:latin typeface="Times New Roman" panose="02020603050405020304" pitchFamily="18" charset="0"/>
                <a:ea typeface="Times New Roman" panose="02020603050405020304" pitchFamily="18" charset="0"/>
              </a:rPr>
              <a:t> </a:t>
            </a:r>
            <a:r>
              <a:rPr lang="ru-RU" sz="2000" b="1" dirty="0" err="1">
                <a:solidFill>
                  <a:srgbClr val="002060"/>
                </a:solidFill>
                <a:latin typeface="Times New Roman" panose="02020603050405020304" pitchFamily="18" charset="0"/>
                <a:ea typeface="Times New Roman" panose="02020603050405020304" pitchFamily="18" charset="0"/>
              </a:rPr>
              <a:t>смородини</a:t>
            </a:r>
            <a:r>
              <a:rPr lang="ru-RU" sz="2000" b="1" dirty="0">
                <a:solidFill>
                  <a:srgbClr val="002060"/>
                </a:solidFill>
                <a:latin typeface="Times New Roman" panose="02020603050405020304" pitchFamily="18" charset="0"/>
                <a:ea typeface="Times New Roman" panose="02020603050405020304" pitchFamily="18" charset="0"/>
              </a:rPr>
              <a:t> </a:t>
            </a:r>
            <a:r>
              <a:rPr lang="ru-RU" sz="2000" b="1" dirty="0" err="1">
                <a:solidFill>
                  <a:srgbClr val="002060"/>
                </a:solidFill>
                <a:latin typeface="Times New Roman" panose="02020603050405020304" pitchFamily="18" charset="0"/>
                <a:ea typeface="Times New Roman" panose="02020603050405020304" pitchFamily="18" charset="0"/>
              </a:rPr>
              <a:t>європейської</a:t>
            </a:r>
            <a:r>
              <a:rPr lang="ru-RU" sz="2000" b="1" dirty="0">
                <a:solidFill>
                  <a:srgbClr val="002060"/>
                </a:solidFill>
                <a:latin typeface="Times New Roman" panose="02020603050405020304" pitchFamily="18" charset="0"/>
                <a:ea typeface="Times New Roman" panose="02020603050405020304" pitchFamily="18" charset="0"/>
              </a:rPr>
              <a:t> </a:t>
            </a:r>
            <a:r>
              <a:rPr lang="ru-RU" sz="2000" b="1" dirty="0" err="1">
                <a:solidFill>
                  <a:srgbClr val="002060"/>
                </a:solidFill>
                <a:latin typeface="Times New Roman" panose="02020603050405020304" pitchFamily="18" charset="0"/>
                <a:ea typeface="Times New Roman" panose="02020603050405020304" pitchFamily="18" charset="0"/>
              </a:rPr>
              <a:t>селекції</a:t>
            </a:r>
            <a:endParaRPr lang="uk-UA" sz="2000" b="1" dirty="0">
              <a:solidFill>
                <a:srgbClr val="002060"/>
              </a:solidFill>
            </a:endParaRPr>
          </a:p>
        </p:txBody>
      </p:sp>
    </p:spTree>
    <p:extLst>
      <p:ext uri="{BB962C8B-B14F-4D97-AF65-F5344CB8AC3E}">
        <p14:creationId xmlns:p14="http://schemas.microsoft.com/office/powerpoint/2010/main" val="4254671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TotalTime>
  <Words>1460</Words>
  <Application>Microsoft Office PowerPoint</Application>
  <PresentationFormat>Произвольный</PresentationFormat>
  <Paragraphs>471</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Комунальний позашкільний навчальний заклад «Центр еколого-натуралістичної творчості учнівської молоді»  Дніпровської районної ради Дніпропетровської області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Комунальний позашкільний навчальний заклад «Центр еколого-натуралістичної творчості учнівської молоді»  Дніпровської районної ради Дніпропетровської області</dc:title>
  <dc:creator>Хуторна</dc:creator>
  <cp:lastModifiedBy>Samsung</cp:lastModifiedBy>
  <cp:revision>37</cp:revision>
  <dcterms:created xsi:type="dcterms:W3CDTF">2019-09-21T17:36:14Z</dcterms:created>
  <dcterms:modified xsi:type="dcterms:W3CDTF">2021-04-07T18:45:57Z</dcterms:modified>
</cp:coreProperties>
</file>