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5F87A-6D9E-4327-A4D4-6EA0492BCFE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2331A-7CC7-41F5-A16A-FC51A34EF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0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0892-1F5B-41D3-B0AA-2654E97D3C9B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6492-5E43-445F-90F5-06643DDD3DC8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089DD-F0C0-4CF4-B067-5A7F6C990C51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0EB36-E32D-4975-BEDA-BF2D18EA459C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7CF7-D0C0-4256-9760-21D967D48CC2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A740D-A2F7-4A16-B58B-E7B4C87A586D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7189-6981-4E5F-A056-D5AB5AE1B03A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BB90-8481-43A5-9BFB-E2A601F800F1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2F576-55A0-4295-A198-68A27888E104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20B8-9B04-4AA4-BF9F-ECA148181EEE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D8A16-9E6E-4635-ABED-B95620128967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C49B-087C-46DF-9CE1-70D171FECEFC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9841B-39A3-4FE6-A899-94B9B0968A74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E3F4E-9207-4868-868B-336FF6E19E22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3D84-39E5-47F8-85B5-BF03E44648D7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23AEF-281B-485B-9D82-C2FA231F8DBC}" type="datetime1">
              <a:rPr lang="en-US" smtClean="0"/>
              <a:t>4/14/2021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FC6B-0B21-42C0-A9E4-9D811A726007}" type="datetime1">
              <a:rPr lang="en-US" smtClean="0"/>
              <a:t>4/14/2021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3%D0%BE%D1%81%D0%BF%D0%BE%D0%B4%D0%B0%D1%80" TargetMode="External"/><Relationship Id="rId2" Type="http://schemas.openxmlformats.org/officeDocument/2006/relationships/hyperlink" Target="http://ua-referat.com/%D0%9F%D0%B5%D1%81%D1%82%D0%B8%D1%86%D0%B8%D0%B4%D0%B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gt-rshu.in.ua/images/dustan/2019/la_19_03_ms.pdf" TargetMode="External"/><Relationship Id="rId2" Type="http://schemas.openxmlformats.org/officeDocument/2006/relationships/hyperlink" Target="https://grainheaders.com/forum/viewtopic.php?t=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" y="60961"/>
            <a:ext cx="11000509" cy="3873730"/>
          </a:xfrm>
        </p:spPr>
        <p:txBody>
          <a:bodyPr/>
          <a:lstStyle/>
          <a:p>
            <a:r>
              <a:rPr lang="uk-UA" sz="4400" b="1" i="1" dirty="0"/>
              <a:t>«Екологічний моніторинг навколишнього середовища методами </a:t>
            </a:r>
            <a:r>
              <a:rPr lang="uk-UA" sz="4400" b="1" i="1" dirty="0" err="1"/>
              <a:t>біоіндикації</a:t>
            </a:r>
            <a:r>
              <a:rPr lang="uk-UA" sz="4400" b="1" i="1" dirty="0"/>
              <a:t> та </a:t>
            </a:r>
            <a:r>
              <a:rPr lang="uk-UA" sz="4400" b="1" i="1" dirty="0" err="1"/>
              <a:t>біотестування</a:t>
            </a:r>
            <a:r>
              <a:rPr lang="uk-UA" sz="4400" b="1" i="1" dirty="0"/>
              <a:t>»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3680" y="4932218"/>
            <a:ext cx="5303520" cy="1629295"/>
          </a:xfrm>
        </p:spPr>
        <p:txBody>
          <a:bodyPr>
            <a:normAutofit/>
          </a:bodyPr>
          <a:lstStyle/>
          <a:p>
            <a:r>
              <a:rPr lang="uk-UA" dirty="0" err="1">
                <a:solidFill>
                  <a:schemeClr val="tx1"/>
                </a:solidFill>
              </a:rPr>
              <a:t>Думанська</a:t>
            </a:r>
            <a:r>
              <a:rPr lang="uk-UA" dirty="0">
                <a:solidFill>
                  <a:schemeClr val="tx1"/>
                </a:solidFill>
              </a:rPr>
              <a:t> Тетяна учениця 7 класу </a:t>
            </a:r>
            <a:r>
              <a:rPr lang="uk-UA" dirty="0" err="1">
                <a:solidFill>
                  <a:schemeClr val="tx1"/>
                </a:solidFill>
              </a:rPr>
              <a:t>Кулівецького</a:t>
            </a:r>
            <a:r>
              <a:rPr lang="uk-UA" dirty="0">
                <a:solidFill>
                  <a:schemeClr val="tx1"/>
                </a:solidFill>
              </a:rPr>
              <a:t> ЗЗСО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Науковий керівник: Оліївська Ольга Іванівна Вчитель хімії </a:t>
            </a:r>
            <a:r>
              <a:rPr lang="uk-UA" dirty="0" err="1">
                <a:solidFill>
                  <a:schemeClr val="tx1"/>
                </a:solidFill>
              </a:rPr>
              <a:t>Кулівецького</a:t>
            </a:r>
            <a:r>
              <a:rPr lang="uk-UA" dirty="0">
                <a:solidFill>
                  <a:schemeClr val="tx1"/>
                </a:solidFill>
              </a:rPr>
              <a:t> ЗЗСО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2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421" y="730800"/>
            <a:ext cx="9630447" cy="5681084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/>
              <a:t>Мета дослідження: </a:t>
            </a:r>
            <a:r>
              <a:rPr lang="uk-UA" sz="2800" dirty="0"/>
              <a:t>Дослідити токсичність </a:t>
            </a:r>
            <a:r>
              <a:rPr lang="uk-UA" sz="2800" dirty="0" err="1"/>
              <a:t>нафтозабруднених</a:t>
            </a:r>
            <a:r>
              <a:rPr lang="uk-UA" sz="2800" dirty="0"/>
              <a:t> ґрунтів на основі методів </a:t>
            </a:r>
            <a:r>
              <a:rPr lang="uk-UA" sz="2800" dirty="0" err="1"/>
              <a:t>біоіндикації</a:t>
            </a:r>
            <a:r>
              <a:rPr lang="uk-UA" sz="2800" dirty="0"/>
              <a:t> та </a:t>
            </a:r>
            <a:r>
              <a:rPr lang="uk-UA" sz="2800" dirty="0" err="1"/>
              <a:t>біотестування</a:t>
            </a:r>
            <a:r>
              <a:rPr lang="uk-UA" sz="2800" dirty="0"/>
              <a:t>.</a:t>
            </a:r>
            <a:endParaRPr lang="en-US" sz="2800" dirty="0"/>
          </a:p>
          <a:p>
            <a:pPr marL="0" indent="0">
              <a:buNone/>
            </a:pPr>
            <a:r>
              <a:rPr lang="uk-UA" sz="2800" b="1" i="1" dirty="0"/>
              <a:t>Завдання дослідження:</a:t>
            </a:r>
            <a:endParaRPr lang="en-US" sz="2800" dirty="0"/>
          </a:p>
          <a:p>
            <a:pPr lvl="0"/>
            <a:r>
              <a:rPr lang="uk-UA" sz="2800" dirty="0"/>
              <a:t>Опрацювати наявну літературу, присвячену принципам роботи методам </a:t>
            </a:r>
            <a:r>
              <a:rPr lang="uk-UA" sz="2800" dirty="0" err="1"/>
              <a:t>біоіндикації</a:t>
            </a:r>
            <a:r>
              <a:rPr lang="uk-UA" sz="2800" dirty="0"/>
              <a:t> та </a:t>
            </a:r>
            <a:r>
              <a:rPr lang="uk-UA" sz="2800" dirty="0" err="1"/>
              <a:t>біотестуванням</a:t>
            </a:r>
            <a:r>
              <a:rPr lang="uk-UA" sz="2800" dirty="0"/>
              <a:t> для екологічного моніторингу;</a:t>
            </a:r>
            <a:endParaRPr lang="en-US" sz="2800" dirty="0"/>
          </a:p>
          <a:p>
            <a:pPr lvl="0"/>
            <a:r>
              <a:rPr lang="uk-UA" sz="2800" dirty="0"/>
              <a:t>Здійснити дослідження наявних методів та встановити склад </a:t>
            </a:r>
            <a:r>
              <a:rPr lang="uk-UA" sz="2800" dirty="0" err="1"/>
              <a:t>грунтів</a:t>
            </a:r>
            <a:r>
              <a:rPr lang="uk-UA" sz="2800" dirty="0"/>
              <a:t>;</a:t>
            </a:r>
            <a:endParaRPr lang="en-US" sz="2800" dirty="0"/>
          </a:p>
          <a:p>
            <a:pPr lvl="0"/>
            <a:r>
              <a:rPr lang="uk-UA" sz="2800" dirty="0"/>
              <a:t>Порівняти ефективність використаних методів дослідження.</a:t>
            </a:r>
            <a:endParaRPr lang="en-US" sz="2800" dirty="0"/>
          </a:p>
          <a:p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1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497" y="1030778"/>
            <a:ext cx="9331190" cy="5636029"/>
          </a:xfrm>
        </p:spPr>
        <p:txBody>
          <a:bodyPr>
            <a:normAutofit/>
          </a:bodyPr>
          <a:lstStyle/>
          <a:p>
            <a:r>
              <a:rPr lang="uk-UA" sz="3600" b="1" i="1" dirty="0" err="1"/>
              <a:t>Біоіндикація</a:t>
            </a:r>
            <a:r>
              <a:rPr lang="uk-UA" sz="2400" dirty="0"/>
              <a:t> (</a:t>
            </a:r>
            <a:r>
              <a:rPr lang="uk-UA" sz="2400" dirty="0" err="1"/>
              <a:t>грец</a:t>
            </a:r>
            <a:r>
              <a:rPr lang="uk-UA" sz="2400" dirty="0"/>
              <a:t>. </a:t>
            </a:r>
            <a:r>
              <a:rPr lang="uk-UA" sz="2400" dirty="0" err="1"/>
              <a:t>bіоs</a:t>
            </a:r>
            <a:r>
              <a:rPr lang="uk-UA" sz="2400" dirty="0"/>
              <a:t> - життя лат. </a:t>
            </a:r>
            <a:r>
              <a:rPr lang="uk-UA" sz="2400" dirty="0" err="1"/>
              <a:t>іndісо</a:t>
            </a:r>
            <a:r>
              <a:rPr lang="uk-UA" sz="2400" dirty="0"/>
              <a:t> - вказую) - оперативний моніторинг навколишнього середовища на основі спостережень за станом і поведінкою біологічних об'єктів (рослин, тварин та ін.). </a:t>
            </a:r>
            <a:endParaRPr lang="en-US" sz="2400" dirty="0"/>
          </a:p>
          <a:p>
            <a:r>
              <a:rPr lang="uk-UA" sz="2400" b="1" dirty="0" err="1"/>
              <a:t>Біотестування</a:t>
            </a:r>
            <a:r>
              <a:rPr lang="uk-UA" sz="2400" dirty="0"/>
              <a:t> – використання організмів або угруповань організмів, чий вміст певних елементів або </a:t>
            </a:r>
            <a:r>
              <a:rPr lang="uk-UA" sz="2400" dirty="0" err="1"/>
              <a:t>сполук</a:t>
            </a:r>
            <a:r>
              <a:rPr lang="uk-UA" sz="2400" dirty="0"/>
              <a:t>, а також морфологічна, гістологічна або клітинна структура, метаболічні й біохімічні процеси, поведінка та популяційна організація дають інформацію щодо кількісної оцінки якості навколишнього середовища або змін цього середовища.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749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0931" y="448887"/>
            <a:ext cx="10645833" cy="1451957"/>
          </a:xfrm>
        </p:spPr>
        <p:txBody>
          <a:bodyPr>
            <a:noAutofit/>
          </a:bodyPr>
          <a:lstStyle/>
          <a:p>
            <a:r>
              <a:rPr lang="uk-UA" sz="2000" b="1" i="1" dirty="0"/>
              <a:t>Рослинні тест-системи (Н.Р. Джура, 2011) </a:t>
            </a:r>
            <a:r>
              <a:rPr lang="uk-UA" sz="2000" dirty="0"/>
              <a:t>є досить надійними та зручними у встановленні ступеня токсичності певних забруднювачів, також вони дають змогу оцінити сумарний ефект дії різних видів забруднювачів, у тому числі для оцінки ступеня деградації ґрунтових екосистем, що зазнають різнопланово антропогенного впливу. 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76267"/>
              </p:ext>
            </p:extLst>
          </p:nvPr>
        </p:nvGraphicFramePr>
        <p:xfrm>
          <a:off x="476596" y="1961804"/>
          <a:ext cx="10640291" cy="4660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4485">
                  <a:extLst>
                    <a:ext uri="{9D8B030D-6E8A-4147-A177-3AD203B41FA5}">
                      <a16:colId xmlns:a16="http://schemas.microsoft.com/office/drawing/2014/main" val="3202643112"/>
                    </a:ext>
                  </a:extLst>
                </a:gridCol>
                <a:gridCol w="8155806">
                  <a:extLst>
                    <a:ext uri="{9D8B030D-6E8A-4147-A177-3AD203B41FA5}">
                      <a16:colId xmlns:a16="http://schemas.microsoft.com/office/drawing/2014/main" val="716871649"/>
                    </a:ext>
                  </a:extLst>
                </a:gridCol>
              </a:tblGrid>
              <a:tr h="366054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Тест-системи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Морфологічні та біометричні параметри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extLst>
                  <a:ext uri="{0D108BD9-81ED-4DB2-BD59-A6C34878D82A}">
                    <a16:rowId xmlns:a16="http://schemas.microsoft.com/office/drawing/2014/main" val="2341159561"/>
                  </a:ext>
                </a:extLst>
              </a:tr>
              <a:tr h="770397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Насіння V. faba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Схожість насіння за дії різних концентрацій нафти і нафтопродуктів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extLst>
                  <a:ext uri="{0D108BD9-81ED-4DB2-BD59-A6C34878D82A}">
                    <a16:rowId xmlns:a16="http://schemas.microsoft.com/office/drawing/2014/main" val="505153348"/>
                  </a:ext>
                </a:extLst>
              </a:tr>
              <a:tr h="1174739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Цілісна рослина  </a:t>
                      </a: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ru-RU" sz="1100">
                          <a:effectLst/>
                        </a:rPr>
                        <a:t>. </a:t>
                      </a:r>
                      <a:r>
                        <a:rPr lang="en-US" sz="1100">
                          <a:effectLst/>
                        </a:rPr>
                        <a:t>hirta </a:t>
                      </a:r>
                      <a:r>
                        <a:rPr lang="ru-RU" sz="1100">
                          <a:effectLst/>
                        </a:rPr>
                        <a:t>і </a:t>
                      </a:r>
                      <a:r>
                        <a:rPr lang="en-US" sz="1100">
                          <a:effectLst/>
                        </a:rPr>
                        <a:t>V</a:t>
                      </a:r>
                      <a:r>
                        <a:rPr lang="ru-RU" sz="1100">
                          <a:effectLst/>
                        </a:rPr>
                        <a:t>. </a:t>
                      </a:r>
                      <a:r>
                        <a:rPr lang="en-US" sz="1100">
                          <a:effectLst/>
                        </a:rPr>
                        <a:t>faba 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біомаса рослин;  </a:t>
                      </a:r>
                      <a:endParaRPr lang="en-US" sz="1100">
                        <a:effectLst/>
                      </a:endParaRPr>
                    </a:p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виживаність рослин у польових та лабораторних умовах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extLst>
                  <a:ext uri="{0D108BD9-81ED-4DB2-BD59-A6C34878D82A}">
                    <a16:rowId xmlns:a16="http://schemas.microsoft.com/office/drawing/2014/main" val="325603907"/>
                  </a:ext>
                </a:extLst>
              </a:tr>
              <a:tr h="770397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Вегетативні  органи рослин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довжина кореневищ C. hirta;  висота пагонів рослин C. hirta і V. faba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extLst>
                  <a:ext uri="{0D108BD9-81ED-4DB2-BD59-A6C34878D82A}">
                    <a16:rowId xmlns:a16="http://schemas.microsoft.com/office/drawing/2014/main" val="2707848831"/>
                  </a:ext>
                </a:extLst>
              </a:tr>
              <a:tr h="1579082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Листки рослин  </a:t>
                      </a:r>
                      <a:endParaRPr lang="en-US" sz="1100">
                        <a:effectLst/>
                      </a:endParaRPr>
                    </a:p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</a:t>
                      </a:r>
                      <a:r>
                        <a:rPr lang="ru-RU" sz="1100">
                          <a:effectLst/>
                        </a:rPr>
                        <a:t>. </a:t>
                      </a:r>
                      <a:r>
                        <a:rPr lang="en-US" sz="1100">
                          <a:effectLst/>
                        </a:rPr>
                        <a:t>hirta </a:t>
                      </a:r>
                      <a:r>
                        <a:rPr lang="ru-RU" sz="1100">
                          <a:effectLst/>
                        </a:rPr>
                        <a:t>і </a:t>
                      </a:r>
                      <a:r>
                        <a:rPr lang="en-US" sz="1100">
                          <a:effectLst/>
                        </a:rPr>
                        <a:t>V</a:t>
                      </a:r>
                      <a:r>
                        <a:rPr lang="ru-RU" sz="1100">
                          <a:effectLst/>
                        </a:rPr>
                        <a:t>. </a:t>
                      </a:r>
                      <a:r>
                        <a:rPr lang="en-US" sz="1100">
                          <a:effectLst/>
                        </a:rPr>
                        <a:t>faba </a:t>
                      </a:r>
                      <a:r>
                        <a:rPr lang="ru-RU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довжина</a:t>
                      </a:r>
                      <a:r>
                        <a:rPr lang="ru-RU" sz="1100" dirty="0">
                          <a:effectLst/>
                        </a:rPr>
                        <a:t> і ширина </a:t>
                      </a:r>
                      <a:r>
                        <a:rPr lang="ru-RU" sz="1100" dirty="0" err="1">
                          <a:effectLst/>
                        </a:rPr>
                        <a:t>листкової</a:t>
                      </a:r>
                      <a:r>
                        <a:rPr lang="ru-RU" sz="1100" dirty="0">
                          <a:effectLst/>
                        </a:rPr>
                        <a:t> пластинки;  </a:t>
                      </a:r>
                      <a:r>
                        <a:rPr lang="ru-RU" sz="1100" dirty="0" err="1">
                          <a:effectLst/>
                        </a:rPr>
                        <a:t>кількість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продихів</a:t>
                      </a:r>
                      <a:r>
                        <a:rPr lang="ru-RU" sz="1100" dirty="0">
                          <a:effectLst/>
                        </a:rPr>
                        <a:t> на </a:t>
                      </a:r>
                      <a:r>
                        <a:rPr lang="ru-RU" sz="1100" dirty="0" err="1">
                          <a:effectLst/>
                        </a:rPr>
                        <a:t>одиницю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поверхні</a:t>
                      </a:r>
                      <a:r>
                        <a:rPr lang="ru-RU" sz="1100" dirty="0">
                          <a:effectLst/>
                        </a:rPr>
                        <a:t> листка;  </a:t>
                      </a:r>
                      <a:r>
                        <a:rPr lang="ru-RU" sz="1100" dirty="0" err="1">
                          <a:effectLst/>
                        </a:rPr>
                        <a:t>вміст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фотосинтетичних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пігментів</a:t>
                      </a:r>
                      <a:r>
                        <a:rPr lang="ru-RU" sz="1100" dirty="0">
                          <a:effectLst/>
                        </a:rPr>
                        <a:t>;  </a:t>
                      </a:r>
                      <a:r>
                        <a:rPr lang="ru-RU" sz="1100" dirty="0" err="1">
                          <a:effectLst/>
                        </a:rPr>
                        <a:t>наявність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хлорозів</a:t>
                      </a:r>
                      <a:r>
                        <a:rPr lang="ru-RU" sz="1100" dirty="0">
                          <a:effectLst/>
                        </a:rPr>
                        <a:t>, </a:t>
                      </a:r>
                      <a:r>
                        <a:rPr lang="ru-RU" sz="1100" dirty="0" err="1">
                          <a:effectLst/>
                        </a:rPr>
                        <a:t>некрозів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тощо</a:t>
                      </a:r>
                      <a:r>
                        <a:rPr lang="ru-RU" sz="1100" dirty="0">
                          <a:effectLst/>
                        </a:rPr>
                        <a:t>;  </a:t>
                      </a:r>
                      <a:endParaRPr lang="en-US" sz="1100" dirty="0">
                        <a:effectLst/>
                      </a:endParaRPr>
                    </a:p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характер </a:t>
                      </a:r>
                      <a:r>
                        <a:rPr lang="ru-RU" sz="1100" dirty="0" err="1">
                          <a:effectLst/>
                        </a:rPr>
                        <a:t>опушення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листкової</a:t>
                      </a:r>
                      <a:r>
                        <a:rPr lang="ru-RU" sz="1100" dirty="0">
                          <a:effectLst/>
                        </a:rPr>
                        <a:t> пластинки </a:t>
                      </a:r>
                      <a:r>
                        <a:rPr lang="en-US" sz="1100" dirty="0">
                          <a:effectLst/>
                        </a:rPr>
                        <a:t>C</a:t>
                      </a:r>
                      <a:r>
                        <a:rPr lang="ru-RU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hirta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0" marT="3175" marB="0"/>
                </a:tc>
                <a:extLst>
                  <a:ext uri="{0D108BD9-81ED-4DB2-BD59-A6C34878D82A}">
                    <a16:rowId xmlns:a16="http://schemas.microsoft.com/office/drawing/2014/main" val="2592171455"/>
                  </a:ext>
                </a:extLst>
              </a:tr>
            </a:tbl>
          </a:graphicData>
        </a:graphic>
      </p:graphicFrame>
      <p:pic>
        <p:nvPicPr>
          <p:cNvPr id="2067" name="Picture 160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626740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6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625153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60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634678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809303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60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625153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60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801365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6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975990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60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3152203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60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62676">
            <a:off x="1795965" y="2629915"/>
            <a:ext cx="623098" cy="28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err="1"/>
              <a:t>Таблиця</a:t>
            </a:r>
            <a:r>
              <a:rPr lang="ru-RU" i="1" dirty="0"/>
              <a:t> 2. </a:t>
            </a:r>
            <a:r>
              <a:rPr lang="ru-RU" b="1" dirty="0"/>
              <a:t>Шкала </a:t>
            </a:r>
            <a:r>
              <a:rPr lang="ru-RU" b="1" dirty="0" err="1"/>
              <a:t>рівнів</a:t>
            </a:r>
            <a:r>
              <a:rPr lang="ru-RU" b="1" dirty="0"/>
              <a:t> </a:t>
            </a:r>
            <a:r>
              <a:rPr lang="ru-RU" b="1" dirty="0" err="1"/>
              <a:t>токсичності</a:t>
            </a:r>
            <a:r>
              <a:rPr lang="ru-RU" b="1" dirty="0"/>
              <a:t> </a:t>
            </a:r>
            <a:r>
              <a:rPr lang="ru-RU" b="1" dirty="0" err="1"/>
              <a:t>ґрунтів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482566"/>
              </p:ext>
            </p:extLst>
          </p:nvPr>
        </p:nvGraphicFramePr>
        <p:xfrm>
          <a:off x="677333" y="1756758"/>
          <a:ext cx="8483291" cy="4699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6738">
                  <a:extLst>
                    <a:ext uri="{9D8B030D-6E8A-4147-A177-3AD203B41FA5}">
                      <a16:colId xmlns:a16="http://schemas.microsoft.com/office/drawing/2014/main" val="3527931538"/>
                    </a:ext>
                  </a:extLst>
                </a:gridCol>
                <a:gridCol w="5186553">
                  <a:extLst>
                    <a:ext uri="{9D8B030D-6E8A-4147-A177-3AD203B41FA5}">
                      <a16:colId xmlns:a16="http://schemas.microsoft.com/office/drawing/2014/main" val="719375847"/>
                    </a:ext>
                  </a:extLst>
                </a:gridCol>
              </a:tblGrid>
              <a:tr h="182023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Рівні пригнічення ростових процесів (фітотоксичний ефект), %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Рівень токсичності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3025291428"/>
                  </a:ext>
                </a:extLst>
              </a:tr>
              <a:tr h="57584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0–20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Відсутність або слабкий рівень токсичності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4284377658"/>
                  </a:ext>
                </a:extLst>
              </a:tr>
              <a:tr h="57584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20,1–40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Середній рівень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2507816838"/>
                  </a:ext>
                </a:extLst>
              </a:tr>
              <a:tr h="57584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40,1–60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Вище середнього рівня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2450631061"/>
                  </a:ext>
                </a:extLst>
              </a:tr>
              <a:tr h="57584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60,1–80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Високий рівень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2287014309"/>
                  </a:ext>
                </a:extLst>
              </a:tr>
              <a:tr h="57584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80,1–100 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Максимальний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рівень</a:t>
                      </a:r>
                      <a:r>
                        <a:rPr lang="en-US" sz="1100" dirty="0">
                          <a:effectLst/>
                        </a:rPr>
                        <a:t> 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0" marT="8255" marB="0"/>
                </a:tc>
                <a:extLst>
                  <a:ext uri="{0D108BD9-81ED-4DB2-BD59-A6C34878D82A}">
                    <a16:rowId xmlns:a16="http://schemas.microsoft.com/office/drawing/2014/main" val="240377465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87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23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6057" y="266008"/>
            <a:ext cx="9429558" cy="6184668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1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Висновок</a:t>
            </a:r>
            <a:r>
              <a:rPr lang="ru-RU" b="1" i="1" dirty="0"/>
              <a:t>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971" y="1557251"/>
            <a:ext cx="9465425" cy="4765964"/>
          </a:xfrm>
        </p:spPr>
        <p:txBody>
          <a:bodyPr>
            <a:normAutofit lnSpcReduction="10000"/>
          </a:bodyPr>
          <a:lstStyle/>
          <a:p>
            <a:r>
              <a:rPr lang="ru-RU" sz="2400" dirty="0" err="1"/>
              <a:t>Грунти</a:t>
            </a:r>
            <a:r>
              <a:rPr lang="ru-RU" sz="2400" dirty="0"/>
              <a:t> </a:t>
            </a:r>
            <a:r>
              <a:rPr lang="ru-RU" sz="2400" dirty="0" err="1"/>
              <a:t>забруднюються</a:t>
            </a:r>
            <a:r>
              <a:rPr lang="ru-RU" sz="2400" dirty="0"/>
              <a:t> </a:t>
            </a:r>
            <a:r>
              <a:rPr lang="ru-RU" sz="2400" dirty="0" err="1"/>
              <a:t>різними</a:t>
            </a:r>
            <a:r>
              <a:rPr lang="ru-RU" sz="2400" dirty="0"/>
              <a:t> </a:t>
            </a:r>
            <a:r>
              <a:rPr lang="ru-RU" sz="2400" dirty="0" err="1"/>
              <a:t>шкідливими</a:t>
            </a:r>
            <a:r>
              <a:rPr lang="ru-RU" sz="2400" dirty="0"/>
              <a:t> </a:t>
            </a:r>
            <a:r>
              <a:rPr lang="ru-RU" sz="2400" dirty="0" err="1"/>
              <a:t>хімічними</a:t>
            </a:r>
            <a:r>
              <a:rPr lang="ru-RU" sz="2400" dirty="0"/>
              <a:t> </a:t>
            </a:r>
            <a:r>
              <a:rPr lang="ru-RU" sz="2400" dirty="0" err="1"/>
              <a:t>речовинами</a:t>
            </a:r>
            <a:r>
              <a:rPr lang="ru-RU" sz="2400" dirty="0"/>
              <a:t>,</a:t>
            </a:r>
            <a:r>
              <a:rPr lang="en-US" sz="2400" u="sng" dirty="0">
                <a:hlinkClick r:id="rId2"/>
              </a:rPr>
              <a:t> </a:t>
            </a:r>
            <a:r>
              <a:rPr lang="ru-RU" sz="2400" dirty="0"/>
              <a:t>пестицидами, </a:t>
            </a:r>
            <a:r>
              <a:rPr lang="ru-RU" sz="2400" dirty="0" err="1"/>
              <a:t>відходами</a:t>
            </a:r>
            <a:r>
              <a:rPr lang="ru-RU" sz="2400" dirty="0"/>
              <a:t> </a:t>
            </a:r>
            <a:r>
              <a:rPr lang="ru-RU" sz="2400" dirty="0" err="1"/>
              <a:t>сільського</a:t>
            </a:r>
            <a:r>
              <a:rPr lang="en-US" sz="2400" u="sng" dirty="0">
                <a:hlinkClick r:id="rId3"/>
              </a:rPr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промислового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та </a:t>
            </a:r>
            <a:r>
              <a:rPr lang="ru-RU" sz="2400" dirty="0" err="1"/>
              <a:t>комунально-побутових</a:t>
            </a:r>
            <a:r>
              <a:rPr lang="ru-RU" sz="2400" dirty="0"/>
              <a:t> </a:t>
            </a:r>
            <a:r>
              <a:rPr lang="ru-RU" sz="2400" dirty="0" err="1"/>
              <a:t>підприємств.Розглянуті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, </a:t>
            </a:r>
            <a:r>
              <a:rPr lang="ru-RU" sz="2400" dirty="0" err="1"/>
              <a:t>такі</a:t>
            </a:r>
            <a:r>
              <a:rPr lang="ru-RU" sz="2400" dirty="0"/>
              <a:t> як </a:t>
            </a:r>
            <a:r>
              <a:rPr lang="ru-RU" sz="2400" dirty="0" err="1"/>
              <a:t>біотестування</a:t>
            </a:r>
            <a:r>
              <a:rPr lang="ru-RU" sz="2400" dirty="0"/>
              <a:t> і </a:t>
            </a:r>
            <a:r>
              <a:rPr lang="ru-RU" sz="2400" dirty="0" err="1"/>
              <a:t>біоіндикація</a:t>
            </a:r>
            <a:r>
              <a:rPr lang="ru-RU" sz="2400" dirty="0"/>
              <a:t> </a:t>
            </a:r>
            <a:r>
              <a:rPr lang="ru-RU" sz="2400" dirty="0" err="1"/>
              <a:t>забруднених</a:t>
            </a:r>
            <a:r>
              <a:rPr lang="ru-RU" sz="2400" dirty="0"/>
              <a:t> </a:t>
            </a:r>
            <a:r>
              <a:rPr lang="ru-RU" sz="2400" dirty="0" err="1"/>
              <a:t>грунтів</a:t>
            </a:r>
            <a:r>
              <a:rPr lang="ru-RU" sz="2400" dirty="0"/>
              <a:t> </a:t>
            </a:r>
            <a:r>
              <a:rPr lang="ru-RU" sz="2400" dirty="0" err="1"/>
              <a:t>виконують</a:t>
            </a:r>
            <a:r>
              <a:rPr lang="ru-RU" sz="2400" dirty="0"/>
              <a:t> </a:t>
            </a:r>
            <a:r>
              <a:rPr lang="ru-RU" sz="2400" dirty="0" err="1"/>
              <a:t>вимоги</a:t>
            </a:r>
            <a:r>
              <a:rPr lang="ru-RU" sz="2400" dirty="0"/>
              <a:t> </a:t>
            </a:r>
            <a:r>
              <a:rPr lang="ru-RU" sz="2400" dirty="0" err="1"/>
              <a:t>сучасності</a:t>
            </a:r>
            <a:r>
              <a:rPr lang="ru-RU" sz="2400" dirty="0"/>
              <a:t> з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забруднених</a:t>
            </a:r>
            <a:r>
              <a:rPr lang="ru-RU" sz="2400" dirty="0"/>
              <a:t> </a:t>
            </a:r>
            <a:r>
              <a:rPr lang="ru-RU" sz="2400" dirty="0" err="1"/>
              <a:t>грунтів</a:t>
            </a:r>
            <a:r>
              <a:rPr lang="ru-RU" sz="2400" dirty="0"/>
              <a:t>. </a:t>
            </a:r>
            <a:endParaRPr lang="en-US" sz="2400" dirty="0"/>
          </a:p>
          <a:p>
            <a:r>
              <a:rPr lang="ru-RU" sz="2400" dirty="0" err="1"/>
              <a:t>Біотестування</a:t>
            </a:r>
            <a:r>
              <a:rPr lang="ru-RU" sz="2400" dirty="0"/>
              <a:t> є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доцільним</a:t>
            </a:r>
            <a:r>
              <a:rPr lang="ru-RU" sz="2400" dirty="0"/>
              <a:t> методом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інтегральної</a:t>
            </a:r>
            <a:r>
              <a:rPr lang="ru-RU" sz="2400" dirty="0"/>
              <a:t> </a:t>
            </a:r>
            <a:r>
              <a:rPr lang="ru-RU" sz="2400" dirty="0" err="1"/>
              <a:t>токсичності</a:t>
            </a:r>
            <a:r>
              <a:rPr lang="ru-RU" sz="2400" dirty="0"/>
              <a:t> </a:t>
            </a:r>
            <a:r>
              <a:rPr lang="ru-RU" sz="2400" dirty="0" err="1"/>
              <a:t>грунтів</a:t>
            </a:r>
            <a:r>
              <a:rPr lang="ru-RU" sz="2400" dirty="0"/>
              <a:t>.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доступний</a:t>
            </a:r>
            <a:r>
              <a:rPr lang="ru-RU" sz="2400" dirty="0"/>
              <a:t> і </a:t>
            </a:r>
            <a:r>
              <a:rPr lang="ru-RU" sz="2400" dirty="0" err="1"/>
              <a:t>простий</a:t>
            </a:r>
            <a:r>
              <a:rPr lang="ru-RU" sz="2400" dirty="0"/>
              <a:t> у </a:t>
            </a:r>
            <a:r>
              <a:rPr lang="ru-RU" sz="2400" dirty="0" err="1"/>
              <a:t>застосуванні</a:t>
            </a:r>
            <a:r>
              <a:rPr lang="ru-RU" sz="2400" dirty="0"/>
              <a:t>, не </a:t>
            </a:r>
            <a:r>
              <a:rPr lang="ru-RU" sz="2400" dirty="0" err="1"/>
              <a:t>вимагає</a:t>
            </a:r>
            <a:r>
              <a:rPr lang="ru-RU" sz="2400" dirty="0"/>
              <a:t> складного лабораторного </a:t>
            </a:r>
            <a:r>
              <a:rPr lang="ru-RU" sz="2400" dirty="0" err="1"/>
              <a:t>обладнання</a:t>
            </a:r>
            <a:r>
              <a:rPr lang="ru-RU" sz="2400" dirty="0"/>
              <a:t> і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рекомендований</a:t>
            </a:r>
            <a:r>
              <a:rPr lang="ru-RU" sz="2400" dirty="0"/>
              <a:t> </a:t>
            </a:r>
            <a:r>
              <a:rPr lang="ru-RU" sz="2400" dirty="0" err="1"/>
              <a:t>дослідникам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</a:t>
            </a:r>
            <a:r>
              <a:rPr lang="ru-RU" sz="2400" dirty="0" err="1"/>
              <a:t>підготовки</a:t>
            </a:r>
            <a:r>
              <a:rPr lang="ru-RU" sz="2400" dirty="0"/>
              <a:t>. У свою </a:t>
            </a:r>
            <a:r>
              <a:rPr lang="ru-RU" sz="2400" dirty="0" err="1"/>
              <a:t>чергу</a:t>
            </a:r>
            <a:r>
              <a:rPr lang="ru-RU" sz="2400" dirty="0"/>
              <a:t> і </a:t>
            </a:r>
            <a:r>
              <a:rPr lang="ru-RU" sz="2400" dirty="0" err="1"/>
              <a:t>біоіндикація</a:t>
            </a:r>
            <a:r>
              <a:rPr lang="ru-RU" sz="2400" dirty="0"/>
              <a:t> техногенного </a:t>
            </a:r>
            <a:r>
              <a:rPr lang="ru-RU" sz="2400" dirty="0" err="1"/>
              <a:t>забруднення</a:t>
            </a:r>
            <a:r>
              <a:rPr lang="ru-RU" sz="2400" dirty="0"/>
              <a:t> </a:t>
            </a:r>
            <a:r>
              <a:rPr lang="ru-RU" sz="2400" dirty="0" err="1"/>
              <a:t>грунтів</a:t>
            </a:r>
            <a:r>
              <a:rPr lang="ru-RU" sz="2400" dirty="0"/>
              <a:t> є </a:t>
            </a:r>
            <a:r>
              <a:rPr lang="ru-RU" sz="2400" dirty="0" err="1"/>
              <a:t>досить</a:t>
            </a:r>
            <a:r>
              <a:rPr lang="ru-RU" sz="2400" dirty="0"/>
              <a:t> простим методом,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здатний</a:t>
            </a:r>
            <a:r>
              <a:rPr lang="ru-RU" sz="2400" dirty="0"/>
              <a:t> </a:t>
            </a:r>
            <a:r>
              <a:rPr lang="ru-RU" sz="2400" dirty="0" err="1"/>
              <a:t>дати</a:t>
            </a:r>
            <a:r>
              <a:rPr lang="ru-RU" sz="2400" dirty="0"/>
              <a:t> </a:t>
            </a:r>
            <a:r>
              <a:rPr lang="ru-RU" sz="2400" dirty="0" err="1"/>
              <a:t>реальну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стану </a:t>
            </a:r>
            <a:r>
              <a:rPr lang="ru-RU" sz="2400" dirty="0" err="1"/>
              <a:t>грунтів</a:t>
            </a:r>
            <a:r>
              <a:rPr lang="ru-RU" sz="2400" dirty="0"/>
              <a:t>.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5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Список використаних джерел: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hlinkClick r:id="rId2"/>
              </a:rPr>
              <a:t>Екологічний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моніторинг</a:t>
            </a:r>
            <a:r>
              <a:rPr lang="ru-RU" dirty="0">
                <a:hlinkClick r:id="rId2"/>
              </a:rPr>
              <a:t>. </a:t>
            </a:r>
            <a:r>
              <a:rPr lang="ru-RU" dirty="0" err="1">
                <a:hlinkClick r:id="rId2"/>
              </a:rPr>
              <a:t>Біоіндикація</a:t>
            </a:r>
            <a:r>
              <a:rPr lang="ru-RU" dirty="0">
                <a:hlinkClick r:id="rId2"/>
              </a:rPr>
              <a:t>. - </a:t>
            </a:r>
            <a:r>
              <a:rPr lang="en-US" dirty="0">
                <a:hlinkClick r:id="rId2"/>
              </a:rPr>
              <a:t>Grain Header </a:t>
            </a:r>
            <a:r>
              <a:rPr lang="ru-RU" dirty="0">
                <a:hlinkClick r:id="rId2"/>
              </a:rPr>
              <a:t>Сервис (</a:t>
            </a:r>
            <a:r>
              <a:rPr lang="en-US" dirty="0">
                <a:hlinkClick r:id="rId2"/>
              </a:rPr>
              <a:t>grainheaders.com</a:t>
            </a:r>
            <a:r>
              <a:rPr lang="en-US" dirty="0" smtClean="0">
                <a:hlinkClick r:id="rId2"/>
              </a:rPr>
              <a:t>)</a:t>
            </a:r>
            <a:endParaRPr lang="uk-UA" dirty="0" smtClean="0"/>
          </a:p>
          <a:p>
            <a:r>
              <a:rPr lang="en-US" dirty="0">
                <a:hlinkClick r:id="rId3"/>
              </a:rPr>
              <a:t>la_19_03_ms.pdf (kegt-rshu.in.ua</a:t>
            </a:r>
            <a:r>
              <a:rPr lang="en-US" dirty="0" smtClean="0">
                <a:hlinkClick r:id="rId3"/>
              </a:rPr>
              <a:t>)</a:t>
            </a:r>
            <a:endParaRPr lang="uk-UA" dirty="0" smtClean="0"/>
          </a:p>
          <a:p>
            <a:r>
              <a:rPr lang="ru-RU" dirty="0"/>
              <a:t>Клименко М.О., Прищепа А.М., </a:t>
            </a:r>
            <a:r>
              <a:rPr lang="ru-RU" dirty="0" err="1"/>
              <a:t>Вознюк</a:t>
            </a:r>
            <a:r>
              <a:rPr lang="ru-RU" dirty="0"/>
              <a:t> Н.М.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довкілля</a:t>
            </a:r>
            <a:r>
              <a:rPr lang="ru-RU" dirty="0"/>
              <a:t>. – К.: </a:t>
            </a:r>
            <a:r>
              <a:rPr lang="ru-RU" dirty="0" err="1"/>
              <a:t>Академія</a:t>
            </a:r>
            <a:r>
              <a:rPr lang="ru-RU" dirty="0"/>
              <a:t>, 2006. – 360 с. </a:t>
            </a:r>
            <a:endParaRPr lang="ru-RU" dirty="0" smtClean="0"/>
          </a:p>
          <a:p>
            <a:r>
              <a:rPr lang="ru-RU" dirty="0" err="1"/>
              <a:t>Реймес</a:t>
            </a:r>
            <a:r>
              <a:rPr lang="ru-RU" dirty="0"/>
              <a:t> Н.Ф. Экологический мониторинг / Н.Ф. </a:t>
            </a:r>
            <a:r>
              <a:rPr lang="ru-RU" dirty="0" err="1"/>
              <a:t>Реймес</a:t>
            </a:r>
            <a:r>
              <a:rPr lang="ru-RU" dirty="0"/>
              <a:t> // География в школе. – 2000. – № 3. – С. 31-35.</a:t>
            </a:r>
            <a:endParaRPr lang="ru-RU" dirty="0" smtClean="0"/>
          </a:p>
          <a:p>
            <a:r>
              <a:rPr lang="ru-RU" dirty="0"/>
              <a:t>Федоренко О.І. </a:t>
            </a:r>
            <a:r>
              <a:rPr lang="ru-RU" dirty="0" err="1"/>
              <a:t>Моніторинг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/ </a:t>
            </a:r>
            <a:r>
              <a:rPr lang="ru-RU" dirty="0" err="1"/>
              <a:t>О.І.Федоренко</a:t>
            </a:r>
            <a:r>
              <a:rPr lang="ru-RU" dirty="0"/>
              <a:t>, </a:t>
            </a:r>
            <a:r>
              <a:rPr lang="ru-RU" dirty="0" err="1"/>
              <a:t>О.І.Бондар</a:t>
            </a:r>
            <a:r>
              <a:rPr lang="ru-RU" dirty="0"/>
              <a:t>, </a:t>
            </a:r>
            <a:r>
              <a:rPr lang="ru-RU" dirty="0" err="1"/>
              <a:t>А.В.Кудін</a:t>
            </a:r>
            <a:r>
              <a:rPr lang="ru-RU" dirty="0"/>
              <a:t> //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екології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 / О.І. Федоренко, О.І. Бондар, А.В. </a:t>
            </a:r>
            <a:r>
              <a:rPr lang="ru-RU" dirty="0" err="1"/>
              <a:t>Кудін</a:t>
            </a:r>
            <a:r>
              <a:rPr lang="ru-RU" dirty="0"/>
              <a:t>. – К., 2006. – С. 306-318. </a:t>
            </a:r>
            <a:endParaRPr lang="ru-RU" dirty="0" smtClean="0"/>
          </a:p>
          <a:p>
            <a:r>
              <a:rPr lang="ru-RU" dirty="0"/>
              <a:t>Школьный экологический мониторинг: учебно-методическое пособие / под ред. Т.Я. </a:t>
            </a:r>
            <a:r>
              <a:rPr lang="ru-RU" dirty="0" err="1"/>
              <a:t>Ашихминой</a:t>
            </a:r>
            <a:r>
              <a:rPr lang="ru-RU" dirty="0"/>
              <a:t>. – М.: АГАР, 2000. – 386 с.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683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565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«Екологічний моніторинг навколишнього середовища методами біоіндикації та біотестування»</vt:lpstr>
      <vt:lpstr>Презентация PowerPoint</vt:lpstr>
      <vt:lpstr>Презентация PowerPoint</vt:lpstr>
      <vt:lpstr>Презентация PowerPoint</vt:lpstr>
      <vt:lpstr>Таблиця 2. Шкала рівнів токсичності ґрунтів  </vt:lpstr>
      <vt:lpstr>Презентация PowerPoint</vt:lpstr>
      <vt:lpstr>Висновок:  </vt:lpstr>
      <vt:lpstr>Список використаних джерел: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«Екологічний моніторинг навколишнього середовища методами біоіндикації та біотестування»</dc:title>
  <dc:creator>o_Bogdan</dc:creator>
  <cp:lastModifiedBy>o_Bogdan</cp:lastModifiedBy>
  <cp:revision>4</cp:revision>
  <dcterms:created xsi:type="dcterms:W3CDTF">2021-04-14T12:46:31Z</dcterms:created>
  <dcterms:modified xsi:type="dcterms:W3CDTF">2021-04-14T13:04:14Z</dcterms:modified>
</cp:coreProperties>
</file>