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89" r:id="rId2"/>
    <p:sldId id="312" r:id="rId3"/>
    <p:sldId id="315" r:id="rId4"/>
    <p:sldId id="311" r:id="rId5"/>
    <p:sldId id="313" r:id="rId6"/>
    <p:sldId id="328" r:id="rId7"/>
    <p:sldId id="316" r:id="rId8"/>
    <p:sldId id="296" r:id="rId9"/>
    <p:sldId id="304" r:id="rId10"/>
    <p:sldId id="303" r:id="rId11"/>
    <p:sldId id="306" r:id="rId12"/>
    <p:sldId id="305" r:id="rId13"/>
    <p:sldId id="307" r:id="rId14"/>
    <p:sldId id="309" r:id="rId15"/>
    <p:sldId id="31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740000"/>
    <a:srgbClr val="0033CC"/>
    <a:srgbClr val="0000CC"/>
    <a:srgbClr val="800000"/>
    <a:srgbClr val="663300"/>
    <a:srgbClr val="774961"/>
    <a:srgbClr val="9D44F6"/>
    <a:srgbClr val="7C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0" autoAdjust="0"/>
    <p:restoredTop sz="86323" autoAdjust="0"/>
  </p:normalViewPr>
  <p:slideViewPr>
    <p:cSldViewPr>
      <p:cViewPr>
        <p:scale>
          <a:sx n="57" d="100"/>
          <a:sy n="57" d="100"/>
        </p:scale>
        <p:origin x="-1512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D7494C-C9FD-4DB8-9D1D-4089E8B2D8FC}" type="doc">
      <dgm:prSet loTypeId="urn:microsoft.com/office/officeart/2005/8/layout/matrix1" loCatId="matrix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uk-UA"/>
        </a:p>
      </dgm:t>
    </dgm:pt>
    <dgm:pt modelId="{74EA560C-6DE6-4B38-A3DB-EBC710F19B46}">
      <dgm:prSet phldrT="[Текст]" custT="1"/>
      <dgm:spPr>
        <a:solidFill>
          <a:schemeClr val="bg1"/>
        </a:solidFill>
        <a:ln>
          <a:solidFill>
            <a:srgbClr val="FFFF00"/>
          </a:solidFill>
        </a:ln>
      </dgm:spPr>
      <dgm:t>
        <a:bodyPr/>
        <a:lstStyle/>
        <a:p>
          <a:r>
            <a:rPr lang="uk-UA" sz="2000" b="1" dirty="0" smtClean="0">
              <a:solidFill>
                <a:srgbClr val="FF0000"/>
              </a:solidFill>
            </a:rPr>
            <a:t>Сакральні пам’ятки</a:t>
          </a:r>
          <a:endParaRPr lang="uk-UA" sz="2000" b="1" dirty="0">
            <a:solidFill>
              <a:srgbClr val="FF0000"/>
            </a:solidFill>
          </a:endParaRPr>
        </a:p>
      </dgm:t>
    </dgm:pt>
    <dgm:pt modelId="{104F7134-F864-48C3-A3F9-9BD22A849C9E}" type="parTrans" cxnId="{D5866E2D-7B95-469B-80F4-B2B02B91E995}">
      <dgm:prSet/>
      <dgm:spPr/>
      <dgm:t>
        <a:bodyPr/>
        <a:lstStyle/>
        <a:p>
          <a:endParaRPr lang="uk-UA"/>
        </a:p>
      </dgm:t>
    </dgm:pt>
    <dgm:pt modelId="{C114FC13-C468-46F8-9B88-A8FF4ED9A9C9}" type="sibTrans" cxnId="{D5866E2D-7B95-469B-80F4-B2B02B91E995}">
      <dgm:prSet/>
      <dgm:spPr/>
      <dgm:t>
        <a:bodyPr/>
        <a:lstStyle/>
        <a:p>
          <a:endParaRPr lang="uk-UA"/>
        </a:p>
      </dgm:t>
    </dgm:pt>
    <dgm:pt modelId="{C1ECCB47-C9A1-48B4-A9CE-AC016D7FD333}">
      <dgm:prSet phldrT="[Текст]"/>
      <dgm:spPr/>
      <dgm:t>
        <a:bodyPr/>
        <a:lstStyle/>
        <a:p>
          <a:r>
            <a:rPr lang="uk-UA" b="1" dirty="0" smtClean="0"/>
            <a:t>Ікони</a:t>
          </a:r>
        </a:p>
        <a:p>
          <a:r>
            <a:rPr lang="uk-UA" b="1" dirty="0" smtClean="0"/>
            <a:t>Плащениці</a:t>
          </a:r>
          <a:endParaRPr lang="uk-UA" b="1" dirty="0"/>
        </a:p>
      </dgm:t>
    </dgm:pt>
    <dgm:pt modelId="{63BAC27B-49A1-4236-8072-E843122E6BEE}" type="parTrans" cxnId="{ABE6EBE9-D9E6-4EC2-8D6A-4E6B0FAEE72C}">
      <dgm:prSet/>
      <dgm:spPr/>
      <dgm:t>
        <a:bodyPr/>
        <a:lstStyle/>
        <a:p>
          <a:endParaRPr lang="uk-UA"/>
        </a:p>
      </dgm:t>
    </dgm:pt>
    <dgm:pt modelId="{F11F11F0-CF2A-4D81-B72E-857D180105DC}" type="sibTrans" cxnId="{ABE6EBE9-D9E6-4EC2-8D6A-4E6B0FAEE72C}">
      <dgm:prSet/>
      <dgm:spPr/>
      <dgm:t>
        <a:bodyPr/>
        <a:lstStyle/>
        <a:p>
          <a:endParaRPr lang="uk-UA"/>
        </a:p>
      </dgm:t>
    </dgm:pt>
    <dgm:pt modelId="{283AF38A-636B-4D2E-8827-2E0681CCBAD2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Предмети культового різьблення</a:t>
          </a:r>
          <a:endParaRPr lang="uk-UA" b="1" dirty="0">
            <a:solidFill>
              <a:schemeClr val="tx1"/>
            </a:solidFill>
          </a:endParaRPr>
        </a:p>
      </dgm:t>
    </dgm:pt>
    <dgm:pt modelId="{B6E0B61B-D9AC-4276-BF9B-36E0ED034763}" type="parTrans" cxnId="{D552321C-BB3C-4FC1-9FD8-2ADD8C4512B2}">
      <dgm:prSet/>
      <dgm:spPr/>
      <dgm:t>
        <a:bodyPr/>
        <a:lstStyle/>
        <a:p>
          <a:endParaRPr lang="uk-UA"/>
        </a:p>
      </dgm:t>
    </dgm:pt>
    <dgm:pt modelId="{1A4FC075-252E-4F1D-98C0-B784A270C6D5}" type="sibTrans" cxnId="{D552321C-BB3C-4FC1-9FD8-2ADD8C4512B2}">
      <dgm:prSet/>
      <dgm:spPr/>
      <dgm:t>
        <a:bodyPr/>
        <a:lstStyle/>
        <a:p>
          <a:endParaRPr lang="uk-UA"/>
        </a:p>
      </dgm:t>
    </dgm:pt>
    <dgm:pt modelId="{CBF1AC38-A302-4C00-AFCA-386DF8ACEBAF}">
      <dgm:prSet phldrT="[Текст]"/>
      <dgm:spPr/>
      <dgm:t>
        <a:bodyPr/>
        <a:lstStyle/>
        <a:p>
          <a:r>
            <a:rPr lang="uk-UA" b="1" dirty="0" smtClean="0"/>
            <a:t>Корогви</a:t>
          </a:r>
          <a:endParaRPr lang="uk-UA" b="1" dirty="0"/>
        </a:p>
      </dgm:t>
    </dgm:pt>
    <dgm:pt modelId="{D4E04D29-C958-4E5D-80D8-FAA81D6C203D}" type="parTrans" cxnId="{4B9451A1-4F48-4578-96DF-116335D9BC2B}">
      <dgm:prSet/>
      <dgm:spPr/>
      <dgm:t>
        <a:bodyPr/>
        <a:lstStyle/>
        <a:p>
          <a:endParaRPr lang="uk-UA"/>
        </a:p>
      </dgm:t>
    </dgm:pt>
    <dgm:pt modelId="{2790E291-AC37-4256-90A5-41794E0A9883}" type="sibTrans" cxnId="{4B9451A1-4F48-4578-96DF-116335D9BC2B}">
      <dgm:prSet/>
      <dgm:spPr/>
      <dgm:t>
        <a:bodyPr/>
        <a:lstStyle/>
        <a:p>
          <a:endParaRPr lang="uk-UA"/>
        </a:p>
      </dgm:t>
    </dgm:pt>
    <dgm:pt modelId="{DE3DFBBE-9140-4BE0-8995-FB0D397EDA78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Богослужбові книги</a:t>
          </a:r>
          <a:endParaRPr lang="uk-UA" b="1" dirty="0">
            <a:solidFill>
              <a:schemeClr val="tx1"/>
            </a:solidFill>
          </a:endParaRPr>
        </a:p>
      </dgm:t>
    </dgm:pt>
    <dgm:pt modelId="{2FF850BC-2A6C-4260-AC07-C888E323573A}" type="parTrans" cxnId="{A093DAF8-68B6-40BD-AF46-60A56F3E195C}">
      <dgm:prSet/>
      <dgm:spPr/>
      <dgm:t>
        <a:bodyPr/>
        <a:lstStyle/>
        <a:p>
          <a:endParaRPr lang="uk-UA"/>
        </a:p>
      </dgm:t>
    </dgm:pt>
    <dgm:pt modelId="{508B22F0-914D-4E07-BB21-CED6EE48AC94}" type="sibTrans" cxnId="{A093DAF8-68B6-40BD-AF46-60A56F3E195C}">
      <dgm:prSet/>
      <dgm:spPr/>
      <dgm:t>
        <a:bodyPr/>
        <a:lstStyle/>
        <a:p>
          <a:endParaRPr lang="uk-UA"/>
        </a:p>
      </dgm:t>
    </dgm:pt>
    <dgm:pt modelId="{448D1D09-A081-4463-ABF5-E33422DA8636}" type="pres">
      <dgm:prSet presAssocID="{27D7494C-C9FD-4DB8-9D1D-4089E8B2D8F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A78447A-9E76-4E00-8AE3-9CA9996AEE68}" type="pres">
      <dgm:prSet presAssocID="{27D7494C-C9FD-4DB8-9D1D-4089E8B2D8FC}" presName="matrix" presStyleCnt="0"/>
      <dgm:spPr/>
    </dgm:pt>
    <dgm:pt modelId="{228F0F7B-1FFE-45F5-B63F-981CFD7842A8}" type="pres">
      <dgm:prSet presAssocID="{27D7494C-C9FD-4DB8-9D1D-4089E8B2D8FC}" presName="tile1" presStyleLbl="node1" presStyleIdx="0" presStyleCnt="4" custLinFactNeighborX="-3566" custLinFactNeighborY="3508"/>
      <dgm:spPr/>
      <dgm:t>
        <a:bodyPr/>
        <a:lstStyle/>
        <a:p>
          <a:endParaRPr lang="uk-UA"/>
        </a:p>
      </dgm:t>
    </dgm:pt>
    <dgm:pt modelId="{8E2D915E-9380-49C3-AFF1-BF1F54A6390E}" type="pres">
      <dgm:prSet presAssocID="{27D7494C-C9FD-4DB8-9D1D-4089E8B2D8F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E363847-2CD4-4FB2-9C19-E89C4F018BEA}" type="pres">
      <dgm:prSet presAssocID="{27D7494C-C9FD-4DB8-9D1D-4089E8B2D8FC}" presName="tile2" presStyleLbl="node1" presStyleIdx="1" presStyleCnt="4" custLinFactNeighborX="360" custLinFactNeighborY="1264"/>
      <dgm:spPr/>
      <dgm:t>
        <a:bodyPr/>
        <a:lstStyle/>
        <a:p>
          <a:endParaRPr lang="uk-UA"/>
        </a:p>
      </dgm:t>
    </dgm:pt>
    <dgm:pt modelId="{5723E7BE-7BF4-4B51-AD38-266806EBB2A6}" type="pres">
      <dgm:prSet presAssocID="{27D7494C-C9FD-4DB8-9D1D-4089E8B2D8F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A57305E-F54F-417B-A895-FA020C6AAF03}" type="pres">
      <dgm:prSet presAssocID="{27D7494C-C9FD-4DB8-9D1D-4089E8B2D8FC}" presName="tile3" presStyleLbl="node1" presStyleIdx="2" presStyleCnt="4"/>
      <dgm:spPr/>
      <dgm:t>
        <a:bodyPr/>
        <a:lstStyle/>
        <a:p>
          <a:endParaRPr lang="uk-UA"/>
        </a:p>
      </dgm:t>
    </dgm:pt>
    <dgm:pt modelId="{A0CCDC98-1E1C-4F79-A08C-CF0BB21486A6}" type="pres">
      <dgm:prSet presAssocID="{27D7494C-C9FD-4DB8-9D1D-4089E8B2D8F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91A7C6E-99E8-4D72-AAFC-F700993A7D2D}" type="pres">
      <dgm:prSet presAssocID="{27D7494C-C9FD-4DB8-9D1D-4089E8B2D8FC}" presName="tile4" presStyleLbl="node1" presStyleIdx="3" presStyleCnt="4"/>
      <dgm:spPr/>
      <dgm:t>
        <a:bodyPr/>
        <a:lstStyle/>
        <a:p>
          <a:endParaRPr lang="uk-UA"/>
        </a:p>
      </dgm:t>
    </dgm:pt>
    <dgm:pt modelId="{4DA92649-BA42-4FA4-92D6-B9232F7484B8}" type="pres">
      <dgm:prSet presAssocID="{27D7494C-C9FD-4DB8-9D1D-4089E8B2D8F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D023D44-7CFB-4365-B664-D2AAB5AACE34}" type="pres">
      <dgm:prSet presAssocID="{27D7494C-C9FD-4DB8-9D1D-4089E8B2D8FC}" presName="centerTile" presStyleLbl="fgShp" presStyleIdx="0" presStyleCnt="1" custScaleX="165213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2C46DB51-4C42-4A9D-BA99-395138183390}" type="presOf" srcId="{CBF1AC38-A302-4C00-AFCA-386DF8ACEBAF}" destId="{A0CCDC98-1E1C-4F79-A08C-CF0BB21486A6}" srcOrd="1" destOrd="0" presId="urn:microsoft.com/office/officeart/2005/8/layout/matrix1"/>
    <dgm:cxn modelId="{8A8A373F-93BB-4F21-95EC-BF783F853EE6}" type="presOf" srcId="{27D7494C-C9FD-4DB8-9D1D-4089E8B2D8FC}" destId="{448D1D09-A081-4463-ABF5-E33422DA8636}" srcOrd="0" destOrd="0" presId="urn:microsoft.com/office/officeart/2005/8/layout/matrix1"/>
    <dgm:cxn modelId="{ABE6EBE9-D9E6-4EC2-8D6A-4E6B0FAEE72C}" srcId="{74EA560C-6DE6-4B38-A3DB-EBC710F19B46}" destId="{C1ECCB47-C9A1-48B4-A9CE-AC016D7FD333}" srcOrd="0" destOrd="0" parTransId="{63BAC27B-49A1-4236-8072-E843122E6BEE}" sibTransId="{F11F11F0-CF2A-4D81-B72E-857D180105DC}"/>
    <dgm:cxn modelId="{5E37B09C-5C38-4C1A-AFA7-48633E1DE2D2}" type="presOf" srcId="{283AF38A-636B-4D2E-8827-2E0681CCBAD2}" destId="{5723E7BE-7BF4-4B51-AD38-266806EBB2A6}" srcOrd="1" destOrd="0" presId="urn:microsoft.com/office/officeart/2005/8/layout/matrix1"/>
    <dgm:cxn modelId="{3D3C0C44-7359-4ED0-9BAD-6B927CD974C5}" type="presOf" srcId="{DE3DFBBE-9140-4BE0-8995-FB0D397EDA78}" destId="{291A7C6E-99E8-4D72-AAFC-F700993A7D2D}" srcOrd="0" destOrd="0" presId="urn:microsoft.com/office/officeart/2005/8/layout/matrix1"/>
    <dgm:cxn modelId="{A5E73FBD-2335-4CC3-9042-3AFC6EF14CBB}" type="presOf" srcId="{DE3DFBBE-9140-4BE0-8995-FB0D397EDA78}" destId="{4DA92649-BA42-4FA4-92D6-B9232F7484B8}" srcOrd="1" destOrd="0" presId="urn:microsoft.com/office/officeart/2005/8/layout/matrix1"/>
    <dgm:cxn modelId="{D552321C-BB3C-4FC1-9FD8-2ADD8C4512B2}" srcId="{74EA560C-6DE6-4B38-A3DB-EBC710F19B46}" destId="{283AF38A-636B-4D2E-8827-2E0681CCBAD2}" srcOrd="1" destOrd="0" parTransId="{B6E0B61B-D9AC-4276-BF9B-36E0ED034763}" sibTransId="{1A4FC075-252E-4F1D-98C0-B784A270C6D5}"/>
    <dgm:cxn modelId="{9E05ACBF-6A9A-4B28-B663-E2BD9B1428C3}" type="presOf" srcId="{CBF1AC38-A302-4C00-AFCA-386DF8ACEBAF}" destId="{AA57305E-F54F-417B-A895-FA020C6AAF03}" srcOrd="0" destOrd="0" presId="urn:microsoft.com/office/officeart/2005/8/layout/matrix1"/>
    <dgm:cxn modelId="{A093DAF8-68B6-40BD-AF46-60A56F3E195C}" srcId="{74EA560C-6DE6-4B38-A3DB-EBC710F19B46}" destId="{DE3DFBBE-9140-4BE0-8995-FB0D397EDA78}" srcOrd="3" destOrd="0" parTransId="{2FF850BC-2A6C-4260-AC07-C888E323573A}" sibTransId="{508B22F0-914D-4E07-BB21-CED6EE48AC94}"/>
    <dgm:cxn modelId="{8EE903BF-EADB-497A-83A9-6919A9D60139}" type="presOf" srcId="{C1ECCB47-C9A1-48B4-A9CE-AC016D7FD333}" destId="{228F0F7B-1FFE-45F5-B63F-981CFD7842A8}" srcOrd="0" destOrd="0" presId="urn:microsoft.com/office/officeart/2005/8/layout/matrix1"/>
    <dgm:cxn modelId="{AC2BD572-FCA4-43BE-BB0F-21B3ADD2459F}" type="presOf" srcId="{74EA560C-6DE6-4B38-A3DB-EBC710F19B46}" destId="{9D023D44-7CFB-4365-B664-D2AAB5AACE34}" srcOrd="0" destOrd="0" presId="urn:microsoft.com/office/officeart/2005/8/layout/matrix1"/>
    <dgm:cxn modelId="{D5866E2D-7B95-469B-80F4-B2B02B91E995}" srcId="{27D7494C-C9FD-4DB8-9D1D-4089E8B2D8FC}" destId="{74EA560C-6DE6-4B38-A3DB-EBC710F19B46}" srcOrd="0" destOrd="0" parTransId="{104F7134-F864-48C3-A3F9-9BD22A849C9E}" sibTransId="{C114FC13-C468-46F8-9B88-A8FF4ED9A9C9}"/>
    <dgm:cxn modelId="{4B9451A1-4F48-4578-96DF-116335D9BC2B}" srcId="{74EA560C-6DE6-4B38-A3DB-EBC710F19B46}" destId="{CBF1AC38-A302-4C00-AFCA-386DF8ACEBAF}" srcOrd="2" destOrd="0" parTransId="{D4E04D29-C958-4E5D-80D8-FAA81D6C203D}" sibTransId="{2790E291-AC37-4256-90A5-41794E0A9883}"/>
    <dgm:cxn modelId="{5A1A38F8-59C9-4EAC-874F-50A27070369C}" type="presOf" srcId="{283AF38A-636B-4D2E-8827-2E0681CCBAD2}" destId="{8E363847-2CD4-4FB2-9C19-E89C4F018BEA}" srcOrd="0" destOrd="0" presId="urn:microsoft.com/office/officeart/2005/8/layout/matrix1"/>
    <dgm:cxn modelId="{82A8B423-6B15-4F1D-8140-A69A73CDBDD5}" type="presOf" srcId="{C1ECCB47-C9A1-48B4-A9CE-AC016D7FD333}" destId="{8E2D915E-9380-49C3-AFF1-BF1F54A6390E}" srcOrd="1" destOrd="0" presId="urn:microsoft.com/office/officeart/2005/8/layout/matrix1"/>
    <dgm:cxn modelId="{331F6157-78C2-43DF-BC28-31A9BB356C05}" type="presParOf" srcId="{448D1D09-A081-4463-ABF5-E33422DA8636}" destId="{3A78447A-9E76-4E00-8AE3-9CA9996AEE68}" srcOrd="0" destOrd="0" presId="urn:microsoft.com/office/officeart/2005/8/layout/matrix1"/>
    <dgm:cxn modelId="{02138E96-F9DE-4E7C-8133-475B7BEBF2B9}" type="presParOf" srcId="{3A78447A-9E76-4E00-8AE3-9CA9996AEE68}" destId="{228F0F7B-1FFE-45F5-B63F-981CFD7842A8}" srcOrd="0" destOrd="0" presId="urn:microsoft.com/office/officeart/2005/8/layout/matrix1"/>
    <dgm:cxn modelId="{0FF2B21B-950A-4EDF-AA54-82A6D236730A}" type="presParOf" srcId="{3A78447A-9E76-4E00-8AE3-9CA9996AEE68}" destId="{8E2D915E-9380-49C3-AFF1-BF1F54A6390E}" srcOrd="1" destOrd="0" presId="urn:microsoft.com/office/officeart/2005/8/layout/matrix1"/>
    <dgm:cxn modelId="{3F928543-5592-4CF0-BA34-19C6C9D7602C}" type="presParOf" srcId="{3A78447A-9E76-4E00-8AE3-9CA9996AEE68}" destId="{8E363847-2CD4-4FB2-9C19-E89C4F018BEA}" srcOrd="2" destOrd="0" presId="urn:microsoft.com/office/officeart/2005/8/layout/matrix1"/>
    <dgm:cxn modelId="{65B50C8D-4D8E-4E4F-B971-F6CA19C4E44A}" type="presParOf" srcId="{3A78447A-9E76-4E00-8AE3-9CA9996AEE68}" destId="{5723E7BE-7BF4-4B51-AD38-266806EBB2A6}" srcOrd="3" destOrd="0" presId="urn:microsoft.com/office/officeart/2005/8/layout/matrix1"/>
    <dgm:cxn modelId="{4B614D8C-4423-47DD-9117-443D94F3A3CA}" type="presParOf" srcId="{3A78447A-9E76-4E00-8AE3-9CA9996AEE68}" destId="{AA57305E-F54F-417B-A895-FA020C6AAF03}" srcOrd="4" destOrd="0" presId="urn:microsoft.com/office/officeart/2005/8/layout/matrix1"/>
    <dgm:cxn modelId="{2B6C11A6-B278-4A4F-A189-B9F430301072}" type="presParOf" srcId="{3A78447A-9E76-4E00-8AE3-9CA9996AEE68}" destId="{A0CCDC98-1E1C-4F79-A08C-CF0BB21486A6}" srcOrd="5" destOrd="0" presId="urn:microsoft.com/office/officeart/2005/8/layout/matrix1"/>
    <dgm:cxn modelId="{AC9E868E-A0AB-4B78-BC44-0772F2C11899}" type="presParOf" srcId="{3A78447A-9E76-4E00-8AE3-9CA9996AEE68}" destId="{291A7C6E-99E8-4D72-AAFC-F700993A7D2D}" srcOrd="6" destOrd="0" presId="urn:microsoft.com/office/officeart/2005/8/layout/matrix1"/>
    <dgm:cxn modelId="{5A518C2B-3F48-47E2-B365-5E7759DFCBAC}" type="presParOf" srcId="{3A78447A-9E76-4E00-8AE3-9CA9996AEE68}" destId="{4DA92649-BA42-4FA4-92D6-B9232F7484B8}" srcOrd="7" destOrd="0" presId="urn:microsoft.com/office/officeart/2005/8/layout/matrix1"/>
    <dgm:cxn modelId="{4ED0076C-0687-43B0-9EFE-B52FFDB9F46F}" type="presParOf" srcId="{448D1D09-A081-4463-ABF5-E33422DA8636}" destId="{9D023D44-7CFB-4365-B664-D2AAB5AACE3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F0F7B-1FFE-45F5-B63F-981CFD7842A8}">
      <dsp:nvSpPr>
        <dsp:cNvPr id="0" name=""/>
        <dsp:cNvSpPr/>
      </dsp:nvSpPr>
      <dsp:spPr>
        <a:xfrm rot="16200000">
          <a:off x="-145020" y="220872"/>
          <a:ext cx="2162249" cy="1872208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Ікони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Плащениці</a:t>
          </a:r>
          <a:endParaRPr lang="uk-UA" sz="2000" b="1" kern="1200" dirty="0"/>
        </a:p>
      </dsp:txBody>
      <dsp:txXfrm rot="5400000">
        <a:off x="-1" y="75853"/>
        <a:ext cx="1872208" cy="1621686"/>
      </dsp:txXfrm>
    </dsp:sp>
    <dsp:sp modelId="{8E363847-2CD4-4FB2-9C19-E89C4F018BEA}">
      <dsp:nvSpPr>
        <dsp:cNvPr id="0" name=""/>
        <dsp:cNvSpPr/>
      </dsp:nvSpPr>
      <dsp:spPr>
        <a:xfrm>
          <a:off x="1872208" y="27330"/>
          <a:ext cx="1872208" cy="2162249"/>
        </a:xfrm>
        <a:prstGeom prst="round1Rect">
          <a:avLst/>
        </a:prstGeom>
        <a:gradFill rotWithShape="0">
          <a:gsLst>
            <a:gs pos="0">
              <a:schemeClr val="accent2">
                <a:hueOff val="-4800000"/>
                <a:satOff val="-16668"/>
                <a:lumOff val="20000"/>
                <a:alphaOff val="0"/>
                <a:shade val="51000"/>
                <a:satMod val="130000"/>
              </a:schemeClr>
            </a:gs>
            <a:gs pos="80000">
              <a:schemeClr val="accent2">
                <a:hueOff val="-4800000"/>
                <a:satOff val="-16668"/>
                <a:lumOff val="20000"/>
                <a:alphaOff val="0"/>
                <a:shade val="93000"/>
                <a:satMod val="130000"/>
              </a:schemeClr>
            </a:gs>
            <a:gs pos="100000">
              <a:schemeClr val="accent2">
                <a:hueOff val="-4800000"/>
                <a:satOff val="-16668"/>
                <a:lumOff val="2000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Предмети культового різьблення</a:t>
          </a:r>
          <a:endParaRPr lang="uk-UA" sz="2000" b="1" kern="1200" dirty="0">
            <a:solidFill>
              <a:schemeClr val="tx1"/>
            </a:solidFill>
          </a:endParaRPr>
        </a:p>
      </dsp:txBody>
      <dsp:txXfrm>
        <a:off x="1872208" y="27330"/>
        <a:ext cx="1872208" cy="1621686"/>
      </dsp:txXfrm>
    </dsp:sp>
    <dsp:sp modelId="{AA57305E-F54F-417B-A895-FA020C6AAF03}">
      <dsp:nvSpPr>
        <dsp:cNvPr id="0" name=""/>
        <dsp:cNvSpPr/>
      </dsp:nvSpPr>
      <dsp:spPr>
        <a:xfrm rot="10800000">
          <a:off x="0" y="2162249"/>
          <a:ext cx="1872208" cy="2162249"/>
        </a:xfrm>
        <a:prstGeom prst="round1Rect">
          <a:avLst/>
        </a:prstGeom>
        <a:gradFill rotWithShape="0">
          <a:gsLst>
            <a:gs pos="0">
              <a:schemeClr val="accent2">
                <a:hueOff val="-9600000"/>
                <a:satOff val="-33335"/>
                <a:lumOff val="40001"/>
                <a:alphaOff val="0"/>
                <a:shade val="51000"/>
                <a:satMod val="130000"/>
              </a:schemeClr>
            </a:gs>
            <a:gs pos="80000">
              <a:schemeClr val="accent2">
                <a:hueOff val="-9600000"/>
                <a:satOff val="-33335"/>
                <a:lumOff val="40001"/>
                <a:alphaOff val="0"/>
                <a:shade val="93000"/>
                <a:satMod val="130000"/>
              </a:schemeClr>
            </a:gs>
            <a:gs pos="100000">
              <a:schemeClr val="accent2">
                <a:hueOff val="-9600000"/>
                <a:satOff val="-33335"/>
                <a:lumOff val="4000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Корогви</a:t>
          </a:r>
          <a:endParaRPr lang="uk-UA" sz="2000" b="1" kern="1200" dirty="0"/>
        </a:p>
      </dsp:txBody>
      <dsp:txXfrm rot="10800000">
        <a:off x="0" y="2702811"/>
        <a:ext cx="1872208" cy="1621686"/>
      </dsp:txXfrm>
    </dsp:sp>
    <dsp:sp modelId="{291A7C6E-99E8-4D72-AAFC-F700993A7D2D}">
      <dsp:nvSpPr>
        <dsp:cNvPr id="0" name=""/>
        <dsp:cNvSpPr/>
      </dsp:nvSpPr>
      <dsp:spPr>
        <a:xfrm rot="5400000">
          <a:off x="1727187" y="2307269"/>
          <a:ext cx="2162249" cy="1872208"/>
        </a:xfrm>
        <a:prstGeom prst="round1Rect">
          <a:avLst/>
        </a:prstGeom>
        <a:gradFill rotWithShape="0">
          <a:gsLst>
            <a:gs pos="0">
              <a:schemeClr val="accent2">
                <a:hueOff val="-14400000"/>
                <a:satOff val="-50003"/>
                <a:lumOff val="60001"/>
                <a:alphaOff val="0"/>
                <a:shade val="51000"/>
                <a:satMod val="130000"/>
              </a:schemeClr>
            </a:gs>
            <a:gs pos="80000">
              <a:schemeClr val="accent2">
                <a:hueOff val="-14400000"/>
                <a:satOff val="-50003"/>
                <a:lumOff val="60001"/>
                <a:alphaOff val="0"/>
                <a:shade val="93000"/>
                <a:satMod val="130000"/>
              </a:schemeClr>
            </a:gs>
            <a:gs pos="100000">
              <a:schemeClr val="accent2">
                <a:hueOff val="-14400000"/>
                <a:satOff val="-50003"/>
                <a:lumOff val="6000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Богослужбові книги</a:t>
          </a:r>
          <a:endParaRPr lang="uk-UA" sz="2000" b="1" kern="1200" dirty="0">
            <a:solidFill>
              <a:schemeClr val="tx1"/>
            </a:solidFill>
          </a:endParaRPr>
        </a:p>
      </dsp:txBody>
      <dsp:txXfrm rot="-5400000">
        <a:off x="1872207" y="2702811"/>
        <a:ext cx="1872208" cy="1621686"/>
      </dsp:txXfrm>
    </dsp:sp>
    <dsp:sp modelId="{9D023D44-7CFB-4365-B664-D2AAB5AACE34}">
      <dsp:nvSpPr>
        <dsp:cNvPr id="0" name=""/>
        <dsp:cNvSpPr/>
      </dsp:nvSpPr>
      <dsp:spPr>
        <a:xfrm>
          <a:off x="944268" y="1621686"/>
          <a:ext cx="1855878" cy="1081124"/>
        </a:xfrm>
        <a:prstGeom prst="roundRect">
          <a:avLst/>
        </a:prstGeom>
        <a:solidFill>
          <a:schemeClr val="bg1"/>
        </a:soli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0000"/>
              </a:solidFill>
            </a:rPr>
            <a:t>Сакральні пам’ятки</a:t>
          </a:r>
          <a:endParaRPr lang="uk-UA" sz="2000" b="1" kern="1200" dirty="0">
            <a:solidFill>
              <a:srgbClr val="FF0000"/>
            </a:solidFill>
          </a:endParaRPr>
        </a:p>
      </dsp:txBody>
      <dsp:txXfrm>
        <a:off x="997044" y="1674462"/>
        <a:ext cx="1750326" cy="975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28049B4-2350-4043-8CD8-1A90B07BB827}" type="datetimeFigureOut">
              <a:rPr lang="uk-UA"/>
              <a:pPr>
                <a:defRPr/>
              </a:pPr>
              <a:t>14.04.2021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5989F2-57DD-4E28-8FA1-A08485F508F8}" type="slidenum">
              <a:rPr lang="uk-UA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66809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5989F2-57DD-4E28-8FA1-A08485F508F8}" type="slidenum">
              <a:rPr lang="uk-UA" smtClean="0"/>
              <a:pPr>
                <a:defRPr/>
              </a:pPr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9040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9F112-9E5C-4A45-9BEF-87CE797EEA56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02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319C-8BC1-43DF-AA6E-76AFD0296479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7884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847A9-4942-42DD-96C9-A3B22B6A3699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400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70B99-9A2A-472C-91C9-DA73AE0CCF8C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957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10ED9-FD53-42F8-8316-D741FDC81020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09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4F2ED-DEC0-4A40-8E6C-FB945E033F4D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1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CC1AE-F64D-47BC-9A69-43EDFE4C314D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1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38F6E-EFDD-4134-98FE-4409C5D83EEE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01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CE5AB-7FBE-443C-9920-28F71603F6E8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726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1F965-CB56-447D-89D8-433B777B54F3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4375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CE87F-501A-4B21-BB94-60339B9039B7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94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E467589-0C4F-47BF-BD02-985DE679349B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openxmlformats.org/officeDocument/2006/relationships/image" Target="../media/image24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9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кутник 8"/>
          <p:cNvSpPr/>
          <p:nvPr/>
        </p:nvSpPr>
        <p:spPr>
          <a:xfrm>
            <a:off x="4555182" y="3829039"/>
            <a:ext cx="30243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1400" b="1" dirty="0" smtClean="0">
              <a:latin typeface="+mj-lt"/>
            </a:endParaRPr>
          </a:p>
          <a:p>
            <a:pPr algn="just"/>
            <a:r>
              <a:rPr lang="uk-UA" sz="1400" b="1" dirty="0" smtClean="0">
                <a:latin typeface="+mj-lt"/>
              </a:rPr>
              <a:t>Роботу виконала:</a:t>
            </a:r>
            <a:endParaRPr lang="uk-UA" sz="1400" dirty="0">
              <a:latin typeface="+mj-lt"/>
            </a:endParaRPr>
          </a:p>
          <a:p>
            <a:pPr algn="just"/>
            <a:r>
              <a:rPr lang="uk-UA" sz="1400" dirty="0" smtClean="0">
                <a:latin typeface="+mj-lt"/>
              </a:rPr>
              <a:t>Дмитрюк </a:t>
            </a:r>
            <a:r>
              <a:rPr lang="uk-UA" sz="1400" dirty="0">
                <a:latin typeface="+mj-lt"/>
              </a:rPr>
              <a:t>Юлія Андріївна</a:t>
            </a:r>
          </a:p>
          <a:p>
            <a:pPr algn="just"/>
            <a:r>
              <a:rPr lang="uk-UA" sz="1400" dirty="0" smtClean="0">
                <a:latin typeface="+mj-lt"/>
              </a:rPr>
              <a:t>учениця </a:t>
            </a:r>
            <a:r>
              <a:rPr lang="uk-UA" sz="1400" dirty="0">
                <a:latin typeface="+mj-lt"/>
              </a:rPr>
              <a:t>8 класу </a:t>
            </a:r>
            <a:r>
              <a:rPr lang="uk-UA" sz="1400" dirty="0" smtClean="0">
                <a:latin typeface="+mj-lt"/>
              </a:rPr>
              <a:t> </a:t>
            </a:r>
          </a:p>
          <a:p>
            <a:pPr algn="just"/>
            <a:r>
              <a:rPr lang="uk-UA" sz="1400" dirty="0" smtClean="0">
                <a:latin typeface="+mj-lt"/>
              </a:rPr>
              <a:t>Стрілецькокутського </a:t>
            </a:r>
            <a:r>
              <a:rPr lang="uk-UA" sz="1400" dirty="0" smtClean="0">
                <a:latin typeface="+mj-lt"/>
              </a:rPr>
              <a:t>ОЗЗСО І-ІІІ </a:t>
            </a:r>
            <a:r>
              <a:rPr lang="uk-UA" sz="1400" dirty="0" smtClean="0">
                <a:latin typeface="+mj-lt"/>
              </a:rPr>
              <a:t>ступенів</a:t>
            </a:r>
          </a:p>
          <a:p>
            <a:pPr algn="just"/>
            <a:r>
              <a:rPr lang="uk-UA" sz="1400" dirty="0" smtClean="0">
                <a:latin typeface="+mj-lt"/>
              </a:rPr>
              <a:t> </a:t>
            </a:r>
            <a:r>
              <a:rPr lang="uk-UA" sz="1400" dirty="0">
                <a:latin typeface="+mj-lt"/>
              </a:rPr>
              <a:t>Мамаївської сільської ради,</a:t>
            </a:r>
          </a:p>
          <a:p>
            <a:pPr algn="just"/>
            <a:r>
              <a:rPr lang="uk-UA" sz="1400" dirty="0">
                <a:latin typeface="+mj-lt"/>
              </a:rPr>
              <a:t> </a:t>
            </a:r>
            <a:r>
              <a:rPr lang="uk-UA" sz="1400" b="1" i="1" dirty="0" smtClean="0">
                <a:latin typeface="+mj-lt"/>
              </a:rPr>
              <a:t>Керівник</a:t>
            </a:r>
            <a:r>
              <a:rPr lang="uk-UA" sz="1400" b="1" i="1" dirty="0">
                <a:latin typeface="+mj-lt"/>
              </a:rPr>
              <a:t>:</a:t>
            </a:r>
          </a:p>
          <a:p>
            <a:pPr algn="just"/>
            <a:r>
              <a:rPr lang="uk-UA" sz="1400" dirty="0" smtClean="0">
                <a:latin typeface="+mj-lt"/>
              </a:rPr>
              <a:t>Пилип’юк  Мар’яна </a:t>
            </a:r>
            <a:r>
              <a:rPr lang="uk-UA" sz="1400" dirty="0">
                <a:latin typeface="+mj-lt"/>
              </a:rPr>
              <a:t>Михайлівна,</a:t>
            </a:r>
          </a:p>
          <a:p>
            <a:pPr algn="just"/>
            <a:r>
              <a:rPr lang="uk-UA" sz="1400" dirty="0">
                <a:latin typeface="+mj-lt"/>
              </a:rPr>
              <a:t>учитель історії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1187624" y="206419"/>
            <a:ext cx="7051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 </a:t>
            </a:r>
            <a:r>
              <a:rPr lang="uk-UA" dirty="0">
                <a:latin typeface="+mj-lt"/>
              </a:rPr>
              <a:t>Міністерство освіти і науки України</a:t>
            </a:r>
          </a:p>
          <a:p>
            <a:pPr algn="ctr"/>
            <a:r>
              <a:rPr lang="uk-UA" dirty="0" smtClean="0">
                <a:latin typeface="+mj-lt"/>
              </a:rPr>
              <a:t> </a:t>
            </a:r>
            <a:r>
              <a:rPr lang="uk-UA" dirty="0">
                <a:latin typeface="+mj-lt"/>
              </a:rPr>
              <a:t>Всеукраїнський відкритий інтерактивний </a:t>
            </a:r>
            <a:r>
              <a:rPr lang="uk-UA" dirty="0" smtClean="0">
                <a:latin typeface="+mj-lt"/>
              </a:rPr>
              <a:t>конкурс</a:t>
            </a:r>
          </a:p>
          <a:p>
            <a:pPr algn="ctr"/>
            <a:r>
              <a:rPr lang="uk-UA" dirty="0" smtClean="0">
                <a:latin typeface="+mj-lt"/>
              </a:rPr>
              <a:t> </a:t>
            </a:r>
            <a:r>
              <a:rPr lang="uk-UA" dirty="0">
                <a:latin typeface="+mj-lt"/>
              </a:rPr>
              <a:t>«МАН </a:t>
            </a:r>
            <a:r>
              <a:rPr lang="uk-UA" dirty="0" smtClean="0">
                <a:latin typeface="+mj-lt"/>
              </a:rPr>
              <a:t>Юніор - </a:t>
            </a:r>
            <a:r>
              <a:rPr lang="uk-UA" dirty="0">
                <a:latin typeface="+mj-lt"/>
              </a:rPr>
              <a:t>Дослідник»</a:t>
            </a:r>
          </a:p>
          <a:p>
            <a:pPr algn="ctr"/>
            <a:r>
              <a:rPr lang="uk-UA" dirty="0">
                <a:latin typeface="+mj-lt"/>
              </a:rPr>
              <a:t>Номінація «Історик-Юніор»</a:t>
            </a:r>
          </a:p>
          <a:p>
            <a:pPr algn="ctr"/>
            <a:endParaRPr lang="uk-UA" dirty="0">
              <a:latin typeface="+mj-lt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949645" y="1556792"/>
            <a:ext cx="55277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+mj-lt"/>
              </a:rPr>
              <a:t>ЕКСКУРСІНИЙ МАРШРУТ КУЛЬТУРНО-ДУХОВНОЮ СПАДЩИНОЮ  </a:t>
            </a:r>
            <a:r>
              <a:rPr lang="uk-UA" b="1" dirty="0" smtClean="0">
                <a:latin typeface="+mj-lt"/>
              </a:rPr>
              <a:t>                                 СВЯТО-МИХАЙЛІВСЬКОЇ </a:t>
            </a:r>
            <a:r>
              <a:rPr lang="uk-UA" b="1" dirty="0">
                <a:latin typeface="+mj-lt"/>
              </a:rPr>
              <a:t>ЦЕРКВИ ЧЕРНІВЕЦЬКОЇ ЄПАРХІЇ  (ПЦУ) С.БІЛА КІЦМАНСЬКОГО РАЙОНУ"                                                                                  НА ОСНОВІ ВЛАСНОГО ДОСЛІДЖЕННЯ САКРАЛЬНИХ ЦЕРКОВНИХ ПАМ’ЯТОК ТА ІСТОРІЇ ЦЕРКВИ</a:t>
            </a:r>
            <a:r>
              <a:rPr lang="uk-UA" b="1" dirty="0" smtClean="0">
                <a:latin typeface="+mj-lt"/>
              </a:rPr>
              <a:t>.</a:t>
            </a:r>
          </a:p>
          <a:p>
            <a:endParaRPr lang="uk-UA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" y="4629540"/>
            <a:ext cx="2654502" cy="22273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72" y="0"/>
            <a:ext cx="1771199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32" y="4479072"/>
            <a:ext cx="3119184" cy="211828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32" y="2278443"/>
            <a:ext cx="3119184" cy="2014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2195736" y="278358"/>
            <a:ext cx="2942857" cy="461665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400" b="1" dirty="0" smtClean="0">
                <a:latin typeface="+mj-lt"/>
              </a:rPr>
              <a:t>Актуальність теми:</a:t>
            </a:r>
            <a:endParaRPr lang="uk-UA" sz="2400" b="1" dirty="0"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78359"/>
            <a:ext cx="3097088" cy="1854498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376144" y="980728"/>
            <a:ext cx="5112568" cy="5355312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uk-UA" dirty="0" smtClean="0"/>
              <a:t>  	</a:t>
            </a:r>
            <a:r>
              <a:rPr lang="uk-UA" dirty="0" smtClean="0">
                <a:latin typeface="+mj-lt"/>
              </a:rPr>
              <a:t>З моменту </a:t>
            </a:r>
            <a:r>
              <a:rPr lang="uk-UA" dirty="0">
                <a:latin typeface="+mj-lt"/>
              </a:rPr>
              <a:t>відкриття церкви </a:t>
            </a:r>
            <a:r>
              <a:rPr lang="uk-UA" b="1" u="sng" dirty="0">
                <a:latin typeface="+mj-lt"/>
              </a:rPr>
              <a:t>в </a:t>
            </a:r>
            <a:r>
              <a:rPr lang="uk-UA" b="1" u="sng" dirty="0" smtClean="0">
                <a:latin typeface="+mj-lt"/>
              </a:rPr>
              <a:t>1881 </a:t>
            </a:r>
            <a:r>
              <a:rPr lang="uk-UA" b="1" u="sng" dirty="0">
                <a:latin typeface="+mj-lt"/>
              </a:rPr>
              <a:t>р</a:t>
            </a:r>
            <a:r>
              <a:rPr lang="uk-UA" dirty="0">
                <a:latin typeface="+mj-lt"/>
              </a:rPr>
              <a:t>. в середині зберігаються </a:t>
            </a:r>
            <a:r>
              <a:rPr lang="uk-UA" i="1" dirty="0">
                <a:latin typeface="+mj-lt"/>
              </a:rPr>
              <a:t>старовинні, рідкісні сакральні пам’ятки, богослужбові книги, що належать до кінці </a:t>
            </a:r>
            <a:r>
              <a:rPr lang="en-US" i="1" dirty="0">
                <a:latin typeface="+mj-lt"/>
              </a:rPr>
              <a:t>XVIII –  </a:t>
            </a:r>
            <a:r>
              <a:rPr lang="uk-UA" i="1" dirty="0">
                <a:latin typeface="+mj-lt"/>
              </a:rPr>
              <a:t>середини </a:t>
            </a:r>
            <a:r>
              <a:rPr lang="en-US" i="1" dirty="0">
                <a:latin typeface="+mj-lt"/>
              </a:rPr>
              <a:t>XX </a:t>
            </a:r>
            <a:r>
              <a:rPr lang="uk-UA" i="1" dirty="0">
                <a:latin typeface="+mj-lt"/>
              </a:rPr>
              <a:t>століть.</a:t>
            </a:r>
            <a:r>
              <a:rPr lang="uk-UA" dirty="0">
                <a:latin typeface="+mj-lt"/>
              </a:rPr>
              <a:t> Вони </a:t>
            </a:r>
            <a:r>
              <a:rPr lang="uk-UA" dirty="0" smtClean="0">
                <a:latin typeface="+mj-lt"/>
              </a:rPr>
              <a:t>є </a:t>
            </a:r>
            <a:r>
              <a:rPr lang="uk-UA" dirty="0">
                <a:latin typeface="+mj-lt"/>
              </a:rPr>
              <a:t>не лише </a:t>
            </a:r>
            <a:r>
              <a:rPr lang="uk-UA" dirty="0" smtClean="0">
                <a:latin typeface="+mj-lt"/>
              </a:rPr>
              <a:t>культурно-духовною спадщиною </a:t>
            </a:r>
            <a:r>
              <a:rPr lang="uk-UA" dirty="0">
                <a:latin typeface="+mj-lt"/>
              </a:rPr>
              <a:t>православної  громади села Біла, але й Буковини.  </a:t>
            </a:r>
            <a:r>
              <a:rPr lang="uk-UA" dirty="0" smtClean="0">
                <a:latin typeface="+mj-lt"/>
              </a:rPr>
              <a:t>      	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uk-UA" dirty="0">
                <a:latin typeface="+mj-lt"/>
              </a:rPr>
              <a:t>	</a:t>
            </a:r>
            <a:r>
              <a:rPr lang="uk-UA" dirty="0" smtClean="0">
                <a:latin typeface="+mj-lt"/>
              </a:rPr>
              <a:t>Дослідження </a:t>
            </a:r>
            <a:r>
              <a:rPr lang="uk-UA" dirty="0">
                <a:latin typeface="+mj-lt"/>
              </a:rPr>
              <a:t>історії церкви і її пам’яток має </a:t>
            </a:r>
            <a:r>
              <a:rPr lang="uk-UA" i="1" dirty="0">
                <a:latin typeface="+mj-lt"/>
              </a:rPr>
              <a:t>важливе значення </a:t>
            </a:r>
            <a:r>
              <a:rPr lang="uk-UA" dirty="0">
                <a:latin typeface="+mj-lt"/>
              </a:rPr>
              <a:t>для православної  громади, для відновлення інтересу населення до церковного життя, збереження історичних відомостей та пам’яток культури, встановлення цінності наявних пам’яток і їх зв’язок з Буковиною. </a:t>
            </a:r>
            <a:endParaRPr lang="uk-UA" dirty="0" smtClean="0">
              <a:latin typeface="+mj-lt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uk-UA" dirty="0">
                <a:latin typeface="+mj-lt"/>
              </a:rPr>
              <a:t>	</a:t>
            </a:r>
            <a:r>
              <a:rPr lang="uk-UA" dirty="0" smtClean="0">
                <a:latin typeface="+mj-lt"/>
              </a:rPr>
              <a:t>Крім </a:t>
            </a:r>
            <a:r>
              <a:rPr lang="uk-UA" dirty="0">
                <a:latin typeface="+mj-lt"/>
              </a:rPr>
              <a:t>того, </a:t>
            </a:r>
            <a:r>
              <a:rPr lang="uk-UA" i="1" dirty="0">
                <a:latin typeface="+mj-lt"/>
              </a:rPr>
              <a:t>Чернівецька ОДА</a:t>
            </a:r>
            <a:r>
              <a:rPr lang="uk-UA" dirty="0">
                <a:latin typeface="+mj-lt"/>
              </a:rPr>
              <a:t> розпочала роботу над  створенням інформаційної платформи про пам’ятки та об’єкти культурної спадщини Буковини і виявила інтерес до </a:t>
            </a:r>
            <a:r>
              <a:rPr lang="uk-UA" i="1" dirty="0">
                <a:latin typeface="+mj-lt"/>
              </a:rPr>
              <a:t>церков «хатнього типу».</a:t>
            </a:r>
          </a:p>
        </p:txBody>
      </p:sp>
    </p:spTree>
    <p:extLst>
      <p:ext uri="{BB962C8B-B14F-4D97-AF65-F5344CB8AC3E}">
        <p14:creationId xmlns:p14="http://schemas.microsoft.com/office/powerpoint/2010/main" val="335615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21339"/>
            <a:ext cx="1073150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72" y="782706"/>
            <a:ext cx="8817688" cy="55986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072" y="188640"/>
            <a:ext cx="8817688" cy="936104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000" b="1" dirty="0"/>
              <a:t>Мета роботи:  </a:t>
            </a:r>
            <a:r>
              <a:rPr lang="uk-UA" sz="2000" dirty="0"/>
              <a:t>дослідити і розкрити  історію Свято-Михайлівської церкви та цінність сакральних речей як елементів культурно-духовної спадщини православної громади і Буковини зокрема.</a:t>
            </a: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2253680" y="4203126"/>
            <a:ext cx="1597496" cy="1836204"/>
          </a:xfrm>
          <a:prstGeom prst="round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ІІ. </a:t>
            </a:r>
            <a:r>
              <a:rPr lang="uk-UA" dirty="0" smtClean="0">
                <a:solidFill>
                  <a:schemeClr val="tx1"/>
                </a:solidFill>
              </a:rPr>
              <a:t>Дослідити ікони та старовинні церковні речі  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1" name="Округлений прямокутник 10"/>
          <p:cNvSpPr/>
          <p:nvPr/>
        </p:nvSpPr>
        <p:spPr>
          <a:xfrm>
            <a:off x="218808" y="5067182"/>
            <a:ext cx="1872208" cy="1584176"/>
          </a:xfrm>
          <a:prstGeom prst="round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І.  </a:t>
            </a:r>
            <a:r>
              <a:rPr lang="uk-UA" dirty="0" smtClean="0">
                <a:solidFill>
                  <a:schemeClr val="tx1"/>
                </a:solidFill>
              </a:rPr>
              <a:t>Дослідити з допомогою джерел та записати історію церкви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3922068" y="3212976"/>
            <a:ext cx="2088232" cy="3168352"/>
          </a:xfrm>
          <a:prstGeom prst="round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ІІІ</a:t>
            </a:r>
            <a:r>
              <a:rPr lang="uk-UA" b="1" dirty="0" smtClean="0">
                <a:solidFill>
                  <a:schemeClr val="tx1"/>
                </a:solidFill>
              </a:rPr>
              <a:t>. </a:t>
            </a:r>
            <a:r>
              <a:rPr lang="uk-UA" dirty="0" smtClean="0">
                <a:solidFill>
                  <a:schemeClr val="tx1"/>
                </a:solidFill>
              </a:rPr>
              <a:t>Відвідати Обласний Краєзнавчий музей та Художній обласний музей, порівняти  культурно-духовні пам’ятки експозицій і церкви</a:t>
            </a: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6094240" y="2492646"/>
            <a:ext cx="1586036" cy="2016474"/>
          </a:xfrm>
          <a:prstGeom prst="round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IV</a:t>
            </a:r>
            <a:r>
              <a:rPr lang="uk-UA" b="1" dirty="0" smtClean="0">
                <a:solidFill>
                  <a:schemeClr val="tx1"/>
                </a:solidFill>
              </a:rPr>
              <a:t>.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Створити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історично-пізнавальний</a:t>
            </a:r>
            <a:r>
              <a:rPr lang="ru-RU" dirty="0">
                <a:solidFill>
                  <a:schemeClr val="tx1"/>
                </a:solidFill>
              </a:rPr>
              <a:t> стенд для </a:t>
            </a:r>
            <a:r>
              <a:rPr lang="ru-RU" dirty="0" err="1">
                <a:solidFill>
                  <a:schemeClr val="tx1"/>
                </a:solidFill>
              </a:rPr>
              <a:t>парафіян</a:t>
            </a:r>
            <a:r>
              <a:rPr lang="ru-RU" dirty="0">
                <a:solidFill>
                  <a:schemeClr val="tx1"/>
                </a:solidFill>
              </a:rPr>
              <a:t> храму 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7718336" y="1687880"/>
            <a:ext cx="1368152" cy="2808312"/>
          </a:xfrm>
          <a:prstGeom prst="round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</a:t>
            </a:r>
            <a:r>
              <a:rPr lang="uk-UA" b="1" dirty="0" smtClean="0">
                <a:solidFill>
                  <a:schemeClr val="tx1"/>
                </a:solidFill>
              </a:rPr>
              <a:t>.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Р</a:t>
            </a:r>
            <a:r>
              <a:rPr lang="ru-RU" dirty="0" err="1" smtClean="0">
                <a:solidFill>
                  <a:schemeClr val="tx1"/>
                </a:solidFill>
              </a:rPr>
              <a:t>озробити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екскурсійний</a:t>
            </a:r>
            <a:r>
              <a:rPr lang="ru-RU" dirty="0">
                <a:solidFill>
                  <a:schemeClr val="tx1"/>
                </a:solidFill>
              </a:rPr>
              <a:t> маршрут </a:t>
            </a:r>
            <a:r>
              <a:rPr lang="ru-RU" dirty="0" err="1" smtClean="0">
                <a:solidFill>
                  <a:schemeClr val="tx1"/>
                </a:solidFill>
              </a:rPr>
              <a:t>спадщиною</a:t>
            </a:r>
            <a:r>
              <a:rPr lang="ru-RU" dirty="0" smtClean="0">
                <a:solidFill>
                  <a:schemeClr val="tx1"/>
                </a:solidFill>
              </a:rPr>
              <a:t>  Свято-</a:t>
            </a:r>
            <a:r>
              <a:rPr lang="ru-RU" dirty="0" err="1" smtClean="0">
                <a:solidFill>
                  <a:schemeClr val="tx1"/>
                </a:solidFill>
              </a:rPr>
              <a:t>Михайлівської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церкви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87880"/>
            <a:ext cx="1073150" cy="100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12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1997" y="215286"/>
            <a:ext cx="6912768" cy="40011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solidFill>
                  <a:schemeClr val="tx1"/>
                </a:solidFill>
                <a:latin typeface="+mj-lt"/>
              </a:rPr>
              <a:t>Дослідження  історії Свято-Михайлівської церкви</a:t>
            </a:r>
            <a:endParaRPr lang="uk-UA" sz="2000" b="1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5484"/>
            <a:ext cx="1585720" cy="21420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775511"/>
            <a:ext cx="2376264" cy="20263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13" y="775511"/>
            <a:ext cx="1721514" cy="202631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3" y="3439904"/>
            <a:ext cx="1944215" cy="252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 t="3845" r="3742" b="4333"/>
          <a:stretch/>
        </p:blipFill>
        <p:spPr bwMode="auto">
          <a:xfrm>
            <a:off x="2899121" y="3485052"/>
            <a:ext cx="2922276" cy="248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94" y="3408951"/>
            <a:ext cx="2355726" cy="25564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2251" y="2992036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latin typeface="+mj-lt"/>
              </a:rPr>
              <a:t>Рис 4. Похід на Літургію       Рис 5. Відвідання В.Терлецької	     Рис 6. Відвідання П. Панчука</a:t>
            </a:r>
            <a:endParaRPr lang="uk-UA" sz="16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941" y="6002017"/>
            <a:ext cx="8681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latin typeface="+mj-lt"/>
              </a:rPr>
              <a:t>Рис 7. Записані спогади        Рис 8</a:t>
            </a:r>
            <a:r>
              <a:rPr lang="uk-UA" dirty="0" smtClean="0">
                <a:latin typeface="+mj-lt"/>
              </a:rPr>
              <a:t>. Фото з сімейних архівів        Рис. 9 Передали стенд     					</a:t>
            </a:r>
            <a:r>
              <a:rPr lang="uk-UA" dirty="0">
                <a:latin typeface="+mj-lt"/>
              </a:rPr>
              <a:t> </a:t>
            </a:r>
            <a:r>
              <a:rPr lang="uk-UA" dirty="0" smtClean="0">
                <a:latin typeface="+mj-lt"/>
              </a:rPr>
              <a:t>                     історії церкви настоятелю </a:t>
            </a:r>
            <a:endParaRPr lang="uk-UA" dirty="0">
              <a:latin typeface="+mj-lt"/>
            </a:endParaRPr>
          </a:p>
        </p:txBody>
      </p:sp>
      <p:sp>
        <p:nvSpPr>
          <p:cNvPr id="15" name="Стрілка вправо 14"/>
          <p:cNvSpPr/>
          <p:nvPr/>
        </p:nvSpPr>
        <p:spPr>
          <a:xfrm>
            <a:off x="2195736" y="1836526"/>
            <a:ext cx="432048" cy="22432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8" name="Стрілка вправо 17"/>
          <p:cNvSpPr/>
          <p:nvPr/>
        </p:nvSpPr>
        <p:spPr>
          <a:xfrm>
            <a:off x="8308809" y="2106088"/>
            <a:ext cx="432048" cy="224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9" name="Стрілка вправо 18"/>
          <p:cNvSpPr/>
          <p:nvPr/>
        </p:nvSpPr>
        <p:spPr>
          <a:xfrm flipV="1">
            <a:off x="5605373" y="1881766"/>
            <a:ext cx="432048" cy="22432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0" name="Стрілка вправо 19"/>
          <p:cNvSpPr/>
          <p:nvPr/>
        </p:nvSpPr>
        <p:spPr>
          <a:xfrm flipV="1">
            <a:off x="2467073" y="4629649"/>
            <a:ext cx="432048" cy="224322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1" name="Стрілка вправо 20"/>
          <p:cNvSpPr/>
          <p:nvPr/>
        </p:nvSpPr>
        <p:spPr>
          <a:xfrm flipV="1">
            <a:off x="5955246" y="4653338"/>
            <a:ext cx="432048" cy="22432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5506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000" b="1" i="1" dirty="0" smtClean="0"/>
              <a:t>Дослідження сакральних пам’яток</a:t>
            </a:r>
            <a:endParaRPr lang="uk-UA" sz="2000" b="1" i="1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779912" y="3288161"/>
            <a:ext cx="5050904" cy="332472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457200" lvl="1" indent="0">
              <a:buNone/>
            </a:pPr>
            <a:r>
              <a:rPr lang="uk-UA" sz="1800" b="1" dirty="0" smtClean="0"/>
              <a:t>Перелік опрацьованої по темі літератури </a:t>
            </a:r>
          </a:p>
          <a:p>
            <a:r>
              <a:rPr lang="uk-UA" sz="1400" dirty="0" smtClean="0"/>
              <a:t>Тетяна </a:t>
            </a:r>
            <a:r>
              <a:rPr lang="uk-UA" sz="1400" dirty="0"/>
              <a:t>Дугаєва Буковинська хатня ікона – неминуще диво. </a:t>
            </a:r>
            <a:r>
              <a:rPr lang="en-US" sz="1400" dirty="0"/>
              <a:t>URL:  </a:t>
            </a:r>
            <a:endParaRPr lang="uk-UA" sz="1400" dirty="0"/>
          </a:p>
          <a:p>
            <a:r>
              <a:rPr lang="uk-UA" sz="1400" dirty="0" smtClean="0"/>
              <a:t>Тетяна </a:t>
            </a:r>
            <a:r>
              <a:rPr lang="uk-UA" sz="1400" dirty="0"/>
              <a:t>Дугаєва. З досвіду збирацької роботи Чернівецького художнього музею. Буковинське ікономалярство. </a:t>
            </a:r>
          </a:p>
          <a:p>
            <a:r>
              <a:rPr lang="uk-UA" sz="1400" dirty="0" smtClean="0"/>
              <a:t> </a:t>
            </a:r>
            <a:r>
              <a:rPr lang="uk-UA" sz="1400" dirty="0"/>
              <a:t>Тетяна Дугаєва. Народна ікона. Народні образи Буковини. </a:t>
            </a:r>
            <a:endParaRPr lang="uk-UA" sz="1400" dirty="0" smtClean="0"/>
          </a:p>
          <a:p>
            <a:r>
              <a:rPr lang="en-US" sz="1400" dirty="0" smtClean="0"/>
              <a:t>  </a:t>
            </a:r>
            <a:r>
              <a:rPr lang="uk-UA" sz="1400" dirty="0"/>
              <a:t>Тетяна Дугаєва. Перлини буковинської православної художньої творчості. </a:t>
            </a:r>
            <a:endParaRPr lang="uk-UA" sz="1400" dirty="0" smtClean="0"/>
          </a:p>
          <a:p>
            <a:r>
              <a:rPr lang="uk-UA" sz="1400" dirty="0" smtClean="0"/>
              <a:t>Проблеми </a:t>
            </a:r>
            <a:r>
              <a:rPr lang="uk-UA" sz="1400" dirty="0"/>
              <a:t>культури і мистецтва на сучасному етапі і роль художніх музеїв в їх вирішенні, присвячена 25-річчю Чернівецького художнього музею: Матер. наук.-практ. конф. (25-26 червня 2013 р.). – (у друці). / Упорядник В.Є.Любківська. Чернівці «Місто», 2015.- С. 61 -64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08720"/>
            <a:ext cx="306950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5255568" y="2986740"/>
            <a:ext cx="3888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>
                <a:solidFill>
                  <a:srgbClr val="0000CC"/>
                </a:solidFill>
                <a:latin typeface="+mj-lt"/>
              </a:rPr>
              <a:t>Чернівецький </a:t>
            </a:r>
            <a:r>
              <a:rPr lang="uk-UA" sz="1600" i="1" dirty="0" smtClean="0">
                <a:solidFill>
                  <a:srgbClr val="0000CC"/>
                </a:solidFill>
                <a:latin typeface="+mj-lt"/>
              </a:rPr>
              <a:t>обласний  </a:t>
            </a:r>
            <a:r>
              <a:rPr lang="uk-UA" sz="1600" i="1" dirty="0">
                <a:solidFill>
                  <a:srgbClr val="0000CC"/>
                </a:solidFill>
                <a:latin typeface="+mj-lt"/>
              </a:rPr>
              <a:t>художній музеї.	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81" y="3879293"/>
            <a:ext cx="2978555" cy="214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405515" y="6034467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>
                <a:solidFill>
                  <a:srgbClr val="0000CC"/>
                </a:solidFill>
                <a:latin typeface="+mj-lt"/>
              </a:rPr>
              <a:t>Чернівецький обласний</a:t>
            </a:r>
          </a:p>
          <a:p>
            <a:r>
              <a:rPr lang="uk-UA" sz="1600" i="1" dirty="0">
                <a:solidFill>
                  <a:srgbClr val="0000CC"/>
                </a:solidFill>
                <a:latin typeface="+mj-lt"/>
              </a:rPr>
              <a:t>       краєзнавчий музеї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515" y="1061202"/>
            <a:ext cx="4412603" cy="227754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uk-UA" sz="1600" b="1" i="1" dirty="0" smtClean="0">
                <a:latin typeface="+mj-lt"/>
              </a:rPr>
              <a:t>Дослідження ікон</a:t>
            </a:r>
          </a:p>
          <a:p>
            <a:pPr algn="just"/>
            <a:r>
              <a:rPr lang="uk-UA" dirty="0" smtClean="0">
                <a:latin typeface="+mj-lt"/>
              </a:rPr>
              <a:t>Розглянула, сфотографувала, візуально оцінила стан ікон, записала їх перелік в хронологічній послідовності, виписала датування, імена жертводавців на кожній іконі, питала старожителів про причини пожертв та хто з жертводавців живий і може розповісти про пожертви.</a:t>
            </a:r>
            <a:endParaRPr lang="uk-UA" dirty="0">
              <a:latin typeface="+mj-lt"/>
            </a:endParaRPr>
          </a:p>
        </p:txBody>
      </p:sp>
      <p:sp>
        <p:nvSpPr>
          <p:cNvPr id="8" name="Стрілка вправо 7"/>
          <p:cNvSpPr/>
          <p:nvPr/>
        </p:nvSpPr>
        <p:spPr>
          <a:xfrm>
            <a:off x="5004048" y="1844824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ілка вправо 10"/>
          <p:cNvSpPr/>
          <p:nvPr/>
        </p:nvSpPr>
        <p:spPr>
          <a:xfrm>
            <a:off x="3269072" y="4561108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2908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4464" y="188640"/>
            <a:ext cx="4426752" cy="458296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uk-UA" sz="1600" dirty="0" smtClean="0"/>
              <a:t>Запрошую вас на  екскурсію до нашого </a:t>
            </a:r>
            <a:r>
              <a:rPr lang="uk-UA" sz="1600" dirty="0" err="1" smtClean="0"/>
              <a:t>храму+</a:t>
            </a:r>
            <a:endParaRPr lang="uk-UA" sz="1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920" y="813830"/>
            <a:ext cx="2664296" cy="301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242784" y="775673"/>
            <a:ext cx="5832647" cy="3139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+mj-lt"/>
              </a:rPr>
              <a:t>                  Свято-Михайлівська церква села Біла </a:t>
            </a:r>
          </a:p>
          <a:p>
            <a:pPr algn="just"/>
            <a:r>
              <a:rPr lang="uk-UA" dirty="0">
                <a:latin typeface="+mj-lt"/>
              </a:rPr>
              <a:t>Р</a:t>
            </a:r>
            <a:r>
              <a:rPr lang="uk-UA" dirty="0" smtClean="0">
                <a:latin typeface="+mj-lt"/>
              </a:rPr>
              <a:t>озташована  на пагорбі, однак не далеко від центральної </a:t>
            </a:r>
          </a:p>
          <a:p>
            <a:pPr algn="just"/>
            <a:r>
              <a:rPr lang="uk-UA" dirty="0" smtClean="0">
                <a:latin typeface="+mj-lt"/>
              </a:rPr>
              <a:t>дороги і всього за     </a:t>
            </a:r>
            <a:r>
              <a:rPr lang="uk-UA" spc="300" dirty="0" smtClean="0">
                <a:latin typeface="+mj-lt"/>
              </a:rPr>
              <a:t>3 км від м. Чернівці.</a:t>
            </a:r>
          </a:p>
          <a:p>
            <a:pPr algn="just"/>
            <a:r>
              <a:rPr lang="uk-UA" dirty="0" smtClean="0">
                <a:latin typeface="+mj-lt"/>
              </a:rPr>
              <a:t>Історія будівництва церкви є прикладом єдності громади.</a:t>
            </a:r>
          </a:p>
          <a:p>
            <a:pPr algn="just"/>
            <a:r>
              <a:rPr lang="ru-RU" dirty="0" smtClean="0">
                <a:latin typeface="+mj-lt"/>
              </a:rPr>
              <a:t>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Адже, рішення про будівництво церкви було прийнято всім селом (120 номерів).</a:t>
            </a:r>
          </a:p>
          <a:p>
            <a:pPr algn="just"/>
            <a:r>
              <a:rPr lang="uk-UA" dirty="0" smtClean="0">
                <a:latin typeface="+mj-lt"/>
              </a:rPr>
              <a:t>В 1881 році церкву було «перевезено» з </a:t>
            </a:r>
            <a:r>
              <a:rPr lang="uk-UA" dirty="0" err="1" smtClean="0">
                <a:latin typeface="+mj-lt"/>
              </a:rPr>
              <a:t>с.Підзахаричі</a:t>
            </a:r>
            <a:r>
              <a:rPr lang="uk-UA" dirty="0" smtClean="0">
                <a:latin typeface="+mj-lt"/>
              </a:rPr>
              <a:t>. Споруда  храму до 1991 р.  перебувала під контролем австро-угорської влади,  румунської влади, німців у 1941-1943 рр., радянської влади і з 1991 р. належить до ПЦУ України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395536" y="4002711"/>
            <a:ext cx="8505680" cy="203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+mj-lt"/>
              </a:rPr>
              <a:t>Храм був  відкритий навіть під час Першої та Другої світових війн і німецької тимчасової окупації</a:t>
            </a:r>
            <a:r>
              <a:rPr lang="uk-UA" dirty="0" smtClean="0">
                <a:latin typeface="+mj-lt"/>
              </a:rPr>
              <a:t>. Лише за наказом комуністів церкву </a:t>
            </a:r>
            <a:r>
              <a:rPr lang="uk-UA" u="sng" dirty="0" smtClean="0">
                <a:latin typeface="+mj-lt"/>
              </a:rPr>
              <a:t>було закрито в 1861 р.</a:t>
            </a:r>
          </a:p>
          <a:p>
            <a:pPr algn="just"/>
            <a:r>
              <a:rPr lang="uk-UA" dirty="0" smtClean="0">
                <a:latin typeface="+mj-lt"/>
              </a:rPr>
              <a:t>Люди все одно зробили порядок в церкві, зберегли багато речей,  ходили таємно                вечором  в неділю молитись. </a:t>
            </a:r>
            <a:r>
              <a:rPr lang="uk-UA" i="1" dirty="0" smtClean="0">
                <a:latin typeface="+mj-lt"/>
              </a:rPr>
              <a:t>Щоб відкрити церкву 20 жінок до 1989 р. ходили </a:t>
            </a:r>
            <a:r>
              <a:rPr lang="uk-UA" b="1" i="1" dirty="0" smtClean="0">
                <a:latin typeface="+mj-lt"/>
              </a:rPr>
              <a:t>1</a:t>
            </a:r>
            <a:r>
              <a:rPr lang="uk-UA" i="1" dirty="0" smtClean="0">
                <a:latin typeface="+mj-lt"/>
              </a:rPr>
              <a:t> рік до першого секретаря з проханням. про відкриття.</a:t>
            </a:r>
          </a:p>
          <a:p>
            <a:pPr algn="just"/>
            <a:r>
              <a:rPr lang="uk-UA" dirty="0" smtClean="0">
                <a:latin typeface="+mj-lt"/>
              </a:rPr>
              <a:t>Коли дозволили відкрити церкву люди жертвували все, хто що мав, всі збирали гроші, робили збори два три рази на тиждень.</a:t>
            </a:r>
            <a:endParaRPr lang="uk-UA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897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030" y="260648"/>
            <a:ext cx="4524940" cy="1008112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uk-UA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маршруту </a:t>
            </a:r>
            <a:r>
              <a:rPr lang="uk-UA" sz="1600" dirty="0" smtClean="0"/>
              <a:t>культурно-духовною спадщиною </a:t>
            </a:r>
            <a:br>
              <a:rPr lang="uk-UA" sz="1600" dirty="0" smtClean="0"/>
            </a:br>
            <a:r>
              <a:rPr lang="uk-UA" sz="1600" dirty="0" smtClean="0"/>
              <a:t> Свято-Михайлівської церкви (притвор,</a:t>
            </a:r>
            <a:br>
              <a:rPr lang="uk-UA" sz="1600" dirty="0" smtClean="0"/>
            </a:br>
            <a:r>
              <a:rPr lang="uk-UA" sz="1600" dirty="0" smtClean="0"/>
              <a:t>бабинець,</a:t>
            </a:r>
            <a:r>
              <a:rPr lang="uk-UA" sz="1600" dirty="0" err="1" smtClean="0"/>
              <a:t>нава</a:t>
            </a:r>
            <a:r>
              <a:rPr lang="uk-UA" sz="1600" dirty="0" smtClean="0"/>
              <a:t>,</a:t>
            </a:r>
            <a:r>
              <a:rPr lang="uk-UA" sz="1600" dirty="0"/>
              <a:t> </a:t>
            </a:r>
            <a:r>
              <a:rPr lang="uk-UA" sz="1600" dirty="0" smtClean="0"/>
              <a:t>крім вівтаря</a:t>
            </a:r>
            <a:r>
              <a:rPr lang="uk-UA" sz="1800" dirty="0" smtClean="0"/>
              <a:t>)</a:t>
            </a:r>
            <a:endParaRPr lang="uk-UA" sz="1800" dirty="0"/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68" y="1484784"/>
            <a:ext cx="8640960" cy="5184576"/>
          </a:xfrm>
        </p:spPr>
      </p:pic>
      <p:sp>
        <p:nvSpPr>
          <p:cNvPr id="4" name="Прямокутник 3"/>
          <p:cNvSpPr/>
          <p:nvPr/>
        </p:nvSpPr>
        <p:spPr>
          <a:xfrm>
            <a:off x="2411760" y="3064192"/>
            <a:ext cx="2126288" cy="36933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 smtClean="0">
                <a:latin typeface="+mj-lt"/>
              </a:rPr>
              <a:t>Привор (фото 1-5) </a:t>
            </a:r>
            <a:endParaRPr lang="uk-UA" b="1" dirty="0">
              <a:latin typeface="+mj-lt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1114610" y="4783038"/>
            <a:ext cx="2325060" cy="36933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 smtClean="0"/>
              <a:t>Бабинець (фото 6-8) </a:t>
            </a:r>
            <a:endParaRPr lang="uk-UA" b="1" dirty="0"/>
          </a:p>
        </p:txBody>
      </p:sp>
      <p:sp>
        <p:nvSpPr>
          <p:cNvPr id="6" name="Прямокутник 5"/>
          <p:cNvSpPr/>
          <p:nvPr/>
        </p:nvSpPr>
        <p:spPr>
          <a:xfrm>
            <a:off x="4427984" y="4770536"/>
            <a:ext cx="2610458" cy="36933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b="1" dirty="0" err="1" smtClean="0">
                <a:latin typeface="+mn-lt"/>
              </a:rPr>
              <a:t>Нава</a:t>
            </a:r>
            <a:r>
              <a:rPr lang="uk-UA" b="1" dirty="0" smtClean="0">
                <a:latin typeface="+mn-lt"/>
              </a:rPr>
              <a:t> (фото 9-11, 13-14)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9" name="Прямокутник 8"/>
          <p:cNvSpPr/>
          <p:nvPr/>
        </p:nvSpPr>
        <p:spPr>
          <a:xfrm>
            <a:off x="7528943" y="4770536"/>
            <a:ext cx="932243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1600" b="1" dirty="0" smtClean="0">
                <a:latin typeface="+mj-lt"/>
              </a:rPr>
              <a:t>Вхід </a:t>
            </a:r>
          </a:p>
          <a:p>
            <a:pPr algn="ctr"/>
            <a:r>
              <a:rPr lang="uk-UA" sz="1600" b="1" dirty="0" smtClean="0">
                <a:latin typeface="+mj-lt"/>
              </a:rPr>
              <a:t>у вівтар</a:t>
            </a:r>
            <a:endParaRPr lang="uk-UA" sz="1600" b="1" dirty="0"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5508104" y="6237312"/>
            <a:ext cx="2096792" cy="36933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dirty="0" smtClean="0"/>
              <a:t>Стеля фото 16-18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88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8357" y="116632"/>
            <a:ext cx="3178696" cy="504056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1800" dirty="0" smtClean="0"/>
              <a:t>Особливі сакральні культурно - духовні пам’ятки храму </a:t>
            </a:r>
            <a:endParaRPr lang="uk-UA" sz="1800" dirty="0"/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61242485"/>
              </p:ext>
            </p:extLst>
          </p:nvPr>
        </p:nvGraphicFramePr>
        <p:xfrm>
          <a:off x="2699792" y="1266156"/>
          <a:ext cx="3744416" cy="4324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9" y="908720"/>
            <a:ext cx="221779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03" y="4764335"/>
            <a:ext cx="2182812" cy="176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36812" y="2654734"/>
            <a:ext cx="216024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812" y="764704"/>
            <a:ext cx="2160240" cy="176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653136"/>
            <a:ext cx="2160240" cy="187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3" y="2829682"/>
            <a:ext cx="2182812" cy="182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6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6" y="728921"/>
            <a:ext cx="2880320" cy="20066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799" y="645297"/>
            <a:ext cx="3248062" cy="20641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5173" y="2735607"/>
            <a:ext cx="8283466" cy="338554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1600" dirty="0" smtClean="0">
                <a:latin typeface="+mj-lt"/>
              </a:rPr>
              <a:t>Ікони в стилі народного примітиву, або «хатні образи»</a:t>
            </a:r>
            <a:endParaRPr lang="uk-UA" sz="1600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459" y="600181"/>
            <a:ext cx="2062180" cy="208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93" y="3274639"/>
            <a:ext cx="2663825" cy="293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3305799" y="6284664"/>
            <a:ext cx="2553904" cy="30777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400" dirty="0" smtClean="0">
                <a:latin typeface="+mj-lt"/>
              </a:rPr>
              <a:t>Ікони професійних художників</a:t>
            </a:r>
            <a:endParaRPr lang="uk-UA" sz="1400" dirty="0">
              <a:latin typeface="+mj-lt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6936477" y="210822"/>
            <a:ext cx="1641283" cy="36933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dirty="0" smtClean="0">
                <a:latin typeface="+mj-lt"/>
              </a:rPr>
              <a:t>Різновиди ікон</a:t>
            </a:r>
            <a:endParaRPr lang="uk-UA" dirty="0">
              <a:latin typeface="+mj-lt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63" y="3182326"/>
            <a:ext cx="2541587" cy="310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247" y="3240711"/>
            <a:ext cx="2232248" cy="298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8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69957"/>
            <a:ext cx="276860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681" y="257122"/>
            <a:ext cx="2592287" cy="25238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57122"/>
            <a:ext cx="2561481" cy="2523807"/>
          </a:xfrm>
          <a:prstGeom prst="rect">
            <a:avLst/>
          </a:prstGeom>
        </p:spPr>
      </p:pic>
      <p:sp>
        <p:nvSpPr>
          <p:cNvPr id="14" name="Прямокутник 13"/>
          <p:cNvSpPr/>
          <p:nvPr/>
        </p:nvSpPr>
        <p:spPr>
          <a:xfrm>
            <a:off x="467544" y="6255889"/>
            <a:ext cx="1992020" cy="30777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400" dirty="0" smtClean="0">
                <a:latin typeface="+mj-lt"/>
              </a:rPr>
              <a:t>Ікона Василя </a:t>
            </a:r>
            <a:r>
              <a:rPr lang="uk-UA" sz="1400" dirty="0" err="1" smtClean="0">
                <a:latin typeface="+mj-lt"/>
              </a:rPr>
              <a:t>Унгуряна</a:t>
            </a:r>
            <a:r>
              <a:rPr lang="uk-UA" sz="1400" dirty="0" smtClean="0">
                <a:latin typeface="+mj-lt"/>
              </a:rPr>
              <a:t> </a:t>
            </a:r>
            <a:endParaRPr lang="uk-UA" sz="1400" dirty="0">
              <a:latin typeface="+mj-lt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5202192" y="2887293"/>
            <a:ext cx="1451551" cy="30777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400" dirty="0" smtClean="0">
                <a:latin typeface="+mj-lt"/>
              </a:rPr>
              <a:t>Ікони в 1990 рр. </a:t>
            </a:r>
            <a:endParaRPr lang="uk-UA" sz="1400" dirty="0">
              <a:latin typeface="+mj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40" y="3469957"/>
            <a:ext cx="5625658" cy="2785932"/>
          </a:xfrm>
          <a:prstGeom prst="rect">
            <a:avLst/>
          </a:prstGeom>
        </p:spPr>
      </p:pic>
      <p:sp>
        <p:nvSpPr>
          <p:cNvPr id="19" name="Прямокутник 18"/>
          <p:cNvSpPr/>
          <p:nvPr/>
        </p:nvSpPr>
        <p:spPr>
          <a:xfrm>
            <a:off x="3347239" y="6332884"/>
            <a:ext cx="5593262" cy="30777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400" dirty="0" smtClean="0">
                <a:latin typeface="+mj-lt"/>
              </a:rPr>
              <a:t>Розпис на стелі Якова </a:t>
            </a:r>
            <a:r>
              <a:rPr lang="uk-UA" sz="1400" dirty="0" err="1" smtClean="0">
                <a:latin typeface="+mj-lt"/>
              </a:rPr>
              <a:t>Січкаря</a:t>
            </a:r>
            <a:r>
              <a:rPr lang="uk-UA" sz="1400" dirty="0" smtClean="0">
                <a:latin typeface="+mj-lt"/>
              </a:rPr>
              <a:t> і Миколи </a:t>
            </a:r>
            <a:r>
              <a:rPr lang="uk-UA" sz="1400" dirty="0" err="1" smtClean="0">
                <a:latin typeface="+mj-lt"/>
              </a:rPr>
              <a:t>Троуса</a:t>
            </a:r>
            <a:r>
              <a:rPr lang="uk-UA" sz="1400" dirty="0" smtClean="0">
                <a:latin typeface="+mj-lt"/>
              </a:rPr>
              <a:t>(буковинських митців) </a:t>
            </a:r>
            <a:endParaRPr lang="uk-UA" sz="1400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58" y="261066"/>
            <a:ext cx="2646363" cy="2519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кутник 10"/>
          <p:cNvSpPr/>
          <p:nvPr/>
        </p:nvSpPr>
        <p:spPr>
          <a:xfrm>
            <a:off x="789785" y="2887293"/>
            <a:ext cx="1910908" cy="30777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1400" dirty="0" smtClean="0">
                <a:latin typeface="+mj-lt"/>
              </a:rPr>
              <a:t>Ікона Страшного суду </a:t>
            </a:r>
            <a:endParaRPr lang="uk-UA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77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504055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000" dirty="0" smtClean="0"/>
              <a:t>Пам’ятки культового  </a:t>
            </a:r>
            <a:r>
              <a:rPr lang="uk-UA" sz="1800" dirty="0"/>
              <a:t>різьблення</a:t>
            </a:r>
            <a:r>
              <a:rPr lang="uk-UA" sz="2000" dirty="0"/>
              <a:t>  ХІХ століття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640960" cy="1512168"/>
          </a:xfrm>
        </p:spPr>
        <p:txBody>
          <a:bodyPr/>
          <a:lstStyle/>
          <a:p>
            <a:pPr algn="just"/>
            <a:r>
              <a:rPr lang="uk-UA" sz="1800" i="1" dirty="0"/>
              <a:t>В церковному інтер’єрі </a:t>
            </a:r>
            <a:r>
              <a:rPr lang="en-US" sz="1800" i="1" dirty="0"/>
              <a:t>XVIII-XIX </a:t>
            </a:r>
            <a:r>
              <a:rPr lang="uk-UA" sz="1800" i="1" dirty="0"/>
              <a:t>ст. різьба була невід’ємною складовою. Використовувалась для монументальних іконостасів, в дрібній пластиці – </a:t>
            </a:r>
            <a:r>
              <a:rPr lang="uk-UA" sz="1800" i="1" dirty="0" smtClean="0"/>
              <a:t>свічники трійці</a:t>
            </a:r>
            <a:r>
              <a:rPr lang="uk-UA" sz="1800" i="1" dirty="0"/>
              <a:t>, ківоти і т.д. </a:t>
            </a:r>
            <a:r>
              <a:rPr lang="uk-UA" sz="1800" b="1" i="1" dirty="0" smtClean="0"/>
              <a:t>Іконостас вважається найдавнішою пам’яткою церкви</a:t>
            </a:r>
            <a:r>
              <a:rPr lang="uk-UA" sz="1800" i="1" dirty="0" smtClean="0"/>
              <a:t>. </a:t>
            </a:r>
            <a:r>
              <a:rPr lang="uk-UA" sz="1800" i="1" u="sng" dirty="0" smtClean="0"/>
              <a:t>Требний хрест 1833 р. на 30 років старший за музейні експонати в Художньому музеї</a:t>
            </a:r>
            <a:r>
              <a:rPr lang="uk-UA" i="1" u="sng" dirty="0"/>
              <a:t>	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20888"/>
            <a:ext cx="6408712" cy="41044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420888"/>
            <a:ext cx="195010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8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400" dirty="0"/>
              <a:t>Церковні корогви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38844" y="1052736"/>
            <a:ext cx="8553636" cy="1399446"/>
          </a:xfrm>
        </p:spPr>
        <p:txBody>
          <a:bodyPr/>
          <a:lstStyle/>
          <a:p>
            <a:pPr marL="0" indent="0">
              <a:buNone/>
            </a:pPr>
            <a:r>
              <a:rPr lang="ru-RU" sz="1800" i="1" dirty="0"/>
              <a:t>Церковні корогви, які є процесійними ритуальними образами і належать до одного з найцікавіших </a:t>
            </a:r>
            <a:r>
              <a:rPr lang="ru-RU" sz="1800" i="1" dirty="0" smtClean="0"/>
              <a:t> та </a:t>
            </a:r>
            <a:r>
              <a:rPr lang="ru-RU" sz="1800" b="1" i="1" dirty="0" smtClean="0"/>
              <a:t>мало збережених </a:t>
            </a:r>
            <a:r>
              <a:rPr lang="ru-RU" sz="1800" i="1" dirty="0" smtClean="0"/>
              <a:t>явищ українського</a:t>
            </a:r>
            <a:r>
              <a:rPr lang="ru-RU" sz="1800" i="1" dirty="0"/>
              <a:t> </a:t>
            </a:r>
            <a:r>
              <a:rPr lang="ru-RU" sz="1800" i="1" dirty="0" smtClean="0"/>
              <a:t>іконопису </a:t>
            </a:r>
            <a:r>
              <a:rPr lang="ru-RU" sz="1800" i="1" dirty="0"/>
              <a:t>XVIII-XX ст</a:t>
            </a:r>
            <a:r>
              <a:rPr lang="ru-RU" sz="2400" dirty="0" smtClean="0"/>
              <a:t>. </a:t>
            </a:r>
            <a:r>
              <a:rPr lang="ru-RU" sz="1800" i="1" dirty="0" smtClean="0"/>
              <a:t>Корогви в храмі датуються </a:t>
            </a:r>
            <a:r>
              <a:rPr lang="ru-RU" sz="1800" b="1" i="1" dirty="0" smtClean="0"/>
              <a:t>1990 роком</a:t>
            </a:r>
            <a:r>
              <a:rPr lang="ru-RU" sz="2400" b="1" i="1" dirty="0" smtClean="0"/>
              <a:t>.</a:t>
            </a:r>
            <a:endParaRPr lang="uk-UA" sz="24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32856"/>
            <a:ext cx="2088232" cy="3929145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506" y="2132856"/>
            <a:ext cx="2176718" cy="392727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025" y="2132856"/>
            <a:ext cx="2181455" cy="3929145"/>
          </a:xfrm>
          <a:prstGeom prst="rect">
            <a:avLst/>
          </a:prstGeom>
          <a:ln>
            <a:solidFill>
              <a:srgbClr val="FF99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32856"/>
            <a:ext cx="1728192" cy="392727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5777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548" y="188640"/>
            <a:ext cx="8352928" cy="504056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dirty="0" smtClean="0"/>
              <a:t> </a:t>
            </a:r>
            <a:r>
              <a:rPr lang="uk-UA" sz="2800" dirty="0"/>
              <a:t>Богослужбові книги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36496" y="752168"/>
            <a:ext cx="8496944" cy="2232248"/>
          </a:xfrm>
        </p:spPr>
        <p:txBody>
          <a:bodyPr/>
          <a:lstStyle/>
          <a:p>
            <a:pPr algn="just"/>
            <a:r>
              <a:rPr lang="uk-UA" sz="1800" i="1" dirty="0"/>
              <a:t>В Свято-Михайлівській церкві зберігаються православні книжки стародруки, які </a:t>
            </a:r>
            <a:r>
              <a:rPr lang="uk-UA" sz="1800" i="1" dirty="0" smtClean="0"/>
              <a:t>датуються </a:t>
            </a:r>
            <a:r>
              <a:rPr lang="uk-UA" sz="1800" i="1" dirty="0"/>
              <a:t>Х</a:t>
            </a:r>
            <a:r>
              <a:rPr lang="en-US" sz="1800" i="1" dirty="0"/>
              <a:t>VIII-</a:t>
            </a:r>
            <a:r>
              <a:rPr lang="uk-UA" sz="1800" i="1" dirty="0"/>
              <a:t>ХХ століттям. Книги такого типу свого часу зберігалися </a:t>
            </a:r>
            <a:r>
              <a:rPr lang="uk-UA" sz="1800" i="1" dirty="0" smtClean="0"/>
              <a:t>та передавалися </a:t>
            </a:r>
            <a:r>
              <a:rPr lang="uk-UA" sz="1800" i="1" dirty="0"/>
              <a:t>церквами   </a:t>
            </a:r>
            <a:r>
              <a:rPr lang="uk-UA" sz="1800" i="1" dirty="0" smtClean="0"/>
              <a:t>до Єпархіального </a:t>
            </a:r>
            <a:r>
              <a:rPr lang="uk-UA" sz="1800" i="1" dirty="0"/>
              <a:t>музею </a:t>
            </a:r>
            <a:r>
              <a:rPr lang="uk-UA" sz="1800" i="1" dirty="0" smtClean="0"/>
              <a:t>Чернівців.</a:t>
            </a:r>
            <a:r>
              <a:rPr lang="uk-UA" sz="1800" b="1" i="1" dirty="0" smtClean="0"/>
              <a:t>Найстаріша книга Псалтир 1782  </a:t>
            </a:r>
            <a:r>
              <a:rPr lang="uk-UA" sz="1800" b="1" i="1" dirty="0"/>
              <a:t>р. Також є такі книги: «Тріодь постова» 1832 р., Євангелія 1893 р. , Євангелія 1984 р. написані старослов’янською мовою, Євангелія 1923 р. написана румунською мовою, Часослов 1906 р., Октоїх 1863 р., 1912 р., «Тріодь квітнева» 1855 р</a:t>
            </a:r>
            <a:r>
              <a:rPr lang="uk-UA" sz="1800" b="1" i="1" dirty="0" smtClean="0"/>
              <a:t>. </a:t>
            </a:r>
            <a:r>
              <a:rPr lang="uk-UA" sz="1800" i="1" dirty="0" smtClean="0"/>
              <a:t>(З старослов’янської датування розшифровувала самостійно </a:t>
            </a:r>
            <a:r>
              <a:rPr lang="uk-UA" sz="1800" b="1" i="1" dirty="0" smtClean="0"/>
              <a:t>)</a:t>
            </a:r>
            <a:endParaRPr lang="uk-UA" sz="18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866628"/>
            <a:ext cx="2808312" cy="32266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996952"/>
            <a:ext cx="2520280" cy="30963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68960"/>
            <a:ext cx="2915815" cy="3024336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3420583" y="6237312"/>
            <a:ext cx="25195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/>
              <a:t>Псалтир 1782  р. 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6084168" y="6203874"/>
            <a:ext cx="18045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i="1" dirty="0"/>
              <a:t>Євангелія 1923 р</a:t>
            </a:r>
          </a:p>
        </p:txBody>
      </p:sp>
    </p:spTree>
    <p:extLst>
      <p:ext uri="{BB962C8B-B14F-4D97-AF65-F5344CB8AC3E}">
        <p14:creationId xmlns:p14="http://schemas.microsoft.com/office/powerpoint/2010/main" val="152879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Висновки</a:t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5" name="Прямокутник 4"/>
          <p:cNvSpPr/>
          <p:nvPr/>
        </p:nvSpPr>
        <p:spPr>
          <a:xfrm>
            <a:off x="4338809" y="1099697"/>
            <a:ext cx="42774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i="1" dirty="0" smtClean="0">
                <a:latin typeface="+mj-lt"/>
              </a:rPr>
              <a:t>ІІ. В стінах Свято-Михайлівської церкви  сьогодні зберігається велика кількість сакральних пам’яток і богослужбових книг , які  різні за часом від  </a:t>
            </a:r>
            <a:r>
              <a:rPr lang="en-US" sz="1600" b="1" i="1" dirty="0" smtClean="0">
                <a:latin typeface="+mj-lt"/>
              </a:rPr>
              <a:t>XVIII </a:t>
            </a:r>
            <a:r>
              <a:rPr lang="uk-UA" sz="1600" b="1" i="1" dirty="0" smtClean="0">
                <a:latin typeface="+mj-lt"/>
              </a:rPr>
              <a:t>століття до сьогодні  і типом, </a:t>
            </a:r>
          </a:p>
          <a:p>
            <a:pPr algn="just"/>
            <a:r>
              <a:rPr lang="uk-UA" sz="1600" b="1" i="1" dirty="0" smtClean="0">
                <a:latin typeface="+mj-lt"/>
              </a:rPr>
              <a:t> </a:t>
            </a:r>
          </a:p>
          <a:p>
            <a:pPr algn="just"/>
            <a:r>
              <a:rPr lang="uk-UA" sz="1600" b="1" i="1" dirty="0" smtClean="0">
                <a:latin typeface="+mj-lt"/>
              </a:rPr>
              <a:t>ІІІ. Пам’ятки безпосередньо належать і мають спільні риси з релігійним мистецтвом Буковини, про що свідчить схожість з експонатами музеїв.</a:t>
            </a:r>
            <a:endParaRPr lang="uk-UA" sz="1600" b="1" i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731" y="2996952"/>
            <a:ext cx="391144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sz="1600" b="1" u="sng" dirty="0" smtClean="0">
                <a:solidFill>
                  <a:srgbClr val="C00000"/>
                </a:solidFill>
                <a:latin typeface="+mj-lt"/>
              </a:rPr>
              <a:t>І</a:t>
            </a:r>
            <a:r>
              <a:rPr lang="en-US" sz="1600" b="1" u="sng" dirty="0" smtClean="0">
                <a:solidFill>
                  <a:srgbClr val="C00000"/>
                </a:solidFill>
                <a:latin typeface="+mj-lt"/>
              </a:rPr>
              <a:t>V</a:t>
            </a:r>
            <a:r>
              <a:rPr lang="uk-UA" sz="1600" b="1" u="sng" dirty="0">
                <a:solidFill>
                  <a:srgbClr val="C00000"/>
                </a:solidFill>
                <a:latin typeface="+mj-lt"/>
              </a:rPr>
              <a:t>.</a:t>
            </a:r>
            <a:r>
              <a:rPr lang="uk-UA" sz="1600" b="1" dirty="0" smtClean="0">
                <a:solidFill>
                  <a:srgbClr val="C00000"/>
                </a:solidFill>
                <a:latin typeface="+mj-lt"/>
              </a:rPr>
              <a:t> Як прихожанка Свято-Михайлівської церкви та жителька села зробила свій внесок в історію церкви – дослідила та записала історію та меценатів церкви</a:t>
            </a:r>
          </a:p>
          <a:p>
            <a:pPr algn="just"/>
            <a:r>
              <a:rPr lang="uk-UA" sz="1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uk-UA" sz="1600" b="1" dirty="0" smtClean="0">
                <a:solidFill>
                  <a:srgbClr val="C00000"/>
                </a:solidFill>
                <a:latin typeface="+mj-lt"/>
              </a:rPr>
              <a:t>оформила для громади</a:t>
            </a:r>
          </a:p>
          <a:p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3624" y="4894145"/>
            <a:ext cx="41451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З керівником надіслали  </a:t>
            </a:r>
            <a:r>
              <a:rPr lang="ru-RU" sz="1600" b="1" dirty="0">
                <a:solidFill>
                  <a:srgbClr val="C00000"/>
                </a:solidFill>
                <a:latin typeface="+mj-lt"/>
              </a:rPr>
              <a:t>для розгляду заступнику голови Чернівецької обласної державної адміністрації Ірині Ісопенко та Роману 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Скигар зібрану інформацію, щоб церкву внести в список культурної спадщини Буковини. </a:t>
            </a:r>
            <a:endParaRPr lang="ru-RU" sz="16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323528" y="1085489"/>
            <a:ext cx="39076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+mj-lt"/>
              </a:rPr>
              <a:t>І. Історія будівництва церкви стала історією об’єднання всієї громади за своє право мати власну церкву.</a:t>
            </a:r>
          </a:p>
          <a:p>
            <a:pPr algn="just"/>
            <a:r>
              <a:rPr lang="uk-UA" sz="1600" b="1" dirty="0" smtClean="0">
                <a:latin typeface="+mj-lt"/>
              </a:rPr>
              <a:t>І навіть після її  закриття, церква все одно об’єднувала людей, кожен хотів зробити свій внесок для її збереження та відновлення, яке відбулось в 1989 р.</a:t>
            </a:r>
          </a:p>
          <a:p>
            <a:endParaRPr lang="uk-UA" b="1" dirty="0">
              <a:latin typeface="+mj-lt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4485460" y="3728030"/>
            <a:ext cx="39841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+mj-lt"/>
              </a:rPr>
              <a:t>V</a:t>
            </a:r>
            <a:r>
              <a:rPr lang="uk-UA" sz="1600" b="1" dirty="0" smtClean="0">
                <a:latin typeface="+mj-lt"/>
              </a:rPr>
              <a:t>.</a:t>
            </a:r>
            <a:r>
              <a:rPr lang="en-US" sz="1600" b="1" dirty="0" smtClean="0">
                <a:latin typeface="+mj-lt"/>
              </a:rPr>
              <a:t> </a:t>
            </a:r>
            <a:r>
              <a:rPr lang="uk-UA" sz="1600" b="1" dirty="0" smtClean="0">
                <a:latin typeface="+mj-lt"/>
              </a:rPr>
              <a:t> Підготувала екскурсійний </a:t>
            </a:r>
            <a:r>
              <a:rPr lang="uk-UA" sz="1600" b="1" dirty="0">
                <a:latin typeface="+mj-lt"/>
              </a:rPr>
              <a:t>маршрут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099" y="4075712"/>
            <a:ext cx="4080791" cy="244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36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658154" y="1052736"/>
            <a:ext cx="6227538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cap="none" spc="0" dirty="0">
                <a:ln w="11430"/>
                <a:solidFill>
                  <a:srgbClr val="FFFF00"/>
                </a:solidFill>
                <a:latin typeface="+mj-lt"/>
              </a:rPr>
              <a:t>Щиро дякую </a:t>
            </a:r>
            <a:endParaRPr lang="uk-UA" sz="4000" b="1" cap="none" spc="0" dirty="0" smtClean="0">
              <a:ln w="11430"/>
              <a:solidFill>
                <a:srgbClr val="FFFF00"/>
              </a:solidFill>
              <a:latin typeface="+mj-lt"/>
            </a:endParaRPr>
          </a:p>
          <a:p>
            <a:pPr algn="ctr"/>
            <a:r>
              <a:rPr lang="uk-UA" sz="4000" b="1" cap="none" spc="0" dirty="0" smtClean="0">
                <a:ln w="11430"/>
                <a:solidFill>
                  <a:srgbClr val="FFFF00"/>
                </a:solidFill>
                <a:latin typeface="+mj-lt"/>
              </a:rPr>
              <a:t>за увагу </a:t>
            </a:r>
            <a:r>
              <a:rPr lang="uk-UA" sz="4000" b="1" cap="none" spc="0" dirty="0" smtClean="0">
                <a:ln w="11430"/>
                <a:solidFill>
                  <a:srgbClr val="FFFF00"/>
                </a:solidFill>
                <a:latin typeface="+mj-lt"/>
              </a:rPr>
              <a:t>!</a:t>
            </a:r>
          </a:p>
          <a:p>
            <a:pPr algn="ctr"/>
            <a:r>
              <a:rPr lang="uk-UA" sz="4000" b="1" dirty="0" smtClean="0">
                <a:ln w="11430"/>
                <a:solidFill>
                  <a:srgbClr val="FF9900"/>
                </a:solidFill>
                <a:latin typeface="+mj-lt"/>
              </a:rPr>
              <a:t>Маю честь запросити вас </a:t>
            </a:r>
          </a:p>
          <a:p>
            <a:pPr algn="ctr"/>
            <a:r>
              <a:rPr lang="uk-UA" sz="4000" b="1" dirty="0" smtClean="0">
                <a:ln w="11430"/>
                <a:solidFill>
                  <a:srgbClr val="FF9900"/>
                </a:solidFill>
                <a:latin typeface="+mj-lt"/>
              </a:rPr>
              <a:t>до нашого храму!</a:t>
            </a:r>
          </a:p>
          <a:p>
            <a:pPr algn="ctr"/>
            <a:r>
              <a:rPr lang="uk-UA" sz="4000" b="1" dirty="0" smtClean="0">
                <a:ln w="11430"/>
                <a:solidFill>
                  <a:srgbClr val="FFC000"/>
                </a:solidFill>
                <a:latin typeface="+mj-lt"/>
              </a:rPr>
              <a:t>До нових зустрічей! </a:t>
            </a:r>
            <a:endParaRPr lang="uk-UA" sz="4000" b="1" cap="none" spc="0" dirty="0" smtClean="0">
              <a:ln w="11430"/>
              <a:solidFill>
                <a:srgbClr val="FFC000"/>
              </a:solidFill>
              <a:latin typeface="+mj-lt"/>
            </a:endParaRPr>
          </a:p>
          <a:p>
            <a:pPr algn="ctr"/>
            <a:endParaRPr lang="uk-UA" sz="5400" b="1" cap="none" spc="0" dirty="0" smtClean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uk-UA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139" y="4293096"/>
            <a:ext cx="4353567" cy="22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54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5227</TotalTime>
  <Words>972</Words>
  <Application>Microsoft Office PowerPoint</Application>
  <PresentationFormat>Екран (4:3)</PresentationFormat>
  <Paragraphs>97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День Победы_06</vt:lpstr>
      <vt:lpstr>Презентація PowerPoint</vt:lpstr>
      <vt:lpstr>Презентація PowerPoint</vt:lpstr>
      <vt:lpstr>Мета роботи:  дослідити і розкрити  історію Свято-Михайлівської церкви та цінність сакральних речей як елементів культурно-духовної спадщини православної громади і Буковини зокрема.</vt:lpstr>
      <vt:lpstr>Презентація PowerPoint</vt:lpstr>
      <vt:lpstr>Дослідження сакральних пам’яток</vt:lpstr>
      <vt:lpstr>Запрошую вас на  екскурсію до нашого храму+</vt:lpstr>
      <vt:lpstr>План маршруту культурно-духовною спадщиною   Свято-Михайлівської церкви (притвор, бабинець,нава, крім вівтаря)</vt:lpstr>
      <vt:lpstr>Особливі сакральні культурно - духовні пам’ятки храму </vt:lpstr>
      <vt:lpstr>Презентація PowerPoint</vt:lpstr>
      <vt:lpstr>Презентація PowerPoint</vt:lpstr>
      <vt:lpstr>Пам’ятки культового  різьблення  ХІХ століття</vt:lpstr>
      <vt:lpstr>Церковні корогви </vt:lpstr>
      <vt:lpstr> Богослужбові книги</vt:lpstr>
      <vt:lpstr> Висновки 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Мар’яна</dc:creator>
  <cp:lastModifiedBy>Мар'яна</cp:lastModifiedBy>
  <cp:revision>200</cp:revision>
  <cp:lastPrinted>1601-01-01T00:00:00Z</cp:lastPrinted>
  <dcterms:created xsi:type="dcterms:W3CDTF">1601-01-01T00:00:00Z</dcterms:created>
  <dcterms:modified xsi:type="dcterms:W3CDTF">2021-04-13T23:07:18Z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