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69" r:id="rId4"/>
  </p:sldMasterIdLst>
  <p:notesMasterIdLst>
    <p:notesMasterId r:id="rId20"/>
  </p:notesMasterIdLst>
  <p:handoutMasterIdLst>
    <p:handoutMasterId r:id="rId21"/>
  </p:handoutMasterIdLst>
  <p:sldIdLst>
    <p:sldId id="256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05" autoAdjust="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400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16C3876-1021-46A1-BA9F-C270BEFFA5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FB8C2F1-D5ED-4A0A-BCBC-7FC7CBFD0FA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EF140A-278A-49D5-BF0F-33DA7B03A4EB}" type="datetime1">
              <a:rPr lang="ru-RU" smtClean="0"/>
              <a:t>11.04.2021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E7F7C49-6C83-4018-8338-1084D821AB6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2FB98C4-0EBD-4598-9698-CAECA17744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51BC5-5BF4-4D05-BA20-742209105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8295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261BC-A3DA-419A-875D-89AD614DE7A1}" type="datetime1">
              <a:rPr lang="ru-RU" smtClean="0"/>
              <a:pPr/>
              <a:t>11.04.2021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FB7868-6AE5-4E0F-9CF1-081AC4FB8B2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30444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B7868-6AE5-4E0F-9CF1-081AC4FB8B2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697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 descr="Droplets-HD-Title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rtlCol="0" anchor="b">
            <a:normAutofit/>
          </a:bodyPr>
          <a:lstStyle>
            <a:lvl1pPr algn="ctr">
              <a:defRPr sz="48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 rtlCol="0"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A0AAB34-9372-4D10-AAC3-D607699D9BEE}" type="datetime1">
              <a:rPr lang="ru-RU" noProof="0" smtClean="0"/>
              <a:t>11.04.2021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87403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ый 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 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 rtlCol="0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7A244D8-042D-4C78-8CC7-47CAC28736DA}" type="datetime1">
              <a:rPr lang="ru-RU" noProof="0" smtClean="0"/>
              <a:t>11.04.2021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76979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 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rtlCol="0" anchor="ctr"/>
          <a:lstStyle>
            <a:lvl1pPr algn="ctr"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rtlCol="0"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0B11726-F43C-4118-8C74-D161B9676F32}" type="datetime1">
              <a:rPr lang="ru-RU" noProof="0" smtClean="0"/>
              <a:t>11.04.2021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2422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2" name="Текст 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9C06A61-10AE-433A-A70F-BFBD3B6C61C1}" type="datetime1">
              <a:rPr lang="ru-RU" noProof="0" smtClean="0"/>
              <a:t>11.04.2021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3" name="Надпись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ru-RU" sz="8000" noProof="0">
                <a:solidFill>
                  <a:schemeClr val="tx1"/>
                </a:solidFill>
                <a:effectLst/>
              </a:rPr>
              <a:t>«</a:t>
            </a:r>
          </a:p>
        </p:txBody>
      </p:sp>
      <p:sp>
        <p:nvSpPr>
          <p:cNvPr id="14" name="Надпись 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ru-RU" sz="8000" noProof="0">
                <a:solidFill>
                  <a:schemeClr val="tx1"/>
                </a:solidFill>
                <a:effectLst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331610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 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rtlCol="0" anchor="b"/>
          <a:lstStyle>
            <a:lvl1pPr algn="ctr"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90F0A58-052D-4DED-9F2E-609D0048A3E8}" type="datetime1">
              <a:rPr lang="ru-RU" noProof="0" smtClean="0"/>
              <a:t>11.04.2021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9213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ойной столбе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 1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Заголовок 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7" name="Текст 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8" name="Текст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9" name="Текст 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0" name="Текст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1" name="Текст 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DB9C812-F750-4DC0-BCA1-8EA01D6A9A42}" type="datetime1">
              <a:rPr lang="ru-RU" noProof="0" smtClean="0"/>
              <a:t>11.04.2021</a:t>
            </a:fld>
            <a:endParaRPr lang="ru-RU" noProof="0"/>
          </a:p>
        </p:txBody>
      </p:sp>
      <p:sp>
        <p:nvSpPr>
          <p:cNvPr id="4" name="Нижний колонтитул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88399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 15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Заголовок 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9" name="Текст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0" name="Рисунок 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2" name="Текст 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3" name="Рисунок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5" name="Текст 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6" name="Рисунок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7" name="Текст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B256E1E-BABC-4DA9-98C5-C012ED5EFA78}" type="datetime1">
              <a:rPr lang="ru-RU" noProof="0" smtClean="0"/>
              <a:t>11.04.2021</a:t>
            </a:fld>
            <a:endParaRPr lang="ru-RU" noProof="0"/>
          </a:p>
        </p:txBody>
      </p:sp>
      <p:sp>
        <p:nvSpPr>
          <p:cNvPr id="4" name="Нижний колонтитул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97418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 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1" name="Вертикальный текст 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C778C56-B6CC-41EA-A2A3-85FD91CC4421}" type="datetime1">
              <a:rPr lang="ru-RU" noProof="0" smtClean="0"/>
              <a:t>11.04.2021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339669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 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8" name="Вертикальный текст 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7444AEA-4150-4619-AAA8-86C4C75B8BAD}" type="datetime1">
              <a:rPr lang="ru-RU" noProof="0" smtClean="0"/>
              <a:t>11.04.2021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55640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 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2" name="Объект 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5416E7-C5FA-4B0C-A3F4-AE1855FB09B2}" type="datetime1">
              <a:rPr lang="ru-RU" noProof="0" smtClean="0"/>
              <a:t>11.04.2021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62707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 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rtlCol="0" anchor="b">
            <a:normAutofit/>
          </a:bodyPr>
          <a:lstStyle>
            <a:lvl1pPr>
              <a:defRPr sz="4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C7E5A02-DB86-44AD-82EB-4FF50A923659}" type="datetime1">
              <a:rPr lang="ru-RU" noProof="0" smtClean="0"/>
              <a:t>11.04.2021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75351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 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Заголовок 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2" name="Объект 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3" name="Объект 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FF69BC-C298-47CD-93EF-331F1E6F8696}" type="datetime1">
              <a:rPr lang="ru-RU" noProof="0" smtClean="0"/>
              <a:t>11.04.2021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51646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 14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Заголовок 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rtlCol="0"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2" name="Объект 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rtlCol="0"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3" name="Объект 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334B575-73F1-4FC2-885A-5F370B712ABC}" type="datetime1">
              <a:rPr lang="ru-RU" noProof="0" smtClean="0"/>
              <a:t>11.04.2021</a:t>
            </a:fld>
            <a:endParaRPr lang="ru-RU" noProof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20249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 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ACAF53-E123-423A-83B9-A7EBC792C7AF}" type="datetime1">
              <a:rPr lang="ru-RU" noProof="0" smtClean="0"/>
              <a:t>11.04.2021</a:t>
            </a:fld>
            <a:endParaRPr lang="ru-RU" noProof="0"/>
          </a:p>
        </p:txBody>
      </p:sp>
      <p:sp>
        <p:nvSpPr>
          <p:cNvPr id="4" name="Нижний колонтитул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613326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C0816D3-4387-4D3D-A33A-6B11AB021178}" type="datetime1">
              <a:rPr lang="ru-RU" noProof="0" smtClean="0"/>
              <a:t>11.04.2021</a:t>
            </a:fld>
            <a:endParaRPr lang="ru-RU" noProof="0"/>
          </a:p>
        </p:txBody>
      </p:sp>
      <p:sp>
        <p:nvSpPr>
          <p:cNvPr id="3" name="Нижний колонтитул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53794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rtlCol="0" anchor="b"/>
          <a:lstStyle>
            <a:lvl1pPr algn="ctr"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0" name="Объект 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 rtlCol="0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399A9A5-AF46-4254-8675-0487C6FAF990}" type="datetime1">
              <a:rPr lang="ru-RU" noProof="0" smtClean="0"/>
              <a:t>11.04.2021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885185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 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rtlCol="0" anchor="b"/>
          <a:lstStyle>
            <a:lvl1pPr algn="ctr"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 rtlCol="0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331CC0-435D-4C6F-A0A4-2EB21B3870C3}" type="datetime1">
              <a:rPr lang="ru-RU" noProof="0" smtClean="0"/>
              <a:t>11.04.2021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82491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 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rtl="0"/>
            <a:fld id="{23AB02B8-9681-4EC4-AA8D-4D8D21B86D6D}" type="datetime1">
              <a:rPr lang="ru-RU" noProof="0" smtClean="0"/>
              <a:t>11.04.2021</a:t>
            </a:fld>
            <a:endParaRPr lang="ru-RU" noProof="0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rtl="0"/>
            <a:fld id="{6D22F896-40B5-4ADD-8801-0D06FADFA095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5226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file/d/1x0wgt0KAFpS03qEVle6GztQAocnOogps/view?usp=sharing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svkostyuchik.blogspot.com/2016/05/blog-post_8.html#more" TargetMode="External"/><Relationship Id="rId2" Type="http://schemas.openxmlformats.org/officeDocument/2006/relationships/hyperlink" Target="https://harchi.info/articles/molekulyarna-kuhnya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lekulyarna-kukhnya.webnode.com.ua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Прямоугольник 9">
            <a:extLst>
              <a:ext uri="{FF2B5EF4-FFF2-40B4-BE49-F238E27FC236}">
                <a16:creationId xmlns:a16="http://schemas.microsoft.com/office/drawing/2014/main" id="{4A391C69-E52F-4DC0-B51A-0DABC54840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12" name="Рисунок 2">
            <a:extLst>
              <a:ext uri="{FF2B5EF4-FFF2-40B4-BE49-F238E27FC236}">
                <a16:creationId xmlns:a16="http://schemas.microsoft.com/office/drawing/2014/main" id="{C3C7ED6A-DE7F-4002-9699-B659DE5512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 13">
            <a:extLst>
              <a:ext uri="{FF2B5EF4-FFF2-40B4-BE49-F238E27FC236}">
                <a16:creationId xmlns:a16="http://schemas.microsoft.com/office/drawing/2014/main" id="{048390FD-448E-4FF2-AEE8-C46960568E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59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5" name="Рисунок 4" descr="Чашка Петри">
            <a:extLst>
              <a:ext uri="{FF2B5EF4-FFF2-40B4-BE49-F238E27FC236}">
                <a16:creationId xmlns:a16="http://schemas.microsoft.com/office/drawing/2014/main" id="{D16B27C4-A9C2-4AC4-9DD3-88F63F48E8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5960" y="10"/>
            <a:ext cx="4916040" cy="6857990"/>
          </a:xfrm>
          <a:prstGeom prst="rect">
            <a:avLst/>
          </a:prstGeom>
        </p:spPr>
      </p:pic>
      <p:pic>
        <p:nvPicPr>
          <p:cNvPr id="16" name="Рисунок 15">
            <a:extLst>
              <a:ext uri="{FF2B5EF4-FFF2-40B4-BE49-F238E27FC236}">
                <a16:creationId xmlns:a16="http://schemas.microsoft.com/office/drawing/2014/main" id="{0BD259F2-A289-4420-B3EB-BBC6A904FC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061" y="-2"/>
            <a:ext cx="7101837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Номінація «Технік-Юніор»</a:t>
            </a:r>
          </a:p>
          <a:p>
            <a:pPr algn="ctr"/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Молекулярна кухня у вас </a:t>
            </a:r>
            <a:r>
              <a:rPr lang="uk-UA" sz="4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кухні</a:t>
            </a:r>
            <a:endParaRPr lang="uk-UA" sz="4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виконали:</a:t>
            </a:r>
          </a:p>
          <a:p>
            <a:pPr algn="r"/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Богодєлова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Марія</a:t>
            </a:r>
          </a:p>
          <a:p>
            <a:pPr algn="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Дев’яткіна Олена</a:t>
            </a:r>
          </a:p>
          <a:p>
            <a:pPr algn="r"/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Трембак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Поліна</a:t>
            </a:r>
          </a:p>
          <a:p>
            <a:pPr algn="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учениці 8-В класу</a:t>
            </a:r>
          </a:p>
          <a:p>
            <a:pPr algn="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Спеціалізованої школи №76 імені Олеся Гончара </a:t>
            </a:r>
          </a:p>
          <a:p>
            <a:pPr algn="r"/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 керівник:</a:t>
            </a:r>
          </a:p>
          <a:p>
            <a:pPr algn="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Варенюк Валентина Ігорівна</a:t>
            </a:r>
          </a:p>
          <a:p>
            <a:pPr algn="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читель фізики</a:t>
            </a:r>
          </a:p>
          <a:p>
            <a:pPr algn="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Спеціалізованої школи №76 імені Олеся Гончара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Київ, 2021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02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" t="1495" r="827" b="3465"/>
          <a:stretch/>
        </p:blipFill>
        <p:spPr>
          <a:xfrm>
            <a:off x="113211" y="53813"/>
            <a:ext cx="11904618" cy="680010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294ED4-7EA8-9646-BFFA-728F406D4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411" y="360943"/>
            <a:ext cx="3730653" cy="49742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AEB6D8-A66D-3145-9597-64C15538F0CE}"/>
              </a:ext>
            </a:extLst>
          </p:cNvPr>
          <p:cNvSpPr txBox="1"/>
          <p:nvPr/>
        </p:nvSpPr>
        <p:spPr>
          <a:xfrm>
            <a:off x="731521" y="180317"/>
            <a:ext cx="541673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Яйце-</a:t>
            </a:r>
            <a:r>
              <a:rPr lang="uk-UA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пашот</a:t>
            </a:r>
            <a:endParaRPr lang="uk-UA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Інгредієнти: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свіже куряче яйце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вода - 1 л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оцет - 1 ст. л.</a:t>
            </a:r>
          </a:p>
          <a:p>
            <a:r>
              <a:rPr lang="uk-UA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Спосіб приготування:</a:t>
            </a: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невеликій каструлі закип’ятити 1 л води і зменшити вогонь до мінімального, щоб не було бурхливого кипіння. Додати оцет. Ложкою розкрутити воду в каструлі, щоб утворився вир і одразу опустити туди яйце, при цьому горнятко з яйцем слід тримати якнайближче до води. Варити яйце 3-3,5 хв. Яйце з води вийняти шумівкою і покласти (разом з шумівкою) на чистий кухонний рушничок чи паперову серветку, щоб стекла вода. 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Якщо Вам потрібно було зварити більше яєць і деякі з них вже </a:t>
            </a:r>
            <a:r>
              <a:rPr lang="uk-UA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охололи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то перед подачею </a:t>
            </a:r>
            <a:r>
              <a:rPr lang="uk-UA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занурте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їх на кілька секунд в гарячу воду, щоб підігріти, бо яйця-</a:t>
            </a:r>
            <a:r>
              <a:rPr lang="uk-UA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пашот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зазвичай, подаються теплими.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235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" t="1495" r="827" b="3465"/>
          <a:stretch/>
        </p:blipFill>
        <p:spPr>
          <a:xfrm>
            <a:off x="113211" y="53813"/>
            <a:ext cx="11904618" cy="680010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979779-51F4-C548-8DD6-B3B7F8C39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807" y="270119"/>
            <a:ext cx="3781583" cy="50421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71C165-4F53-A24D-B97D-DC613D7C257E}"/>
              </a:ext>
            </a:extLst>
          </p:cNvPr>
          <p:cNvSpPr txBox="1"/>
          <p:nvPr/>
        </p:nvSpPr>
        <p:spPr>
          <a:xfrm>
            <a:off x="748938" y="222213"/>
            <a:ext cx="543414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Молекулярна ікра</a:t>
            </a:r>
          </a:p>
          <a:p>
            <a:r>
              <a:rPr lang="uk-UA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Інгредієнти: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 мл оливкової олії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 мл бальзамічного оцту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мл води</a:t>
            </a:r>
          </a:p>
          <a:p>
            <a:r>
              <a:rPr lang="uk-UA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Спосіб приготування:</a:t>
            </a: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Заздалегідь охолоджуємо миску з оливковою олією. Змішуємо в каструльці оцет, воду, цукор і агар-агар. Доводимо суміш до кипіння, кип'ятимо на середньому вогні протягом 1 хвилини. Суміш злегка густіє. Прибираємо з плити і кілька хвилин охолоджуємо.</a:t>
            </a: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Набираємо суміш в шприц без голки. Тримаємо шприц горизонтально над ємністю з охолодженою олією і видавлюємо по краплині суміш в олію. Краплі не повинні потрапляти одна на іншу. На дні ємності ікринки будуть утворювати ідеальні сфери. Проціджуємо ікринки.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83725" y="757646"/>
            <a:ext cx="22206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ст. л. цукру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саше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агар-агару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29149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" t="1495" r="827" b="3465"/>
          <a:stretch/>
        </p:blipFill>
        <p:spPr>
          <a:xfrm>
            <a:off x="113211" y="53813"/>
            <a:ext cx="11904618" cy="680010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257238-1343-1F4D-B903-6855BCAC9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857" y="263454"/>
            <a:ext cx="3741165" cy="51204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F8D2FD-9A79-AF48-BD8B-4854714D3756}"/>
              </a:ext>
            </a:extLst>
          </p:cNvPr>
          <p:cNvSpPr txBox="1"/>
          <p:nvPr/>
        </p:nvSpPr>
        <p:spPr>
          <a:xfrm>
            <a:off x="864005" y="263454"/>
            <a:ext cx="503169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Спагеті</a:t>
            </a:r>
          </a:p>
          <a:p>
            <a:r>
              <a:rPr lang="uk-UA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Інгредієнти: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400 мл апельсинового соку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мл густого апельсинового сиропу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75 мл цукрового сиропу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г желатину</a:t>
            </a:r>
          </a:p>
          <a:p>
            <a:r>
              <a:rPr lang="uk-UA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Спосіб приготування: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Змішуємо всі інгредієнти і нагріваємо, не допускаючи кипіння. Отриману рідину набираємо в шприц. З його допомогою заповнюємо рідиною гнучку силіконову трубочку необхідної довжини. Можна взяти звичайні аптечні трубочки для крапельниць.</a:t>
            </a: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Наповнену трубочку на 3 хвилини опускаємо в холодну воду. Потім з'єднуємо шприц і трубочку і за допомогою повітря, що надходить з шприца видавлюємо спагеті.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908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" t="1495" r="827" b="3465"/>
          <a:stretch/>
        </p:blipFill>
        <p:spPr>
          <a:xfrm>
            <a:off x="113211" y="53813"/>
            <a:ext cx="11904618" cy="680010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F33F9F-B6C0-6B4B-A5A5-FC7D55853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355" y="246298"/>
            <a:ext cx="3870679" cy="51609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21BA83-DD05-6A4C-94FA-FD374C721BE4}"/>
              </a:ext>
            </a:extLst>
          </p:cNvPr>
          <p:cNvSpPr txBox="1"/>
          <p:nvPr/>
        </p:nvSpPr>
        <p:spPr>
          <a:xfrm>
            <a:off x="738608" y="429178"/>
            <a:ext cx="549835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Лава-</a:t>
            </a:r>
            <a:r>
              <a:rPr lang="uk-UA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мафін</a:t>
            </a: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(класичний шоколадний </a:t>
            </a:r>
            <a:r>
              <a:rPr lang="uk-UA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фондан</a:t>
            </a: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uk-UA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Інгредієнти: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⠀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Яйця 3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Темний шоколад (не менше 60% какао) 100 г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Вершкове масло 75 г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Цукор 60 г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Борошно 45 г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Масло ⠀</a:t>
            </a:r>
          </a:p>
          <a:p>
            <a:r>
              <a:rPr lang="uk-UA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Спосіб </a:t>
            </a:r>
            <a:r>
              <a:rPr lang="uk-UA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риготування:</a:t>
            </a: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Шоколад і вершкове масло розтоплюємо в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мікрохвильовці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чи на водяній бані. Яйця, цукор і борошно змішуємо віничком (не збиваючи), туди ж вливаємо шоколад з маслом, ще раз перемішуємо. Формочки найкраще обирати силіконові, можна трішки присипати їх какао-порошком. Далі, розливаємо тісто у формочки на 2/3 дюйма, і випікаємо 6-8 хвилин за температури 180 градусів. </a:t>
            </a:r>
            <a:b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96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794" y="409303"/>
            <a:ext cx="12035245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>
              <a:lnSpc>
                <a:spcPct val="150000"/>
              </a:lnSpc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Висновок</a:t>
            </a:r>
          </a:p>
          <a:p>
            <a:pPr indent="457200" algn="ctr">
              <a:lnSpc>
                <a:spcPct val="150000"/>
              </a:lnSpc>
            </a:pPr>
            <a:endPara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>
              <a:lnSpc>
                <a:spcPct val="150000"/>
              </a:lnSpc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Молекулярна кухня лише на початку свого розвитку. Творці цього напрямку вважають її кухнею майбутнього. Більше знань про хімічні та фізичні властивості продуктів, процеси, реакції – ось головний постулат у вивченні молекулярної кухні. Варто зазначити, що наразі молекулярна кухня - це здебільшого шоу, і звиклі до всього гості ресторанів чекають від кухарів видовищ. Але насправді мова йде про глобальний підхід до приготування їжі, наприклад, про правильні температури термообробки продуктів. Зрозуміло, що в домашніх умовах не можна оцінити і насолодитись усім спектром приготування молекулярних страв без спеціального обладнання, навчання та навичок. Але ми в цій роботі показали, що маючи мінімальне обладнання, навички та знання з курсу шкільної фізики можна зробити досить прості та смачні страви молекулярної кухні. І створили мінікнигу рецептів страв молекулярної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кухні,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які можна приготувати вдома. 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>
              <a:lnSpc>
                <a:spcPct val="150000"/>
              </a:lnSpc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Книга рецептів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>
              <a:lnSpc>
                <a:spcPct val="150000"/>
              </a:lnSpc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50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7BB2E6-E90E-E84A-9D5D-B973C92D0BAB}"/>
              </a:ext>
            </a:extLst>
          </p:cNvPr>
          <p:cNvSpPr txBox="1"/>
          <p:nvPr/>
        </p:nvSpPr>
        <p:spPr>
          <a:xfrm>
            <a:off x="834532" y="248659"/>
            <a:ext cx="10136222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>
              <a:lnSpc>
                <a:spcPct val="150000"/>
              </a:lnSpc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використаної літератури</a:t>
            </a:r>
          </a:p>
          <a:p>
            <a:pPr indent="457200" algn="ctr">
              <a:lnSpc>
                <a:spcPct val="150000"/>
              </a:lnSpc>
            </a:pPr>
            <a:endPara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>
              <a:lnSpc>
                <a:spcPct val="150000"/>
              </a:lnSpc>
              <a:buAutoNum type="arabicPeriod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Цікаво про їжу це — ХАРЧІ.ІНФО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>
              <a:lnSpc>
                <a:spcPct val="150000"/>
              </a:lnSpc>
              <a:buAutoNum type="arabicPeriod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О.В.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Арпуль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О.М.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Усатюк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Молекулярні технології ресторанної продукції: Курс лекцій для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спец. 8.05170112 «Технології харчування» денної форми навчання – К.: НУХТ, 2013. – 85 с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>
              <a:lnSpc>
                <a:spcPct val="150000"/>
              </a:lnSpc>
              <a:buFontTx/>
              <a:buAutoNum type="arabicPeriod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Молекулярна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кухня: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зв'язок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науки з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кулінарією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>
              <a:lnSpc>
                <a:spcPct val="150000"/>
              </a:lnSpc>
              <a:buFontTx/>
              <a:buAutoNum type="arabicPeriod"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Молекулярна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кухня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>
              <a:lnSpc>
                <a:spcPct val="150000"/>
              </a:lnSpc>
              <a:buFontTx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CROQUANTER-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техніка як сучасний метод молекулярних технологій у закладах ресторанного господарства / Ю.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Пшенічнікова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О.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Арпуль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// Оздоровчі харчові продукти та дієтичні добавки: технології, якість та безпека : Матеріали Міжнародної науково-практичної конференції, 22-23 травня 2014 р., м. Київ. – К.: НУХТ, 2014. – С. 25-26.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47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1" y="879566"/>
            <a:ext cx="1174786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 роботи: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дослідити можливість приготування страв молекулярної кухні без спеціального обладнання, навчання та навиків, а також створити мінікнигу рецептів страв молекулярної кухні, які можна приготувати в домашніх умовах.</a:t>
            </a:r>
          </a:p>
          <a:p>
            <a:pPr indent="457200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Актуалізація: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молекулярна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кухня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шприци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пробірки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незвичайних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звичайних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страви молекулярної кухні можна готувати і споживати без великих затрат, варто застосувати знання з курсу шкільної фізики.</a:t>
            </a:r>
          </a:p>
          <a:p>
            <a:pPr indent="457200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проекту:</a:t>
            </a:r>
          </a:p>
          <a:p>
            <a:pPr marL="285750" indent="457200">
              <a:buFontTx/>
              <a:buChar char="-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Зробити огляд науково-популярної літератури з обраної теми;</a:t>
            </a:r>
          </a:p>
          <a:p>
            <a:pPr marL="285750" indent="457200">
              <a:buFontTx/>
              <a:buChar char="-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Знайти цікаві рецепти молекулярної кухні;</a:t>
            </a:r>
          </a:p>
          <a:p>
            <a:pPr marL="285750" indent="457200">
              <a:buFontTx/>
              <a:buChar char="-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Виконати дослідження;</a:t>
            </a:r>
          </a:p>
          <a:p>
            <a:pPr marL="285750" indent="457200">
              <a:buFontTx/>
              <a:buChar char="-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Створити мінікнигу рецептів страв молекулярної кухні, які можна приготувати в домашніх умовах.</a:t>
            </a:r>
          </a:p>
          <a:p>
            <a:pPr indent="457200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дослідження: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фізичні процеси (зміна агрегатного стану, температури, форми та об’єму страв  молекулярної кухні)</a:t>
            </a:r>
          </a:p>
          <a:p>
            <a:pPr indent="457200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 дослідження: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страви молекулярної кухні</a:t>
            </a:r>
          </a:p>
          <a:p>
            <a:pPr indent="457200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Новизна: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основі теоретичних і експериментальних досліджень з’ясувати, які страви молекулярної кухні можна приготувати вдома, маючи мінімальне обладнання та навички.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141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617" y="0"/>
            <a:ext cx="1158239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 створення молекулярної кухні</a:t>
            </a:r>
          </a:p>
          <a:p>
            <a:pPr indent="457200" algn="just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сучасному світі їжа – це бренд,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тому тема молекулярної кухні на сьогодні дуже актуальна.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Молекулярна кухня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дозволяє змінити зовнішній вигляд практично будь-якого продукту на молекулярній основі. Це дає можливість створити новий етап історії створення інновацій в харчовій промисловості завдяки нанотехнологіям та законам фізики і хімії. 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Прабатьком нового методу приготування їжі був Бенджамін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Томпсон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(рис.1), який жив у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XVIII-XIX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ст.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Вперше про молекулярну кухню, або ж молекулярну гастрономію, стало відомо у 1992 році. Її засновниками є двоє видатних вчених: хімік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Ерве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Тис та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фізик-ядерник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Ніколас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Курті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(рис.2). Перша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молекулярна страва була приготована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Хестоном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Блюменталем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(рис.3)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ресторані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Fat Duck»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1999 році. Вона вразила своїм авангардним виглядом та справила фурор серед гурманів. Це був мус з шоколаду та ікри.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041595" y="6324920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Рис.3.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" r="1779" b="7500"/>
          <a:stretch/>
        </p:blipFill>
        <p:spPr>
          <a:xfrm>
            <a:off x="0" y="3149215"/>
            <a:ext cx="2883836" cy="32439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9" r="1471" b="3796"/>
          <a:stretch/>
        </p:blipFill>
        <p:spPr>
          <a:xfrm>
            <a:off x="8293516" y="3149215"/>
            <a:ext cx="3923878" cy="2910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420" y="3149215"/>
            <a:ext cx="5239101" cy="31421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5627" y="6428775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Рис.1.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36721" y="6488668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Рис.2.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383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199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Обладнання та добавки для молекулярної кухні</a:t>
            </a:r>
          </a:p>
          <a:p>
            <a:pPr indent="457200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Страви молекулярної кухні готуються не для того, щоб досита нагодувати людину, а довести всім, що приготування їжі може бути мистецтвом. Замість звичайної сковорідки та каструлі, кулінари молекулярної кухні використовують центрифугу, сухий лід, азот, вакуумне приготування їжі. А замість приправ – спеціальні компоненти, такі як агар-агар, мальтодекстрин, ксантанову смолу, лактат кальцію тощо. Завдяки цьому можна отримати з будь якого продукту піну, морозиво чи гель.</a:t>
            </a:r>
          </a:p>
        </p:txBody>
      </p:sp>
      <p:pic>
        <p:nvPicPr>
          <p:cNvPr id="3" name="Рисунок 2" descr="Стефано гриль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8004" y="1916832"/>
            <a:ext cx="1584176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http://g03.s.alicdn.com/kf/HTB12kfgNFXXXXcnXXXXq6xXFXXXr/223498896/HTB12kfgNFXXXXcnXXXXq6xXFXXX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5062" y="1916832"/>
            <a:ext cx="2025410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s://lh3.googleusercontent.com/G_JYDfPHGf2MFak2J0iEwpU__LfVbHJqmHGubwFC7mP0QE8QJdb2mKMbiDvw7K0iivvp6Ymx-I5ywbUtGgJq_xmR4komb53XItdZMUzpjDY57qx6JFB5q0J-qg"/>
          <p:cNvPicPr/>
          <p:nvPr/>
        </p:nvPicPr>
        <p:blipFill>
          <a:blip r:embed="rId4" cstate="print"/>
          <a:srcRect l="4695" r="6099"/>
          <a:stretch>
            <a:fillRect/>
          </a:stretch>
        </p:blipFill>
        <p:spPr bwMode="auto">
          <a:xfrm>
            <a:off x="394624" y="3928532"/>
            <a:ext cx="1440160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://rushoreca.ru/content/catalogue/7779/1379930902.jpg"/>
          <p:cNvPicPr/>
          <p:nvPr/>
        </p:nvPicPr>
        <p:blipFill>
          <a:blip r:embed="rId5" cstate="print"/>
          <a:srcRect l="17122" r="16759"/>
          <a:stretch>
            <a:fillRect/>
          </a:stretch>
        </p:blipFill>
        <p:spPr bwMode="auto">
          <a:xfrm>
            <a:off x="2381377" y="4086863"/>
            <a:ext cx="1584176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s://goldholod.com/assets/images/products/6098/314a8e5ac391d6b3edaf3ac8eaec2db868822da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8004" y="4000540"/>
            <a:ext cx="1584176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://www.gastronomodigital.es/wp-content/uploads/2012/01/chef-del-mar-4.jpg"/>
          <p:cNvPicPr/>
          <p:nvPr/>
        </p:nvPicPr>
        <p:blipFill>
          <a:blip r:embed="rId7" cstate="print"/>
          <a:srcRect l="16603" t="2336" r="5257"/>
          <a:stretch>
            <a:fillRect/>
          </a:stretch>
        </p:blipFill>
        <p:spPr bwMode="auto">
          <a:xfrm>
            <a:off x="6834631" y="3964536"/>
            <a:ext cx="1785968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314349" y="3681277"/>
            <a:ext cx="2137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Посудина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Дьюара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12146" y="3736898"/>
            <a:ext cx="2137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Стефан-гриль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03670" y="3609473"/>
            <a:ext cx="2316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Сублімаційна сушка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5904106"/>
            <a:ext cx="2289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COOKVAC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(вакуумна каструля)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42375" y="5990429"/>
            <a:ext cx="2109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PACOJET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термоко-мбайн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33252" y="5954573"/>
            <a:ext cx="2137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Термоміксер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21599" y="5997802"/>
            <a:ext cx="2137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Хербофільтр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 descr="https://www.novolab-labware.com/media/catalog/product/cache/3/image/555x361/9df78eab33525d08d6e5fb8d27136e95/K/2/K243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3939" y="1916832"/>
            <a:ext cx="1762715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http://sosudiduara.ru/userfiles/clauses/large/62_selskokhozyaystvennyy-sosu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82172" y="1916832"/>
            <a:ext cx="1812746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/>
          <p:cNvSpPr txBox="1"/>
          <p:nvPr/>
        </p:nvSpPr>
        <p:spPr>
          <a:xfrm>
            <a:off x="188904" y="3671158"/>
            <a:ext cx="2137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Центрифуга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01406" y="1957441"/>
            <a:ext cx="307412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Добавки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Агар-агар і каррагінан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Хлорид кальцію і альгінат натрію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Лецитин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Цитрат натрію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Тримолін (інвертний цукровий сироп)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Ксантан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Трансглютаміназа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uk-UA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84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794" y="148046"/>
            <a:ext cx="1203524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/>
            <a:r>
              <a:rPr lang="uk-UA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Сферифікація</a:t>
            </a:r>
            <a:endParaRPr lang="uk-UA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Сферифікація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одна з найбільш вражаючих технік молекулярної кухні. Вперше її застосував іспанський шеф - кухар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Ферран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Адріа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своєму ресторані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 Bulli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2003 році. Ця техніка дозволяє укладати рідини і деякі продукти в прозорі сферичні оболонки. Вони можуть вільно плавати в напої або ж подаватися як окремі страви та коктейлі! Уявіть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мохіто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вигляді безлічі сфер з листочками м'яти всередині!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 кульки з фруктовими соками, що лопаються у роті – це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справжній вибух смаку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indent="457200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Існують два види сферифікації (основна і зворотна). Основну сферифікацію здійснюють зануренням рідини (чай, сік, молоко), в якій розчинений альгінат натрію, у ванну з кальцієм, зворотна – зануренням розчину із сумішшю глюконату кальцію і лактату кальцію у ванну з альгінатом натрію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/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7D8734-898F-274B-AB35-DABA42C15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64" y="3096131"/>
            <a:ext cx="3806440" cy="344271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7B7102-3B5D-6F42-ADB0-9F38CAD8E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630" y="3055490"/>
            <a:ext cx="3215404" cy="34833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C6B190-45FC-1545-9AB4-924286EBA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2583" y="3096130"/>
            <a:ext cx="4528457" cy="344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90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1F5EA0-8E04-4E45-9919-442C848118D1}"/>
              </a:ext>
            </a:extLst>
          </p:cNvPr>
          <p:cNvSpPr txBox="1"/>
          <p:nvPr/>
        </p:nvSpPr>
        <p:spPr>
          <a:xfrm>
            <a:off x="395036" y="165463"/>
            <a:ext cx="1127435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/>
            <a:r>
              <a:rPr lang="ru-RU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Желефікація</a:t>
            </a:r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Желефікація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найпростіша техніка молекулярної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кухні. Це процес перетворення напоїв і продуктів в желеподібні структури з різними властивостями і формою. Желатинізація - окремий процес, пов'язаний із приготуванням не лише желе, а і желеподібних структур, гелів, коктейлів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866914-175F-E945-87D1-D03AC4A1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33" y="2180091"/>
            <a:ext cx="5883764" cy="388328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FED569-C5E6-E446-9935-8AC4836DA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363" y="2180091"/>
            <a:ext cx="5829409" cy="388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579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41E96A-C583-5247-8806-EC7350742EDF}"/>
              </a:ext>
            </a:extLst>
          </p:cNvPr>
          <p:cNvSpPr txBox="1"/>
          <p:nvPr/>
        </p:nvSpPr>
        <p:spPr>
          <a:xfrm>
            <a:off x="0" y="252549"/>
            <a:ext cx="12192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Емульсифікація</a:t>
            </a:r>
          </a:p>
          <a:p>
            <a:pPr indent="457200"/>
            <a:r>
              <a:rPr lang="uk-UA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Емульсифікація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- найбільш популярна техніка - створення повітряних пінок з соку або будь-якого напою і багатьох продуктів. При їх заморожуванні утворюються об'ємні їстівні "скульптури".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емульсифікації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відбувається за рахунок поділу декількох змішуваних рідин. Однією з перших емульсій було молоко. У воді розподілені краплі молочного жиру. Даний процес використовують найчастіше для приготування оригінальних заправок для страв.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FD0EAE-3882-014D-804D-4371BBF94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77" y="2443926"/>
            <a:ext cx="5982654" cy="373915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97A6C5-C988-8C48-86CA-6DCF1709B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4876" y="2443926"/>
            <a:ext cx="5498762" cy="373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33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737274-5CC4-414B-982D-340C846446BB}"/>
              </a:ext>
            </a:extLst>
          </p:cNvPr>
          <p:cNvSpPr txBox="1"/>
          <p:nvPr/>
        </p:nvSpPr>
        <p:spPr>
          <a:xfrm>
            <a:off x="0" y="139337"/>
            <a:ext cx="1225296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/>
            <a:r>
              <a:rPr lang="uk-UA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Еспума</a:t>
            </a:r>
          </a:p>
          <a:p>
            <a:pPr indent="457200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Еспума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це будь-яка страва молекулярної кухні, приготовлена у вигляді пінки. Воно є так званою візитною карткою молекулярної кухні. Технологія приготування пінок дозволяє зробити її з чого завгодно, навіть з м'яса і горіхів. По суті еспума - це соус, але він не обтяжений жирами або чимось зайвим. Як про нього говорять майстри цього виду кулінарії - це смак в невагомості.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74A519-8451-9A4E-AD0C-5A825FB4D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842" y="2273715"/>
            <a:ext cx="5544968" cy="367622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6C45AF-B193-C04C-8204-04C5A2E2C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345" y="2273715"/>
            <a:ext cx="5157964" cy="36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87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" t="1495" r="827" b="3465"/>
          <a:stretch/>
        </p:blipFill>
        <p:spPr>
          <a:xfrm>
            <a:off x="113211" y="53813"/>
            <a:ext cx="11904618" cy="680010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D5EC96-1A0A-524A-ACEE-73E43874A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897" y="361008"/>
            <a:ext cx="3738631" cy="49848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CB532F-6377-5E4D-9B66-1B08118DA48A}"/>
              </a:ext>
            </a:extLst>
          </p:cNvPr>
          <p:cNvSpPr txBox="1"/>
          <p:nvPr/>
        </p:nvSpPr>
        <p:spPr>
          <a:xfrm>
            <a:off x="778184" y="267535"/>
            <a:ext cx="526868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Прозорі </a:t>
            </a:r>
            <a:r>
              <a:rPr lang="uk-UA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равіолі</a:t>
            </a: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ананасом</a:t>
            </a:r>
          </a:p>
          <a:p>
            <a:r>
              <a:rPr lang="uk-UA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Інгредієнти: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300 г ананаса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175 г цукру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175 г води</a:t>
            </a:r>
          </a:p>
          <a:p>
            <a:r>
              <a:rPr lang="uk-UA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подачі:</a:t>
            </a: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г заварного крему</a:t>
            </a:r>
          </a:p>
          <a:p>
            <a:r>
              <a:rPr lang="uk-UA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Спосіб приготування:</a:t>
            </a:r>
          </a:p>
          <a:p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Наріжте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ананас на тонкі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слайси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зберігаючи круглу форму. Змішайте і доведіть до кипіння цукор, воду, лимонний сік і агар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агар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Додайте замочені пластинки желатину. Вилийте суміш на плоску поверхню товщиною приблизно 2 мм. Після застигання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виріжіть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металевим кільцем кола діаметром 5 см. На один шар желе злегка хлюпніть заварний крем, наверх викладіть кілька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слайсів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ананаса,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накрийте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другим шаром желе.</a:t>
            </a: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08851" y="783771"/>
            <a:ext cx="2185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г соку лайма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г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агар-агару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г желатину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56770583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E158AC7-AA74-4FE4-9207-24EA2187AAE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97E0B37-40BF-4857-B2E5-B52E6B39D4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2B31D25-712D-46FD-A9DF-85443E555627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71af3243-3dd4-4a8d-8c0d-dd76da1f02a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Оформление Лаборатория</Template>
  <TotalTime>0</TotalTime>
  <Words>1119</Words>
  <Application>Microsoft Office PowerPoint</Application>
  <PresentationFormat>Широкоэкранный</PresentationFormat>
  <Paragraphs>127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Times New Roman</vt:lpstr>
      <vt:lpstr>Tw Cen MT</vt:lpstr>
      <vt:lpstr>Wingdings</vt:lpstr>
      <vt:lpstr>Капля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2021-04-09T06:05:02Z</dcterms:created>
  <dcterms:modified xsi:type="dcterms:W3CDTF">2021-04-11T19:09:26Z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