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1F087-AE6B-438A-9811-4AE09F637369}"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ru-RU"/>
        </a:p>
      </dgm:t>
    </dgm:pt>
    <dgm:pt modelId="{9EF2F158-B602-4102-BC93-6154B49691FF}">
      <dgm:prSet/>
      <dgm:spPr/>
      <dgm:t>
        <a:bodyPr/>
        <a:lstStyle/>
        <a:p>
          <a:pPr rtl="0"/>
          <a:r>
            <a:rPr lang="uk-UA" u="none" dirty="0">
              <a:effectLst>
                <a:outerShdw blurRad="38100" dist="38100" dir="2700000" algn="tl">
                  <a:srgbClr val="000000">
                    <a:alpha val="43137"/>
                  </a:srgbClr>
                </a:outerShdw>
              </a:effectLst>
              <a:latin typeface="Arial Black" pitchFamily="34" charset="0"/>
              <a:cs typeface="Aharoni" pitchFamily="2" charset="-79"/>
            </a:rPr>
            <a:t>1.Роздивитися як працює прилад та його елементи на прикладі схем та позначень</a:t>
          </a:r>
          <a:r>
            <a:rPr lang="uk-UA" u="none" dirty="0">
              <a:effectLst>
                <a:outerShdw blurRad="38100" dist="38100" dir="2700000" algn="tl">
                  <a:srgbClr val="000000">
                    <a:alpha val="43137"/>
                  </a:srgbClr>
                </a:outerShdw>
              </a:effectLst>
              <a:cs typeface="Aharoni" pitchFamily="2" charset="-79"/>
            </a:rPr>
            <a:t>.</a:t>
          </a:r>
          <a:endParaRPr lang="ru-RU" u="none" dirty="0">
            <a:effectLst>
              <a:outerShdw blurRad="38100" dist="38100" dir="2700000" algn="tl">
                <a:srgbClr val="000000">
                  <a:alpha val="43137"/>
                </a:srgbClr>
              </a:outerShdw>
            </a:effectLst>
            <a:cs typeface="Aharoni" pitchFamily="2" charset="-79"/>
          </a:endParaRPr>
        </a:p>
      </dgm:t>
    </dgm:pt>
    <dgm:pt modelId="{0EF29AD5-42FC-44A6-9933-3388644FDC48}" type="parTrans" cxnId="{236FF2A0-50B4-4980-AAEB-F0853C9223EC}">
      <dgm:prSet/>
      <dgm:spPr/>
      <dgm:t>
        <a:bodyPr/>
        <a:lstStyle/>
        <a:p>
          <a:endParaRPr lang="ru-RU"/>
        </a:p>
      </dgm:t>
    </dgm:pt>
    <dgm:pt modelId="{8AF5B126-2266-4FC8-A786-B23A8C91C1B0}" type="sibTrans" cxnId="{236FF2A0-50B4-4980-AAEB-F0853C9223EC}">
      <dgm:prSet/>
      <dgm:spPr/>
      <dgm:t>
        <a:bodyPr/>
        <a:lstStyle/>
        <a:p>
          <a:endParaRPr lang="ru-RU"/>
        </a:p>
      </dgm:t>
    </dgm:pt>
    <dgm:pt modelId="{20C36CD5-3C8C-4672-97B9-5E1549195B76}">
      <dgm:prSet/>
      <dgm:spPr/>
      <dgm:t>
        <a:bodyPr/>
        <a:lstStyle/>
        <a:p>
          <a:pPr rtl="0"/>
          <a:r>
            <a:rPr lang="uk-UA" u="none" dirty="0">
              <a:effectLst>
                <a:outerShdw blurRad="38100" dist="38100" dir="2700000" algn="tl">
                  <a:srgbClr val="000000">
                    <a:alpha val="43137"/>
                  </a:srgbClr>
                </a:outerShdw>
              </a:effectLst>
              <a:latin typeface="Arial Black" pitchFamily="34" charset="0"/>
            </a:rPr>
            <a:t>2. Визначити можливе його застосування в домашніх умовах.</a:t>
          </a:r>
          <a:endParaRPr lang="ru-RU" u="none" dirty="0">
            <a:effectLst>
              <a:outerShdw blurRad="38100" dist="38100" dir="2700000" algn="tl">
                <a:srgbClr val="000000">
                  <a:alpha val="43137"/>
                </a:srgbClr>
              </a:outerShdw>
            </a:effectLst>
            <a:latin typeface="Arial Black" pitchFamily="34" charset="0"/>
          </a:endParaRPr>
        </a:p>
      </dgm:t>
    </dgm:pt>
    <dgm:pt modelId="{CD07B928-5DD2-4281-8537-31A12A74761E}" type="parTrans" cxnId="{41D6C648-F64B-456D-B57A-96C5DE6BCECE}">
      <dgm:prSet/>
      <dgm:spPr/>
      <dgm:t>
        <a:bodyPr/>
        <a:lstStyle/>
        <a:p>
          <a:endParaRPr lang="ru-RU"/>
        </a:p>
      </dgm:t>
    </dgm:pt>
    <dgm:pt modelId="{B32161B7-DBBD-433F-8294-31D55FE8FA85}" type="sibTrans" cxnId="{41D6C648-F64B-456D-B57A-96C5DE6BCECE}">
      <dgm:prSet/>
      <dgm:spPr/>
      <dgm:t>
        <a:bodyPr/>
        <a:lstStyle/>
        <a:p>
          <a:endParaRPr lang="ru-RU"/>
        </a:p>
      </dgm:t>
    </dgm:pt>
    <dgm:pt modelId="{054993AA-96EA-40B6-BBBC-2BB14F5D7FFC}">
      <dgm:prSet/>
      <dgm:spPr/>
      <dgm:t>
        <a:bodyPr/>
        <a:lstStyle/>
        <a:p>
          <a:pPr rtl="0"/>
          <a:r>
            <a:rPr lang="uk-UA" dirty="0">
              <a:effectLst>
                <a:outerShdw blurRad="38100" dist="38100" dir="2700000" algn="tl">
                  <a:srgbClr val="000000">
                    <a:alpha val="43137"/>
                  </a:srgbClr>
                </a:outerShdw>
              </a:effectLst>
              <a:latin typeface="Arial Black" pitchFamily="34" charset="0"/>
            </a:rPr>
            <a:t>3. Здійснити теоретичний аналіз (висновки).</a:t>
          </a:r>
          <a:endParaRPr lang="ru-RU" dirty="0">
            <a:effectLst>
              <a:outerShdw blurRad="38100" dist="38100" dir="2700000" algn="tl">
                <a:srgbClr val="000000">
                  <a:alpha val="43137"/>
                </a:srgbClr>
              </a:outerShdw>
            </a:effectLst>
            <a:latin typeface="Arial Black" pitchFamily="34" charset="0"/>
          </a:endParaRPr>
        </a:p>
      </dgm:t>
    </dgm:pt>
    <dgm:pt modelId="{F408333F-5E6C-40C2-B57A-E529E81C665F}" type="parTrans" cxnId="{AB36B1CD-1583-45E7-9828-CE60AC17EA6A}">
      <dgm:prSet/>
      <dgm:spPr/>
      <dgm:t>
        <a:bodyPr/>
        <a:lstStyle/>
        <a:p>
          <a:endParaRPr lang="ru-RU"/>
        </a:p>
      </dgm:t>
    </dgm:pt>
    <dgm:pt modelId="{520D56C9-1F91-408F-A467-A5EDEB497B61}" type="sibTrans" cxnId="{AB36B1CD-1583-45E7-9828-CE60AC17EA6A}">
      <dgm:prSet/>
      <dgm:spPr/>
      <dgm:t>
        <a:bodyPr/>
        <a:lstStyle/>
        <a:p>
          <a:endParaRPr lang="ru-RU"/>
        </a:p>
      </dgm:t>
    </dgm:pt>
    <dgm:pt modelId="{01339312-E41C-48A8-B875-65FCCE05F2A0}">
      <dgm:prSet/>
      <dgm:spPr/>
      <dgm:t>
        <a:bodyPr/>
        <a:lstStyle/>
        <a:p>
          <a:pPr rtl="0"/>
          <a:endParaRPr lang="uk-UA" dirty="0"/>
        </a:p>
      </dgm:t>
    </dgm:pt>
    <dgm:pt modelId="{0587DB3D-994C-4707-A1FE-90F85C7EE031}" type="parTrans" cxnId="{416C851D-CEC5-4EAD-BB39-9CB04301EF7F}">
      <dgm:prSet/>
      <dgm:spPr/>
      <dgm:t>
        <a:bodyPr/>
        <a:lstStyle/>
        <a:p>
          <a:endParaRPr lang="ru-RU"/>
        </a:p>
      </dgm:t>
    </dgm:pt>
    <dgm:pt modelId="{52079C36-B187-477D-B8D3-9B219FF96D6F}" type="sibTrans" cxnId="{416C851D-CEC5-4EAD-BB39-9CB04301EF7F}">
      <dgm:prSet/>
      <dgm:spPr/>
      <dgm:t>
        <a:bodyPr/>
        <a:lstStyle/>
        <a:p>
          <a:endParaRPr lang="ru-RU"/>
        </a:p>
      </dgm:t>
    </dgm:pt>
    <dgm:pt modelId="{05CDEC84-1B95-41DF-9B29-FBC4A10D13BD}">
      <dgm:prSet/>
      <dgm:spPr/>
      <dgm:t>
        <a:bodyPr/>
        <a:lstStyle/>
        <a:p>
          <a:pPr rtl="0"/>
          <a:endParaRPr lang="uk-UA" dirty="0"/>
        </a:p>
      </dgm:t>
    </dgm:pt>
    <dgm:pt modelId="{223F4F28-6180-4194-97D9-D36E0E397CE5}" type="sibTrans" cxnId="{2B40F492-5103-4ED8-9F57-7F976F9C7694}">
      <dgm:prSet/>
      <dgm:spPr/>
      <dgm:t>
        <a:bodyPr/>
        <a:lstStyle/>
        <a:p>
          <a:endParaRPr lang="ru-RU"/>
        </a:p>
      </dgm:t>
    </dgm:pt>
    <dgm:pt modelId="{EFA41305-A9CD-49DF-B6C9-521FF966E4E7}" type="parTrans" cxnId="{2B40F492-5103-4ED8-9F57-7F976F9C7694}">
      <dgm:prSet/>
      <dgm:spPr/>
      <dgm:t>
        <a:bodyPr/>
        <a:lstStyle/>
        <a:p>
          <a:endParaRPr lang="ru-RU"/>
        </a:p>
      </dgm:t>
    </dgm:pt>
    <dgm:pt modelId="{FB323B4F-35FE-4B5C-89E6-018A0173BA17}">
      <dgm:prSet/>
      <dgm:spPr/>
      <dgm:t>
        <a:bodyPr/>
        <a:lstStyle/>
        <a:p>
          <a:pPr rtl="0"/>
          <a:endParaRPr lang="uk-UA" dirty="0"/>
        </a:p>
      </dgm:t>
    </dgm:pt>
    <dgm:pt modelId="{52718259-8564-4F5C-A7D4-C823E11ED74A}" type="sibTrans" cxnId="{F9685652-B56E-4461-8511-56AF1881123B}">
      <dgm:prSet/>
      <dgm:spPr/>
      <dgm:t>
        <a:bodyPr/>
        <a:lstStyle/>
        <a:p>
          <a:endParaRPr lang="ru-RU"/>
        </a:p>
      </dgm:t>
    </dgm:pt>
    <dgm:pt modelId="{04AD402C-15F1-40FE-81E0-023087C8BB79}" type="parTrans" cxnId="{F9685652-B56E-4461-8511-56AF1881123B}">
      <dgm:prSet/>
      <dgm:spPr/>
      <dgm:t>
        <a:bodyPr/>
        <a:lstStyle/>
        <a:p>
          <a:endParaRPr lang="ru-RU"/>
        </a:p>
      </dgm:t>
    </dgm:pt>
    <dgm:pt modelId="{486F377E-E50B-475D-96DD-DF993E39016B}">
      <dgm:prSet/>
      <dgm:spPr>
        <a:blipFill rotWithShape="0">
          <a:blip xmlns:r="http://schemas.openxmlformats.org/officeDocument/2006/relationships" r:embed="rId1"/>
          <a:stretch>
            <a:fillRect/>
          </a:stretch>
        </a:blipFill>
      </dgm:spPr>
      <dgm:t>
        <a:bodyPr/>
        <a:lstStyle/>
        <a:p>
          <a:pPr rtl="0"/>
          <a:endParaRPr lang="uk-UA" dirty="0"/>
        </a:p>
      </dgm:t>
    </dgm:pt>
    <dgm:pt modelId="{6495DBA0-76E6-44C5-8F30-A627E812CF44}" type="sibTrans" cxnId="{250096BB-2005-424D-9075-BFBDE61EE9D0}">
      <dgm:prSet/>
      <dgm:spPr/>
      <dgm:t>
        <a:bodyPr/>
        <a:lstStyle/>
        <a:p>
          <a:endParaRPr lang="ru-RU"/>
        </a:p>
      </dgm:t>
    </dgm:pt>
    <dgm:pt modelId="{E4A146A8-D593-4CE9-AAF3-BE9D4FE83929}" type="parTrans" cxnId="{250096BB-2005-424D-9075-BFBDE61EE9D0}">
      <dgm:prSet/>
      <dgm:spPr/>
      <dgm:t>
        <a:bodyPr/>
        <a:lstStyle/>
        <a:p>
          <a:endParaRPr lang="ru-RU"/>
        </a:p>
      </dgm:t>
    </dgm:pt>
    <dgm:pt modelId="{CE9E9C8C-4666-45C4-9B91-371C81182B47}" type="pres">
      <dgm:prSet presAssocID="{4641F087-AE6B-438A-9811-4AE09F637369}" presName="matrix" presStyleCnt="0">
        <dgm:presLayoutVars>
          <dgm:chMax val="1"/>
          <dgm:dir/>
          <dgm:resizeHandles val="exact"/>
        </dgm:presLayoutVars>
      </dgm:prSet>
      <dgm:spPr/>
    </dgm:pt>
    <dgm:pt modelId="{E04BD5A6-ED7B-4355-9E51-3EB31CA5BB8F}" type="pres">
      <dgm:prSet presAssocID="{4641F087-AE6B-438A-9811-4AE09F637369}" presName="diamond" presStyleLbl="bgShp" presStyleIdx="0" presStyleCnt="1"/>
      <dgm:spPr/>
    </dgm:pt>
    <dgm:pt modelId="{D306FB2C-868D-4A5C-9C5B-4D0E311EA1BF}" type="pres">
      <dgm:prSet presAssocID="{4641F087-AE6B-438A-9811-4AE09F637369}" presName="quad1" presStyleLbl="node1" presStyleIdx="0" presStyleCnt="4" custLinFactNeighborX="-47348" custLinFactNeighborY="-20923">
        <dgm:presLayoutVars>
          <dgm:chMax val="0"/>
          <dgm:chPref val="0"/>
          <dgm:bulletEnabled val="1"/>
        </dgm:presLayoutVars>
      </dgm:prSet>
      <dgm:spPr/>
    </dgm:pt>
    <dgm:pt modelId="{DDF68303-1649-4D40-8DC2-C86CCCB67EC6}" type="pres">
      <dgm:prSet presAssocID="{4641F087-AE6B-438A-9811-4AE09F637369}" presName="quad2" presStyleLbl="node1" presStyleIdx="1" presStyleCnt="4" custLinFactNeighborX="51133" custLinFactNeighborY="-20923">
        <dgm:presLayoutVars>
          <dgm:chMax val="0"/>
          <dgm:chPref val="0"/>
          <dgm:bulletEnabled val="1"/>
        </dgm:presLayoutVars>
      </dgm:prSet>
      <dgm:spPr/>
    </dgm:pt>
    <dgm:pt modelId="{B919CB27-93E3-4640-A0A3-2CE659A80825}" type="pres">
      <dgm:prSet presAssocID="{4641F087-AE6B-438A-9811-4AE09F637369}" presName="quad3" presStyleLbl="node1" presStyleIdx="2" presStyleCnt="4" custLinFactNeighborX="55739" custLinFactNeighborY="-25528">
        <dgm:presLayoutVars>
          <dgm:chMax val="0"/>
          <dgm:chPref val="0"/>
          <dgm:bulletEnabled val="1"/>
        </dgm:presLayoutVars>
      </dgm:prSet>
      <dgm:spPr/>
    </dgm:pt>
    <dgm:pt modelId="{0F50F092-D85B-4E64-BD53-DBB724C5DD67}" type="pres">
      <dgm:prSet presAssocID="{4641F087-AE6B-438A-9811-4AE09F637369}" presName="quad4" presStyleLbl="node1" presStyleIdx="3" presStyleCnt="4" custLinFactY="-28615" custLinFactNeighborX="-51953" custLinFactNeighborY="-100000">
        <dgm:presLayoutVars>
          <dgm:chMax val="0"/>
          <dgm:chPref val="0"/>
          <dgm:bulletEnabled val="1"/>
        </dgm:presLayoutVars>
      </dgm:prSet>
      <dgm:spPr/>
    </dgm:pt>
  </dgm:ptLst>
  <dgm:cxnLst>
    <dgm:cxn modelId="{416C851D-CEC5-4EAD-BB39-9CB04301EF7F}" srcId="{4641F087-AE6B-438A-9811-4AE09F637369}" destId="{01339312-E41C-48A8-B875-65FCCE05F2A0}" srcOrd="6" destOrd="0" parTransId="{0587DB3D-994C-4707-A1FE-90F85C7EE031}" sibTransId="{52079C36-B187-477D-B8D3-9B219FF96D6F}"/>
    <dgm:cxn modelId="{C7EA3D23-A373-4118-B97A-6CB7F73301E2}" type="presOf" srcId="{4641F087-AE6B-438A-9811-4AE09F637369}" destId="{CE9E9C8C-4666-45C4-9B91-371C81182B47}" srcOrd="0" destOrd="0" presId="urn:microsoft.com/office/officeart/2005/8/layout/matrix3"/>
    <dgm:cxn modelId="{F1740427-B372-47BD-A824-E39396F9DF55}" type="presOf" srcId="{486F377E-E50B-475D-96DD-DF993E39016B}" destId="{0F50F092-D85B-4E64-BD53-DBB724C5DD67}" srcOrd="0" destOrd="0" presId="urn:microsoft.com/office/officeart/2005/8/layout/matrix3"/>
    <dgm:cxn modelId="{41D6C648-F64B-456D-B57A-96C5DE6BCECE}" srcId="{4641F087-AE6B-438A-9811-4AE09F637369}" destId="{20C36CD5-3C8C-4672-97B9-5E1549195B76}" srcOrd="1" destOrd="0" parTransId="{CD07B928-5DD2-4281-8537-31A12A74761E}" sibTransId="{B32161B7-DBBD-433F-8294-31D55FE8FA85}"/>
    <dgm:cxn modelId="{76A2256F-994D-4DBF-ABA2-CC959B8C09F1}" type="presOf" srcId="{054993AA-96EA-40B6-BBBC-2BB14F5D7FFC}" destId="{B919CB27-93E3-4640-A0A3-2CE659A80825}" srcOrd="0" destOrd="0" presId="urn:microsoft.com/office/officeart/2005/8/layout/matrix3"/>
    <dgm:cxn modelId="{F9685652-B56E-4461-8511-56AF1881123B}" srcId="{4641F087-AE6B-438A-9811-4AE09F637369}" destId="{FB323B4F-35FE-4B5C-89E6-018A0173BA17}" srcOrd="4" destOrd="0" parTransId="{04AD402C-15F1-40FE-81E0-023087C8BB79}" sibTransId="{52718259-8564-4F5C-A7D4-C823E11ED74A}"/>
    <dgm:cxn modelId="{2B40F492-5103-4ED8-9F57-7F976F9C7694}" srcId="{4641F087-AE6B-438A-9811-4AE09F637369}" destId="{05CDEC84-1B95-41DF-9B29-FBC4A10D13BD}" srcOrd="5" destOrd="0" parTransId="{EFA41305-A9CD-49DF-B6C9-521FF966E4E7}" sibTransId="{223F4F28-6180-4194-97D9-D36E0E397CE5}"/>
    <dgm:cxn modelId="{236FF2A0-50B4-4980-AAEB-F0853C9223EC}" srcId="{4641F087-AE6B-438A-9811-4AE09F637369}" destId="{9EF2F158-B602-4102-BC93-6154B49691FF}" srcOrd="0" destOrd="0" parTransId="{0EF29AD5-42FC-44A6-9933-3388644FDC48}" sibTransId="{8AF5B126-2266-4FC8-A786-B23A8C91C1B0}"/>
    <dgm:cxn modelId="{5CAF37A1-80BA-4647-9EF9-4966BDA55788}" type="presOf" srcId="{9EF2F158-B602-4102-BC93-6154B49691FF}" destId="{D306FB2C-868D-4A5C-9C5B-4D0E311EA1BF}" srcOrd="0" destOrd="0" presId="urn:microsoft.com/office/officeart/2005/8/layout/matrix3"/>
    <dgm:cxn modelId="{B2BC5BB5-88B5-4FF6-B0A8-472725AA7F02}" type="presOf" srcId="{20C36CD5-3C8C-4672-97B9-5E1549195B76}" destId="{DDF68303-1649-4D40-8DC2-C86CCCB67EC6}" srcOrd="0" destOrd="0" presId="urn:microsoft.com/office/officeart/2005/8/layout/matrix3"/>
    <dgm:cxn modelId="{250096BB-2005-424D-9075-BFBDE61EE9D0}" srcId="{4641F087-AE6B-438A-9811-4AE09F637369}" destId="{486F377E-E50B-475D-96DD-DF993E39016B}" srcOrd="3" destOrd="0" parTransId="{E4A146A8-D593-4CE9-AAF3-BE9D4FE83929}" sibTransId="{6495DBA0-76E6-44C5-8F30-A627E812CF44}"/>
    <dgm:cxn modelId="{AB36B1CD-1583-45E7-9828-CE60AC17EA6A}" srcId="{4641F087-AE6B-438A-9811-4AE09F637369}" destId="{054993AA-96EA-40B6-BBBC-2BB14F5D7FFC}" srcOrd="2" destOrd="0" parTransId="{F408333F-5E6C-40C2-B57A-E529E81C665F}" sibTransId="{520D56C9-1F91-408F-A467-A5EDEB497B61}"/>
    <dgm:cxn modelId="{77A18954-5DEA-4D7F-84DD-5738D92272B3}" type="presParOf" srcId="{CE9E9C8C-4666-45C4-9B91-371C81182B47}" destId="{E04BD5A6-ED7B-4355-9E51-3EB31CA5BB8F}" srcOrd="0" destOrd="0" presId="urn:microsoft.com/office/officeart/2005/8/layout/matrix3"/>
    <dgm:cxn modelId="{4791C0E6-9200-48F5-AFE3-E39265AEE466}" type="presParOf" srcId="{CE9E9C8C-4666-45C4-9B91-371C81182B47}" destId="{D306FB2C-868D-4A5C-9C5B-4D0E311EA1BF}" srcOrd="1" destOrd="0" presId="urn:microsoft.com/office/officeart/2005/8/layout/matrix3"/>
    <dgm:cxn modelId="{D4F850A5-8186-48A9-AA17-EBB38E917373}" type="presParOf" srcId="{CE9E9C8C-4666-45C4-9B91-371C81182B47}" destId="{DDF68303-1649-4D40-8DC2-C86CCCB67EC6}" srcOrd="2" destOrd="0" presId="urn:microsoft.com/office/officeart/2005/8/layout/matrix3"/>
    <dgm:cxn modelId="{5961EA78-C1EB-46B8-A134-CF03AA5DA93A}" type="presParOf" srcId="{CE9E9C8C-4666-45C4-9B91-371C81182B47}" destId="{B919CB27-93E3-4640-A0A3-2CE659A80825}" srcOrd="3" destOrd="0" presId="urn:microsoft.com/office/officeart/2005/8/layout/matrix3"/>
    <dgm:cxn modelId="{8832742E-7789-489C-A06E-408DE089268C}" type="presParOf" srcId="{CE9E9C8C-4666-45C4-9B91-371C81182B47}" destId="{0F50F092-D85B-4E64-BD53-DBB724C5DD6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BD5A6-ED7B-4355-9E51-3EB31CA5BB8F}">
      <dsp:nvSpPr>
        <dsp:cNvPr id="0" name=""/>
        <dsp:cNvSpPr/>
      </dsp:nvSpPr>
      <dsp:spPr>
        <a:xfrm>
          <a:off x="1885392" y="0"/>
          <a:ext cx="5373216" cy="5373216"/>
        </a:xfrm>
        <a:prstGeom prst="diamond">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dsp:style>
    </dsp:sp>
    <dsp:sp modelId="{D306FB2C-868D-4A5C-9C5B-4D0E311EA1BF}">
      <dsp:nvSpPr>
        <dsp:cNvPr id="0" name=""/>
        <dsp:cNvSpPr/>
      </dsp:nvSpPr>
      <dsp:spPr>
        <a:xfrm>
          <a:off x="1403644" y="72002"/>
          <a:ext cx="2095554" cy="2095554"/>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uk-UA" sz="1600" u="none" kern="1200" dirty="0">
              <a:effectLst>
                <a:outerShdw blurRad="38100" dist="38100" dir="2700000" algn="tl">
                  <a:srgbClr val="000000">
                    <a:alpha val="43137"/>
                  </a:srgbClr>
                </a:outerShdw>
              </a:effectLst>
              <a:latin typeface="Arial Black" pitchFamily="34" charset="0"/>
              <a:cs typeface="Aharoni" pitchFamily="2" charset="-79"/>
            </a:rPr>
            <a:t>1.Роздивитися як працює прилад та його елементи на прикладі схем та позначень</a:t>
          </a:r>
          <a:r>
            <a:rPr lang="uk-UA" sz="1600" u="none" kern="1200" dirty="0">
              <a:effectLst>
                <a:outerShdw blurRad="38100" dist="38100" dir="2700000" algn="tl">
                  <a:srgbClr val="000000">
                    <a:alpha val="43137"/>
                  </a:srgbClr>
                </a:outerShdw>
              </a:effectLst>
              <a:cs typeface="Aharoni" pitchFamily="2" charset="-79"/>
            </a:rPr>
            <a:t>.</a:t>
          </a:r>
          <a:endParaRPr lang="ru-RU" sz="1600" u="none" kern="1200" dirty="0">
            <a:effectLst>
              <a:outerShdw blurRad="38100" dist="38100" dir="2700000" algn="tl">
                <a:srgbClr val="000000">
                  <a:alpha val="43137"/>
                </a:srgbClr>
              </a:outerShdw>
            </a:effectLst>
            <a:cs typeface="Aharoni" pitchFamily="2" charset="-79"/>
          </a:endParaRPr>
        </a:p>
      </dsp:txBody>
      <dsp:txXfrm>
        <a:off x="1505941" y="174299"/>
        <a:ext cx="1890960" cy="1890960"/>
      </dsp:txXfrm>
    </dsp:sp>
    <dsp:sp modelId="{DDF68303-1649-4D40-8DC2-C86CCCB67EC6}">
      <dsp:nvSpPr>
        <dsp:cNvPr id="0" name=""/>
        <dsp:cNvSpPr/>
      </dsp:nvSpPr>
      <dsp:spPr>
        <a:xfrm>
          <a:off x="5724117" y="72002"/>
          <a:ext cx="2095554" cy="2095554"/>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uk-UA" sz="1600" u="none" kern="1200" dirty="0">
              <a:effectLst>
                <a:outerShdw blurRad="38100" dist="38100" dir="2700000" algn="tl">
                  <a:srgbClr val="000000">
                    <a:alpha val="43137"/>
                  </a:srgbClr>
                </a:outerShdw>
              </a:effectLst>
              <a:latin typeface="Arial Black" pitchFamily="34" charset="0"/>
            </a:rPr>
            <a:t>2. Визначити можливе його застосування в домашніх умовах.</a:t>
          </a:r>
          <a:endParaRPr lang="ru-RU" sz="1600" u="none" kern="1200" dirty="0">
            <a:effectLst>
              <a:outerShdw blurRad="38100" dist="38100" dir="2700000" algn="tl">
                <a:srgbClr val="000000">
                  <a:alpha val="43137"/>
                </a:srgbClr>
              </a:outerShdw>
            </a:effectLst>
            <a:latin typeface="Arial Black" pitchFamily="34" charset="0"/>
          </a:endParaRPr>
        </a:p>
      </dsp:txBody>
      <dsp:txXfrm>
        <a:off x="5826414" y="174299"/>
        <a:ext cx="1890960" cy="1890960"/>
      </dsp:txXfrm>
    </dsp:sp>
    <dsp:sp modelId="{B919CB27-93E3-4640-A0A3-2CE659A80825}">
      <dsp:nvSpPr>
        <dsp:cNvPr id="0" name=""/>
        <dsp:cNvSpPr/>
      </dsp:nvSpPr>
      <dsp:spPr>
        <a:xfrm>
          <a:off x="3563888" y="2232253"/>
          <a:ext cx="2095554" cy="2095554"/>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uk-UA" sz="1600" kern="1200" dirty="0">
              <a:effectLst>
                <a:outerShdw blurRad="38100" dist="38100" dir="2700000" algn="tl">
                  <a:srgbClr val="000000">
                    <a:alpha val="43137"/>
                  </a:srgbClr>
                </a:outerShdw>
              </a:effectLst>
              <a:latin typeface="Arial Black" pitchFamily="34" charset="0"/>
            </a:rPr>
            <a:t>3. Здійснити теоретичний аналіз (висновки).</a:t>
          </a:r>
          <a:endParaRPr lang="ru-RU" sz="1600" kern="1200" dirty="0">
            <a:effectLst>
              <a:outerShdw blurRad="38100" dist="38100" dir="2700000" algn="tl">
                <a:srgbClr val="000000">
                  <a:alpha val="43137"/>
                </a:srgbClr>
              </a:outerShdw>
            </a:effectLst>
            <a:latin typeface="Arial Black" pitchFamily="34" charset="0"/>
          </a:endParaRPr>
        </a:p>
      </dsp:txBody>
      <dsp:txXfrm>
        <a:off x="3666185" y="2334550"/>
        <a:ext cx="1890960" cy="1890960"/>
      </dsp:txXfrm>
    </dsp:sp>
    <dsp:sp modelId="{0F50F092-D85B-4E64-BD53-DBB724C5DD67}">
      <dsp:nvSpPr>
        <dsp:cNvPr id="0" name=""/>
        <dsp:cNvSpPr/>
      </dsp:nvSpPr>
      <dsp:spPr>
        <a:xfrm>
          <a:off x="3563894" y="72009"/>
          <a:ext cx="2095554" cy="2095554"/>
        </a:xfrm>
        <a:prstGeom prst="roundRect">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endParaRPr lang="uk-UA" sz="1600" kern="1200" dirty="0"/>
        </a:p>
      </dsp:txBody>
      <dsp:txXfrm>
        <a:off x="3666191" y="174306"/>
        <a:ext cx="1890960" cy="189096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14.04.2021</a:t>
            </a:fld>
            <a:endParaRPr lang="ru-RU" dirty="0"/>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dirty="0"/>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14.04.2021</a:t>
            </a:fld>
            <a:endParaRPr lang="ru-RU" dirty="0"/>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dirty="0"/>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14.04.2021</a:t>
            </a:fld>
            <a:endParaRPr lang="ru-RU" dirty="0"/>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2"/>
          </p:nvPr>
        </p:nvSpPr>
        <p:spPr/>
        <p:txBody>
          <a:bodyPr/>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14.04.2021</a:t>
            </a:fld>
            <a:endParaRPr lang="ru-RU" dirty="0"/>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dirty="0"/>
          </a:p>
        </p:txBody>
      </p:sp>
      <p:sp>
        <p:nvSpPr>
          <p:cNvPr id="12" name="Нижний колонтитул 11"/>
          <p:cNvSpPr>
            <a:spLocks noGrp="1"/>
          </p:cNvSpPr>
          <p:nvPr>
            <p:ph type="ftr" sz="quarter" idx="17"/>
          </p:nvPr>
        </p:nvSpPr>
        <p:spPr/>
        <p:txBody>
          <a:bodyPr rtlCol="0"/>
          <a:lstStyle/>
          <a:p>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14.04.2021</a:t>
            </a:fld>
            <a:endParaRPr lang="ru-RU" dirty="0"/>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7"/>
          </p:nvPr>
        </p:nvSpPr>
        <p:spPr/>
        <p:txBody>
          <a:bodyPr rtlCol="0"/>
          <a:lstStyle/>
          <a:p>
            <a:endParaRPr lang="ru-RU" dirty="0"/>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14.04.2021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dirty="0"/>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14.04.2021</a:t>
            </a:fld>
            <a:endParaRPr lang="ru-RU" dirty="0"/>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dirty="0"/>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dirty="0"/>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dirty="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14.04.2021</a:t>
            </a:fld>
            <a:endParaRPr lang="ru-RU" dirty="0"/>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dirty="0"/>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4248472" cy="3212976"/>
          </a:xfrm>
        </p:spPr>
        <p:txBody>
          <a:bodyPr>
            <a:normAutofit/>
          </a:bodyPr>
          <a:lstStyle/>
          <a:p>
            <a:r>
              <a:rPr lang="uk-UA" i="1" dirty="0">
                <a:effectLst>
                  <a:outerShdw blurRad="38100" dist="38100" dir="2700000" algn="tl">
                    <a:srgbClr val="000000">
                      <a:alpha val="43137"/>
                    </a:srgbClr>
                  </a:outerShdw>
                </a:effectLst>
              </a:rPr>
              <a:t>“ІНДИКАТОР ВОЛОГОСТІ ГРУНТУ”</a:t>
            </a:r>
            <a:endParaRPr lang="ru-RU"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716016" y="3789040"/>
            <a:ext cx="4427984" cy="3068960"/>
          </a:xfrm>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endParaRPr lang="uk-UA" sz="2000" b="1" u="sng" dirty="0">
              <a:effectLst>
                <a:outerShdw blurRad="38100" dist="38100" dir="2700000" algn="tl">
                  <a:srgbClr val="000000">
                    <a:alpha val="43137"/>
                  </a:srgbClr>
                </a:outerShdw>
              </a:effectLst>
            </a:endParaRPr>
          </a:p>
          <a:p>
            <a:r>
              <a:rPr lang="uk-UA" sz="2000" b="1" u="sng" dirty="0">
                <a:effectLst>
                  <a:outerShdw blurRad="38100" dist="38100" dir="2700000" algn="tl">
                    <a:srgbClr val="000000">
                      <a:alpha val="43137"/>
                    </a:srgbClr>
                  </a:outerShdw>
                </a:effectLst>
              </a:rPr>
              <a:t>Роботу виконав:</a:t>
            </a:r>
          </a:p>
          <a:p>
            <a:r>
              <a:rPr lang="uk-UA" sz="2000" b="1" i="1" dirty="0">
                <a:effectLst>
                  <a:outerShdw blurRad="38100" dist="38100" dir="2700000" algn="tl">
                    <a:srgbClr val="000000">
                      <a:alpha val="43137"/>
                    </a:srgbClr>
                  </a:outerShdw>
                </a:effectLst>
              </a:rPr>
              <a:t>Грибанов  Дмитро Олексійович,</a:t>
            </a:r>
          </a:p>
          <a:p>
            <a:r>
              <a:rPr lang="uk-UA" sz="2000" i="1" dirty="0">
                <a:effectLst>
                  <a:outerShdw blurRad="38100" dist="38100" dir="2700000" algn="tl">
                    <a:srgbClr val="000000">
                      <a:alpha val="43137"/>
                    </a:srgbClr>
                  </a:outerShdw>
                </a:effectLst>
              </a:rPr>
              <a:t>Учень 10-А класу,</a:t>
            </a:r>
          </a:p>
          <a:p>
            <a:r>
              <a:rPr lang="uk-UA" sz="2000" i="1" dirty="0">
                <a:effectLst>
                  <a:outerShdw blurRad="38100" dist="38100" dir="2700000" algn="tl">
                    <a:srgbClr val="000000">
                      <a:alpha val="43137"/>
                    </a:srgbClr>
                  </a:outerShdw>
                </a:effectLst>
              </a:rPr>
              <a:t>Харківської  ЗОШ </a:t>
            </a:r>
            <a:r>
              <a:rPr lang="en-US" sz="2000" i="1" dirty="0">
                <a:effectLst>
                  <a:outerShdw blurRad="38100" dist="38100" dir="2700000" algn="tl">
                    <a:srgbClr val="000000">
                      <a:alpha val="43137"/>
                    </a:srgbClr>
                  </a:outerShdw>
                </a:effectLst>
              </a:rPr>
              <a:t>I-III</a:t>
            </a:r>
            <a:r>
              <a:rPr lang="uk-UA" sz="2000" i="1" dirty="0">
                <a:effectLst>
                  <a:outerShdw blurRad="38100" dist="38100" dir="2700000" algn="tl">
                    <a:srgbClr val="000000">
                      <a:alpha val="43137"/>
                    </a:srgbClr>
                  </a:outerShdw>
                </a:effectLst>
              </a:rPr>
              <a:t> ступенів №128</a:t>
            </a:r>
          </a:p>
          <a:p>
            <a:endParaRPr lang="uk-UA" sz="2000" i="1" dirty="0">
              <a:effectLst>
                <a:outerShdw blurRad="38100" dist="38100" dir="2700000" algn="tl">
                  <a:srgbClr val="000000">
                    <a:alpha val="43137"/>
                  </a:srgbClr>
                </a:outerShdw>
              </a:effectLst>
            </a:endParaRPr>
          </a:p>
          <a:p>
            <a:r>
              <a:rPr lang="uk-UA" sz="2000" b="1" u="sng" dirty="0">
                <a:effectLst>
                  <a:outerShdw blurRad="38100" dist="38100" dir="2700000" algn="tl">
                    <a:srgbClr val="000000">
                      <a:alpha val="43137"/>
                    </a:srgbClr>
                  </a:outerShdw>
                </a:effectLst>
              </a:rPr>
              <a:t>Науковий керівник:</a:t>
            </a:r>
          </a:p>
          <a:p>
            <a:r>
              <a:rPr lang="uk-UA" sz="2000" b="1" i="1" dirty="0">
                <a:effectLst>
                  <a:outerShdw blurRad="38100" dist="38100" dir="2700000" algn="tl">
                    <a:srgbClr val="000000">
                      <a:alpha val="43137"/>
                    </a:srgbClr>
                  </a:outerShdw>
                </a:effectLst>
              </a:rPr>
              <a:t>Шило Олександр Олексійович, </a:t>
            </a:r>
            <a:endParaRPr lang="uk-UA" sz="2000" i="1" dirty="0">
              <a:effectLst>
                <a:outerShdw blurRad="38100" dist="38100" dir="2700000" algn="tl">
                  <a:srgbClr val="000000">
                    <a:alpha val="43137"/>
                  </a:srgbClr>
                </a:outerShdw>
              </a:effectLst>
            </a:endParaRPr>
          </a:p>
          <a:p>
            <a:r>
              <a:rPr lang="uk-UA" sz="2000" i="1" dirty="0">
                <a:effectLst>
                  <a:outerShdw blurRad="38100" dist="38100" dir="2700000" algn="tl">
                    <a:srgbClr val="000000">
                      <a:alpha val="43137"/>
                    </a:srgbClr>
                  </a:outerShdw>
                </a:effectLst>
              </a:rPr>
              <a:t>Вчитель фізики</a:t>
            </a:r>
          </a:p>
          <a:p>
            <a:pPr marL="0" marR="0" lvl="0" indent="0" algn="l" defTabSz="914400" rtl="0" eaLnBrk="1" fontAlgn="auto" latinLnBrk="0" hangingPunct="1">
              <a:lnSpc>
                <a:spcPct val="100000"/>
              </a:lnSpc>
              <a:spcBef>
                <a:spcPts val="700"/>
              </a:spcBef>
              <a:spcAft>
                <a:spcPts val="0"/>
              </a:spcAft>
              <a:buClr>
                <a:srgbClr val="DD8047"/>
              </a:buClr>
              <a:buSzPct val="60000"/>
              <a:buFont typeface="Wingdings"/>
              <a:buNone/>
              <a:tabLst/>
              <a:defRPr/>
            </a:pPr>
            <a:r>
              <a:rPr kumimoji="0" lang="uk-UA" sz="21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Харківської  ЗОШ </a:t>
            </a:r>
            <a:r>
              <a:rPr kumimoji="0" lang="en-US" sz="21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w Cen MT"/>
                <a:ea typeface="+mn-ea"/>
                <a:cs typeface="+mn-cs"/>
              </a:rPr>
              <a:t>I-III</a:t>
            </a:r>
            <a:r>
              <a:rPr kumimoji="0" lang="uk-UA" sz="21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ступенів №128</a:t>
            </a:r>
          </a:p>
          <a:p>
            <a:endParaRPr lang="uk-UA" sz="2000" b="1" i="1" dirty="0">
              <a:effectLst>
                <a:outerShdw blurRad="38100" dist="38100" dir="2700000" algn="tl">
                  <a:srgbClr val="000000">
                    <a:alpha val="43137"/>
                  </a:srgbClr>
                </a:outerShdw>
              </a:effectLst>
            </a:endParaRPr>
          </a:p>
          <a:p>
            <a:endParaRPr lang="ru-RU" sz="2000" b="1" u="sng" dirty="0">
              <a:effectLst>
                <a:outerShdw blurRad="38100" dist="38100" dir="2700000" algn="tl">
                  <a:srgbClr val="000000">
                    <a:alpha val="43137"/>
                  </a:srgbClr>
                </a:outerShdw>
              </a:effectLst>
            </a:endParaRPr>
          </a:p>
        </p:txBody>
      </p:sp>
      <p:pic>
        <p:nvPicPr>
          <p:cNvPr id="50178" name="Picture 2" descr="Обои вода, жизнь, ростки, руки картинки на рабочий стол, раздел природа -  скачать"/>
          <p:cNvPicPr>
            <a:picLocks noChangeAspect="1" noChangeArrowheads="1"/>
          </p:cNvPicPr>
          <p:nvPr/>
        </p:nvPicPr>
        <p:blipFill>
          <a:blip r:embed="rId2" cstate="print"/>
          <a:srcRect/>
          <a:stretch>
            <a:fillRect/>
          </a:stretch>
        </p:blipFill>
        <p:spPr bwMode="auto">
          <a:xfrm>
            <a:off x="4716016" y="0"/>
            <a:ext cx="4427984" cy="3789040"/>
          </a:xfrm>
          <a:prstGeom prst="rect">
            <a:avLst/>
          </a:prstGeom>
          <a:noFill/>
        </p:spPr>
      </p:pic>
      <p:pic>
        <p:nvPicPr>
          <p:cNvPr id="50180" name="Picture 4" descr="28. Датчик влажности почвы - autopolivsada.ru"/>
          <p:cNvPicPr>
            <a:picLocks noChangeAspect="1" noChangeArrowheads="1"/>
          </p:cNvPicPr>
          <p:nvPr/>
        </p:nvPicPr>
        <p:blipFill>
          <a:blip r:embed="rId3" cstate="print"/>
          <a:srcRect/>
          <a:stretch>
            <a:fillRect/>
          </a:stretch>
        </p:blipFill>
        <p:spPr bwMode="auto">
          <a:xfrm>
            <a:off x="0" y="3789040"/>
            <a:ext cx="4739440" cy="30689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u="sng" dirty="0">
                <a:solidFill>
                  <a:srgbClr val="FFFF00"/>
                </a:solidFill>
                <a:effectLst>
                  <a:outerShdw blurRad="38100" dist="38100" dir="2700000" algn="tl">
                    <a:srgbClr val="000000">
                      <a:alpha val="43137"/>
                    </a:srgbClr>
                  </a:outerShdw>
                </a:effectLst>
              </a:rPr>
              <a:t> Налагодження приладу</a:t>
            </a:r>
            <a:endParaRPr lang="ru-RU" dirty="0"/>
          </a:p>
        </p:txBody>
      </p:sp>
      <p:sp>
        <p:nvSpPr>
          <p:cNvPr id="3" name="Содержимое 2"/>
          <p:cNvSpPr>
            <a:spLocks noGrp="1"/>
          </p:cNvSpPr>
          <p:nvPr>
            <p:ph sz="quarter" idx="1"/>
          </p:nvPr>
        </p:nvSpPr>
        <p:spPr>
          <a:xfrm>
            <a:off x="611560" y="1628800"/>
            <a:ext cx="8153400" cy="4495800"/>
          </a:xfrm>
        </p:spPr>
        <p:txBody>
          <a:bodyPr>
            <a:normAutofit fontScale="85000" lnSpcReduction="10000"/>
          </a:bodyPr>
          <a:lstStyle/>
          <a:p>
            <a:pPr>
              <a:buNone/>
            </a:pPr>
            <a:r>
              <a:rPr lang="uk-UA" b="1" i="1" dirty="0">
                <a:latin typeface="Arial Narrow" pitchFamily="34" charset="0"/>
              </a:rPr>
              <a:t>Зібраний на платі пристрій градують наступним </a:t>
            </a:r>
          </a:p>
          <a:p>
            <a:pPr>
              <a:buNone/>
            </a:pPr>
            <a:r>
              <a:rPr lang="uk-UA" b="1" i="1" dirty="0">
                <a:latin typeface="Arial Narrow" pitchFamily="34" charset="0"/>
              </a:rPr>
              <a:t>чином: </a:t>
            </a:r>
          </a:p>
          <a:p>
            <a:pPr>
              <a:buNone/>
            </a:pPr>
            <a:r>
              <a:rPr lang="uk-UA" dirty="0">
                <a:latin typeface="Arial Narrow" pitchFamily="34" charset="0"/>
              </a:rPr>
              <a:t> </a:t>
            </a:r>
            <a:r>
              <a:rPr lang="uk-UA" i="1" dirty="0">
                <a:latin typeface="Arial Narrow" pitchFamily="34" charset="0"/>
              </a:rPr>
              <a:t>1. До плати плати підключають вимірюваний прилад, батарея а між наконечниками зонду розміщують резистор, опором 30-30 кОм.</a:t>
            </a:r>
          </a:p>
          <a:p>
            <a:pPr>
              <a:buNone/>
            </a:pPr>
            <a:endParaRPr lang="uk-UA" i="1" dirty="0">
              <a:latin typeface="Arial Narrow" pitchFamily="34" charset="0"/>
            </a:endParaRPr>
          </a:p>
          <a:p>
            <a:pPr>
              <a:buNone/>
            </a:pPr>
            <a:r>
              <a:rPr lang="uk-UA" i="1" dirty="0">
                <a:latin typeface="Arial Narrow" pitchFamily="34" charset="0"/>
              </a:rPr>
              <a:t>2. Змінним резистором </a:t>
            </a:r>
            <a:r>
              <a:rPr lang="en-US" i="1" dirty="0">
                <a:latin typeface="Arial Narrow" pitchFamily="34" charset="0"/>
              </a:rPr>
              <a:t> RP1 </a:t>
            </a:r>
            <a:r>
              <a:rPr lang="uk-UA" i="1" dirty="0">
                <a:latin typeface="Arial Narrow" pitchFamily="34" charset="0"/>
              </a:rPr>
              <a:t>регулюємо струм і встановлюємо стрілку вимірювального приладу по середині шкали.</a:t>
            </a:r>
          </a:p>
          <a:p>
            <a:pPr>
              <a:buNone/>
            </a:pPr>
            <a:endParaRPr lang="uk-UA" i="1" dirty="0">
              <a:latin typeface="Arial Narrow" pitchFamily="34" charset="0"/>
            </a:endParaRPr>
          </a:p>
          <a:p>
            <a:pPr>
              <a:buNone/>
            </a:pPr>
            <a:r>
              <a:rPr lang="uk-UA" i="1" dirty="0">
                <a:latin typeface="Arial Narrow" pitchFamily="34" charset="0"/>
              </a:rPr>
              <a:t>3. Резисторами з опором від 5 до 60 кОм забезпечуємо відповідні показання на шкалі.</a:t>
            </a:r>
          </a:p>
          <a:p>
            <a:pPr>
              <a:buNone/>
            </a:pPr>
            <a:endParaRPr lang="uk-UA" i="1" dirty="0">
              <a:latin typeface="Arial Narrow" pitchFamily="34" charset="0"/>
            </a:endParaRPr>
          </a:p>
          <a:p>
            <a:pPr>
              <a:buNone/>
            </a:pPr>
            <a:endParaRPr lang="ru-RU" dirty="0">
              <a:latin typeface="Arial Narrow"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a:solidFill>
                  <a:srgbClr val="FFFF00"/>
                </a:solidFill>
                <a:effectLst>
                  <a:outerShdw blurRad="38100" dist="38100" dir="2700000" algn="tl">
                    <a:srgbClr val="000000">
                      <a:alpha val="43137"/>
                    </a:srgbClr>
                  </a:outerShdw>
                </a:effectLst>
              </a:rPr>
              <a:t>Налагодження приладу</a:t>
            </a:r>
            <a:endParaRPr lang="ru-RU" dirty="0"/>
          </a:p>
        </p:txBody>
      </p:sp>
      <p:sp>
        <p:nvSpPr>
          <p:cNvPr id="3" name="Содержимое 2"/>
          <p:cNvSpPr>
            <a:spLocks noGrp="1"/>
          </p:cNvSpPr>
          <p:nvPr>
            <p:ph sz="quarter" idx="1"/>
          </p:nvPr>
        </p:nvSpPr>
        <p:spPr>
          <a:xfrm>
            <a:off x="395536" y="1600200"/>
            <a:ext cx="5832648" cy="5069160"/>
          </a:xfrm>
        </p:spPr>
        <p:txBody>
          <a:bodyPr>
            <a:normAutofit fontScale="70000" lnSpcReduction="20000"/>
          </a:bodyPr>
          <a:lstStyle/>
          <a:p>
            <a:pPr>
              <a:buNone/>
            </a:pPr>
            <a:r>
              <a:rPr lang="uk-UA" i="1" dirty="0">
                <a:latin typeface="Arial Narrow" pitchFamily="34" charset="0"/>
              </a:rPr>
              <a:t>Для вмикання приладу </a:t>
            </a:r>
          </a:p>
          <a:p>
            <a:pPr>
              <a:buNone/>
            </a:pPr>
            <a:r>
              <a:rPr lang="uk-UA" i="1" dirty="0">
                <a:latin typeface="Arial Narrow" pitchFamily="34" charset="0"/>
              </a:rPr>
              <a:t>Використовується </a:t>
            </a:r>
            <a:r>
              <a:rPr lang="uk-UA" b="1" i="1" dirty="0">
                <a:latin typeface="Arial Narrow" pitchFamily="34" charset="0"/>
              </a:rPr>
              <a:t>кнопковий вмикач натисної</a:t>
            </a:r>
          </a:p>
          <a:p>
            <a:pPr>
              <a:buNone/>
            </a:pPr>
            <a:r>
              <a:rPr lang="uk-UA" b="1" i="1" dirty="0">
                <a:latin typeface="Arial Narrow" pitchFamily="34" charset="0"/>
              </a:rPr>
              <a:t>дії</a:t>
            </a:r>
            <a:r>
              <a:rPr lang="uk-UA" i="1" dirty="0">
                <a:latin typeface="Arial Narrow" pitchFamily="34" charset="0"/>
              </a:rPr>
              <a:t>, тобто вимірювання буде відбуватиметься</a:t>
            </a:r>
          </a:p>
          <a:p>
            <a:pPr>
              <a:buNone/>
            </a:pPr>
            <a:r>
              <a:rPr lang="uk-UA" i="1" dirty="0">
                <a:latin typeface="Arial Narrow" pitchFamily="34" charset="0"/>
              </a:rPr>
              <a:t>при зажатій кнопці.</a:t>
            </a:r>
          </a:p>
          <a:p>
            <a:pPr>
              <a:buNone/>
            </a:pPr>
            <a:endParaRPr lang="uk-UA" i="1" dirty="0">
              <a:latin typeface="Arial Narrow" pitchFamily="34" charset="0"/>
            </a:endParaRPr>
          </a:p>
          <a:p>
            <a:pPr>
              <a:buNone/>
            </a:pPr>
            <a:r>
              <a:rPr lang="uk-UA" i="1" dirty="0">
                <a:latin typeface="Arial Narrow" pitchFamily="34" charset="0"/>
              </a:rPr>
              <a:t>Зонд являє собою </a:t>
            </a:r>
            <a:r>
              <a:rPr lang="uk-UA" b="1" i="1" dirty="0">
                <a:latin typeface="Arial Narrow" pitchFamily="34" charset="0"/>
              </a:rPr>
              <a:t>два металевих контакти, </a:t>
            </a:r>
          </a:p>
          <a:p>
            <a:pPr>
              <a:buNone/>
            </a:pPr>
            <a:r>
              <a:rPr lang="uk-UA" b="1" i="1" dirty="0">
                <a:latin typeface="Arial Narrow" pitchFamily="34" charset="0"/>
              </a:rPr>
              <a:t>занурених у грунт</a:t>
            </a:r>
            <a:r>
              <a:rPr lang="uk-UA" i="1" dirty="0">
                <a:latin typeface="Arial Narrow" pitchFamily="34" charset="0"/>
              </a:rPr>
              <a:t>. В якості  готового зонду </a:t>
            </a:r>
          </a:p>
          <a:p>
            <a:pPr>
              <a:buNone/>
            </a:pPr>
            <a:r>
              <a:rPr lang="uk-UA" i="1" dirty="0">
                <a:latin typeface="Arial Narrow" pitchFamily="34" charset="0"/>
              </a:rPr>
              <a:t>можна  використати </a:t>
            </a:r>
            <a:r>
              <a:rPr lang="uk-UA" b="1" i="1" dirty="0">
                <a:latin typeface="Arial Narrow" pitchFamily="34" charset="0"/>
              </a:rPr>
              <a:t>одноштирьовий  </a:t>
            </a:r>
          </a:p>
          <a:p>
            <a:pPr>
              <a:buNone/>
            </a:pPr>
            <a:r>
              <a:rPr lang="uk-UA" b="1" i="1" dirty="0">
                <a:latin typeface="Arial Narrow" pitchFamily="34" charset="0"/>
              </a:rPr>
              <a:t>двопровідний штекер.</a:t>
            </a:r>
          </a:p>
          <a:p>
            <a:pPr>
              <a:buNone/>
            </a:pPr>
            <a:endParaRPr lang="uk-UA" b="1" i="1" dirty="0">
              <a:latin typeface="Arial Narrow" pitchFamily="34" charset="0"/>
            </a:endParaRPr>
          </a:p>
          <a:p>
            <a:pPr>
              <a:buNone/>
            </a:pPr>
            <a:r>
              <a:rPr lang="uk-UA" b="1" i="1" dirty="0">
                <a:latin typeface="Arial Narrow" pitchFamily="34" charset="0"/>
              </a:rPr>
              <a:t>Слід відмітити! Що контакти саморобного </a:t>
            </a:r>
          </a:p>
          <a:p>
            <a:pPr>
              <a:buNone/>
            </a:pPr>
            <a:r>
              <a:rPr lang="uk-UA" b="1" i="1" dirty="0">
                <a:latin typeface="Arial Narrow" pitchFamily="34" charset="0"/>
              </a:rPr>
              <a:t>зонду треба виготовляти з однорідного </a:t>
            </a:r>
          </a:p>
          <a:p>
            <a:pPr>
              <a:buNone/>
            </a:pPr>
            <a:r>
              <a:rPr lang="uk-UA" b="1" i="1" dirty="0">
                <a:latin typeface="Arial Narrow" pitchFamily="34" charset="0"/>
              </a:rPr>
              <a:t>металу, тому що в грунті може  виникнути </a:t>
            </a:r>
          </a:p>
          <a:p>
            <a:pPr>
              <a:buNone/>
            </a:pPr>
            <a:r>
              <a:rPr lang="uk-UA" b="1" i="1" dirty="0">
                <a:latin typeface="Arial Narrow" pitchFamily="34" charset="0"/>
              </a:rPr>
              <a:t>додаткове падіння напруги і прилад може давати  </a:t>
            </a:r>
          </a:p>
          <a:p>
            <a:pPr>
              <a:buNone/>
            </a:pPr>
            <a:r>
              <a:rPr lang="uk-UA" b="1" i="1" dirty="0">
                <a:latin typeface="Arial Narrow" pitchFamily="34" charset="0"/>
              </a:rPr>
              <a:t>неточні дані!</a:t>
            </a:r>
          </a:p>
          <a:p>
            <a:pPr>
              <a:buNone/>
            </a:pPr>
            <a:endParaRPr lang="ru-RU" i="1" dirty="0"/>
          </a:p>
        </p:txBody>
      </p:sp>
      <p:pic>
        <p:nvPicPr>
          <p:cNvPr id="22530" name="Picture 2" descr="Кнопка АВаТар для торшера 1-я 2 контакта малая с фиксацией без подсветки 3А (при 220В) - изображение 1"/>
          <p:cNvPicPr>
            <a:picLocks noChangeAspect="1" noChangeArrowheads="1"/>
          </p:cNvPicPr>
          <p:nvPr/>
        </p:nvPicPr>
        <p:blipFill>
          <a:blip r:embed="rId2" cstate="print"/>
          <a:srcRect/>
          <a:stretch>
            <a:fillRect/>
          </a:stretch>
        </p:blipFill>
        <p:spPr bwMode="auto">
          <a:xfrm>
            <a:off x="6012160" y="1556792"/>
            <a:ext cx="2520280" cy="1800200"/>
          </a:xfrm>
          <a:prstGeom prst="rect">
            <a:avLst/>
          </a:prstGeom>
          <a:noFill/>
        </p:spPr>
      </p:pic>
      <p:pic>
        <p:nvPicPr>
          <p:cNvPr id="22532" name="Picture 4" descr="Прилади для вимірювання вологості ґрунту – устрій та використання"/>
          <p:cNvPicPr>
            <a:picLocks noChangeAspect="1" noChangeArrowheads="1"/>
          </p:cNvPicPr>
          <p:nvPr/>
        </p:nvPicPr>
        <p:blipFill>
          <a:blip r:embed="rId3" cstate="print"/>
          <a:srcRect/>
          <a:stretch>
            <a:fillRect/>
          </a:stretch>
        </p:blipFill>
        <p:spPr bwMode="auto">
          <a:xfrm>
            <a:off x="6228184" y="3645024"/>
            <a:ext cx="2369840" cy="21602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u="sng" dirty="0">
                <a:solidFill>
                  <a:srgbClr val="FFFF00"/>
                </a:solidFill>
                <a:effectLst>
                  <a:outerShdw blurRad="38100" dist="38100" dir="2700000" algn="tl">
                    <a:srgbClr val="000000">
                      <a:alpha val="43137"/>
                    </a:srgbClr>
                  </a:outerShdw>
                </a:effectLst>
              </a:rPr>
              <a:t>Можливі застосування приладу</a:t>
            </a:r>
            <a:endParaRPr lang="ru-RU" b="1" i="1" u="sng"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lstStyle/>
          <a:p>
            <a:pPr algn="ctr">
              <a:buNone/>
            </a:pPr>
            <a:r>
              <a:rPr lang="uk-UA" i="1" dirty="0">
                <a:latin typeface="Arial Narrow" pitchFamily="34" charset="0"/>
              </a:rPr>
              <a:t>Прилад простий та надійний, споживає </a:t>
            </a:r>
          </a:p>
          <a:p>
            <a:pPr algn="ctr">
              <a:buNone/>
            </a:pPr>
            <a:r>
              <a:rPr lang="uk-UA" i="1" dirty="0">
                <a:latin typeface="Arial Narrow" pitchFamily="34" charset="0"/>
              </a:rPr>
              <a:t>мало енергії, працює в короткочасному режимі!</a:t>
            </a:r>
          </a:p>
          <a:p>
            <a:pPr>
              <a:buNone/>
            </a:pPr>
            <a:endParaRPr lang="ru-RU" i="1" dirty="0"/>
          </a:p>
        </p:txBody>
      </p:sp>
      <p:sp>
        <p:nvSpPr>
          <p:cNvPr id="4" name="Скругленный прямоугольник 3"/>
          <p:cNvSpPr/>
          <p:nvPr/>
        </p:nvSpPr>
        <p:spPr>
          <a:xfrm>
            <a:off x="755576" y="4437112"/>
            <a:ext cx="172819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кругленный прямоугольник 4"/>
          <p:cNvSpPr/>
          <p:nvPr/>
        </p:nvSpPr>
        <p:spPr>
          <a:xfrm>
            <a:off x="3851920" y="5013176"/>
            <a:ext cx="165618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Скругленный прямоугольник 5"/>
          <p:cNvSpPr/>
          <p:nvPr/>
        </p:nvSpPr>
        <p:spPr>
          <a:xfrm>
            <a:off x="6876256" y="4509120"/>
            <a:ext cx="165618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Скругленный прямоугольник 8"/>
          <p:cNvSpPr/>
          <p:nvPr/>
        </p:nvSpPr>
        <p:spPr>
          <a:xfrm>
            <a:off x="3635896" y="2708920"/>
            <a:ext cx="201622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Прямая со стрелкой 10"/>
          <p:cNvCxnSpPr/>
          <p:nvPr/>
        </p:nvCxnSpPr>
        <p:spPr>
          <a:xfrm flipH="1">
            <a:off x="1691680" y="3501008"/>
            <a:ext cx="180020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644008" y="429309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796136" y="3501008"/>
            <a:ext cx="172819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578" name="Picture 2" descr="Датчик влажности почвы (гигрометр) – Arduino для Ваших увлечений"/>
          <p:cNvPicPr>
            <a:picLocks noChangeAspect="1" noChangeArrowheads="1"/>
          </p:cNvPicPr>
          <p:nvPr/>
        </p:nvPicPr>
        <p:blipFill>
          <a:blip r:embed="rId2" cstate="print"/>
          <a:srcRect/>
          <a:stretch>
            <a:fillRect/>
          </a:stretch>
        </p:blipFill>
        <p:spPr bwMode="auto">
          <a:xfrm>
            <a:off x="3923928" y="2708920"/>
            <a:ext cx="1512168" cy="1440160"/>
          </a:xfrm>
          <a:prstGeom prst="rect">
            <a:avLst/>
          </a:prstGeom>
          <a:noFill/>
        </p:spPr>
      </p:pic>
      <p:pic>
        <p:nvPicPr>
          <p:cNvPr id="24580" name="Picture 4" descr="Купити вимикачі світла у Львові за низькими цінами"/>
          <p:cNvPicPr>
            <a:picLocks noChangeAspect="1" noChangeArrowheads="1"/>
          </p:cNvPicPr>
          <p:nvPr/>
        </p:nvPicPr>
        <p:blipFill>
          <a:blip r:embed="rId3" cstate="print"/>
          <a:srcRect/>
          <a:stretch>
            <a:fillRect/>
          </a:stretch>
        </p:blipFill>
        <p:spPr bwMode="auto">
          <a:xfrm>
            <a:off x="899592" y="4437112"/>
            <a:ext cx="1440160" cy="1587306"/>
          </a:xfrm>
          <a:prstGeom prst="rect">
            <a:avLst/>
          </a:prstGeom>
          <a:noFill/>
        </p:spPr>
      </p:pic>
      <p:sp>
        <p:nvSpPr>
          <p:cNvPr id="24582" name="AutoShape 6" descr="Вентиляція та кондиціонування • ЕКОАЛЬ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584" name="AutoShape 8" descr="Вентиляція та кондиціонування • ЕКОАЛЬ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586" name="AutoShape 10" descr="Вентиляція та кондиціонування • ЕКОАЛЬ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4588" name="Picture 12" descr="Вентиляція та кондиціонування • ЕКОАЛЬТ"/>
          <p:cNvPicPr>
            <a:picLocks noChangeAspect="1" noChangeArrowheads="1"/>
          </p:cNvPicPr>
          <p:nvPr/>
        </p:nvPicPr>
        <p:blipFill>
          <a:blip r:embed="rId4" cstate="print"/>
          <a:srcRect/>
          <a:stretch>
            <a:fillRect/>
          </a:stretch>
        </p:blipFill>
        <p:spPr bwMode="auto">
          <a:xfrm>
            <a:off x="3995936" y="5013176"/>
            <a:ext cx="1368152" cy="1584176"/>
          </a:xfrm>
          <a:prstGeom prst="rect">
            <a:avLst/>
          </a:prstGeom>
          <a:noFill/>
        </p:spPr>
      </p:pic>
      <p:sp>
        <p:nvSpPr>
          <p:cNvPr id="24590" name="AutoShape 14" descr="Монтаж системи опалення приватного будинку своїми рукам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592" name="AutoShape 16" descr="Монтаж системи опалення приватного будинку своїми рукам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4594" name="Picture 18" descr="Однотрубна система опалення переваги та недоліки"/>
          <p:cNvPicPr>
            <a:picLocks noChangeAspect="1" noChangeArrowheads="1"/>
          </p:cNvPicPr>
          <p:nvPr/>
        </p:nvPicPr>
        <p:blipFill>
          <a:blip r:embed="rId5" cstate="print"/>
          <a:srcRect/>
          <a:stretch>
            <a:fillRect/>
          </a:stretch>
        </p:blipFill>
        <p:spPr bwMode="auto">
          <a:xfrm>
            <a:off x="7092280" y="4509120"/>
            <a:ext cx="1331640" cy="15841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u="sng" dirty="0">
                <a:solidFill>
                  <a:srgbClr val="FFFF00"/>
                </a:solidFill>
              </a:rPr>
              <a:t>Висновок:</a:t>
            </a:r>
            <a:endParaRPr lang="ru-RU" b="1" i="1" u="sng" dirty="0">
              <a:solidFill>
                <a:srgbClr val="FFFF00"/>
              </a:solidFill>
            </a:endParaRPr>
          </a:p>
        </p:txBody>
      </p:sp>
      <p:sp>
        <p:nvSpPr>
          <p:cNvPr id="3" name="Содержимое 2"/>
          <p:cNvSpPr>
            <a:spLocks noGrp="1"/>
          </p:cNvSpPr>
          <p:nvPr>
            <p:ph sz="quarter" idx="1"/>
          </p:nvPr>
        </p:nvSpPr>
        <p:spPr/>
        <p:txBody>
          <a:bodyPr>
            <a:normAutofit fontScale="85000" lnSpcReduction="20000"/>
          </a:bodyPr>
          <a:lstStyle/>
          <a:p>
            <a:r>
              <a:rPr lang="uk-UA" i="1" dirty="0">
                <a:latin typeface="Arial Narrow" pitchFamily="34" charset="0"/>
                <a:cs typeface="Aharoni" pitchFamily="2" charset="-79"/>
              </a:rPr>
              <a:t>Сьогодні ми ознайомилися с теоретичними знаннями про індикатор, який вимірює вологість грунту. </a:t>
            </a:r>
          </a:p>
          <a:p>
            <a:pPr marL="0" indent="0">
              <a:buNone/>
            </a:pPr>
            <a:endParaRPr lang="uk-UA" i="1" dirty="0">
              <a:latin typeface="Arial Narrow" pitchFamily="34" charset="0"/>
              <a:cs typeface="Aharoni" pitchFamily="2" charset="-79"/>
            </a:endParaRPr>
          </a:p>
          <a:p>
            <a:r>
              <a:rPr lang="uk-UA" i="1" dirty="0">
                <a:latin typeface="Arial Narrow" pitchFamily="34" charset="0"/>
                <a:cs typeface="Aharoni" pitchFamily="2" charset="-79"/>
              </a:rPr>
              <a:t>Ознайомившись із його застосуванням, налагодженням та роботою, можна сказати, що прилад </a:t>
            </a:r>
            <a:r>
              <a:rPr lang="uk-UA" b="1" i="1" dirty="0">
                <a:latin typeface="Arial Narrow" pitchFamily="34" charset="0"/>
                <a:cs typeface="Aharoni" pitchFamily="2" charset="-79"/>
              </a:rPr>
              <a:t>надійний, може застосовуватися у домашніх умовах а також вдосконалюватися. </a:t>
            </a:r>
          </a:p>
          <a:p>
            <a:pPr marL="0" indent="0">
              <a:buNone/>
            </a:pPr>
            <a:endParaRPr lang="uk-UA" b="1" i="1" dirty="0">
              <a:latin typeface="Arial Narrow" pitchFamily="34" charset="0"/>
              <a:cs typeface="Aharoni" pitchFamily="2" charset="-79"/>
            </a:endParaRPr>
          </a:p>
          <a:p>
            <a:r>
              <a:rPr lang="uk-UA" b="1" i="1" dirty="0">
                <a:latin typeface="Arial Narrow" pitchFamily="34" charset="0"/>
                <a:cs typeface="Aharoni" pitchFamily="2" charset="-79"/>
              </a:rPr>
              <a:t>Радіодетали не являються дефіцитними</a:t>
            </a:r>
            <a:r>
              <a:rPr lang="uk-UA" i="1" dirty="0">
                <a:latin typeface="Arial Narrow" pitchFamily="34" charset="0"/>
                <a:cs typeface="Aharoni" pitchFamily="2" charset="-79"/>
              </a:rPr>
              <a:t> і мають достатньо </a:t>
            </a:r>
            <a:r>
              <a:rPr lang="uk-UA" b="1" i="1" dirty="0">
                <a:latin typeface="Arial Narrow" pitchFamily="34" charset="0"/>
                <a:cs typeface="Aharoni" pitchFamily="2" charset="-79"/>
              </a:rPr>
              <a:t>низку ціну</a:t>
            </a:r>
            <a:r>
              <a:rPr lang="uk-UA" i="1" dirty="0">
                <a:latin typeface="Arial Narrow" pitchFamily="34" charset="0"/>
                <a:cs typeface="Aharoni" pitchFamily="2" charset="-79"/>
              </a:rPr>
              <a:t>, що дає при низьких затратах мати при собі чудовий, компактний та головне </a:t>
            </a:r>
            <a:r>
              <a:rPr lang="uk-UA" b="1" i="1" dirty="0">
                <a:latin typeface="Arial Narrow" pitchFamily="34" charset="0"/>
                <a:cs typeface="Aharoni" pitchFamily="2" charset="-79"/>
              </a:rPr>
              <a:t>простий прилад </a:t>
            </a:r>
            <a:r>
              <a:rPr lang="uk-UA" i="1" dirty="0">
                <a:latin typeface="Arial Narrow" pitchFamily="34" charset="0"/>
                <a:cs typeface="Aharoni" pitchFamily="2" charset="-79"/>
              </a:rPr>
              <a:t>для вимірювання вологості повітря не тільки грунту, деяких інших речовин де вологість має не аби яке значення! </a:t>
            </a:r>
            <a:endParaRPr lang="ru-RU" i="1" dirty="0">
              <a:latin typeface="Arial Narrow" pitchFamily="34" charset="0"/>
              <a:cs typeface="Aharoni" pitchFamily="2" charset="-79"/>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ru-RU" b="1" u="sng" dirty="0">
              <a:solidFill>
                <a:srgbClr val="C00000"/>
              </a:solidFill>
            </a:endParaRPr>
          </a:p>
        </p:txBody>
      </p:sp>
      <p:sp>
        <p:nvSpPr>
          <p:cNvPr id="3" name="Содержимое 2"/>
          <p:cNvSpPr>
            <a:spLocks noGrp="1"/>
          </p:cNvSpPr>
          <p:nvPr>
            <p:ph sz="quarter" idx="1"/>
          </p:nvPr>
        </p:nvSpPr>
        <p:spPr/>
        <p:txBody>
          <a:bodyPr/>
          <a:lstStyle/>
          <a:p>
            <a:endParaRPr lang="ru-RU" dirty="0"/>
          </a:p>
        </p:txBody>
      </p:sp>
      <p:pic>
        <p:nvPicPr>
          <p:cNvPr id="25604" name="Picture 4" descr="Закони фізики і танцювальні рухи - презентация онлайн"/>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u="sng" dirty="0">
                <a:solidFill>
                  <a:srgbClr val="C00000"/>
                </a:solidFill>
              </a:rPr>
              <a:t>СПИСОК ЛІТЕРАТУРИ:</a:t>
            </a:r>
            <a:endParaRPr lang="ru-RU" b="1" i="1" u="sng" dirty="0">
              <a:solidFill>
                <a:srgbClr val="C00000"/>
              </a:solidFill>
            </a:endParaRPr>
          </a:p>
        </p:txBody>
      </p:sp>
      <p:sp>
        <p:nvSpPr>
          <p:cNvPr id="3" name="Содержимое 2"/>
          <p:cNvSpPr>
            <a:spLocks noGrp="1"/>
          </p:cNvSpPr>
          <p:nvPr>
            <p:ph sz="quarter" idx="1"/>
          </p:nvPr>
        </p:nvSpPr>
        <p:spPr>
          <a:xfrm>
            <a:off x="357871" y="2060848"/>
            <a:ext cx="5760640" cy="4680520"/>
          </a:xfrm>
        </p:spPr>
        <p:txBody>
          <a:bodyPr>
            <a:normAutofit fontScale="70000" lnSpcReduction="20000"/>
          </a:bodyPr>
          <a:lstStyle/>
          <a:p>
            <a:pPr>
              <a:buNone/>
            </a:pPr>
            <a:r>
              <a:rPr lang="uk-UA" b="1" i="1" dirty="0">
                <a:latin typeface="BatangChe" pitchFamily="49" charset="-127"/>
                <a:ea typeface="BatangChe" pitchFamily="49" charset="-127"/>
              </a:rPr>
              <a:t>1.</a:t>
            </a:r>
            <a:r>
              <a:rPr lang="uk-UA" b="1" i="1" dirty="0">
                <a:latin typeface="Arial Narrow" panose="020B0606020202030204" pitchFamily="34" charset="0"/>
                <a:ea typeface="BatangChe" pitchFamily="49" charset="-127"/>
              </a:rPr>
              <a:t>Основи електроніки І.П. Жеребцов К. 1990р.</a:t>
            </a:r>
          </a:p>
          <a:p>
            <a:pPr>
              <a:buNone/>
            </a:pPr>
            <a:endParaRPr lang="uk-UA" b="1" dirty="0">
              <a:latin typeface="Arial Narrow" panose="020B0606020202030204" pitchFamily="34" charset="0"/>
              <a:ea typeface="BatangChe" pitchFamily="49" charset="-127"/>
            </a:endParaRPr>
          </a:p>
          <a:p>
            <a:pPr>
              <a:buNone/>
            </a:pPr>
            <a:r>
              <a:rPr lang="uk-UA" b="1" i="1" dirty="0">
                <a:latin typeface="Arial Narrow" panose="020B0606020202030204" pitchFamily="34" charset="0"/>
                <a:ea typeface="BatangChe" pitchFamily="49" charset="-127"/>
              </a:rPr>
              <a:t>2. Юному фізику В.Т. Чернишевський К. 1996р.</a:t>
            </a:r>
          </a:p>
          <a:p>
            <a:pPr>
              <a:buNone/>
            </a:pPr>
            <a:endParaRPr lang="uk-UA" b="1" dirty="0">
              <a:latin typeface="Arial Narrow" panose="020B0606020202030204" pitchFamily="34" charset="0"/>
              <a:ea typeface="BatangChe" pitchFamily="49" charset="-127"/>
            </a:endParaRPr>
          </a:p>
          <a:p>
            <a:pPr>
              <a:buNone/>
            </a:pPr>
            <a:r>
              <a:rPr lang="uk-UA" b="1" i="1" dirty="0">
                <a:latin typeface="Arial Narrow" panose="020B0606020202030204" pitchFamily="34" charset="0"/>
                <a:ea typeface="BatangChe" pitchFamily="49" charset="-127"/>
              </a:rPr>
              <a:t>3. Радіоаматорська телемеханіка </a:t>
            </a:r>
          </a:p>
          <a:p>
            <a:pPr>
              <a:buNone/>
            </a:pPr>
            <a:r>
              <a:rPr lang="uk-UA" b="1" i="1" dirty="0">
                <a:latin typeface="Arial Narrow" panose="020B0606020202030204" pitchFamily="34" charset="0"/>
                <a:ea typeface="BatangChe" pitchFamily="49" charset="-127"/>
              </a:rPr>
              <a:t>М. Є. Васильченко, А. В. Д’яконов Л. 1896р.</a:t>
            </a:r>
          </a:p>
          <a:p>
            <a:pPr>
              <a:buNone/>
            </a:pPr>
            <a:endParaRPr lang="uk-UA" b="1" dirty="0">
              <a:latin typeface="Arial Narrow" panose="020B0606020202030204" pitchFamily="34" charset="0"/>
              <a:ea typeface="BatangChe" pitchFamily="49" charset="-127"/>
            </a:endParaRPr>
          </a:p>
          <a:p>
            <a:pPr>
              <a:buNone/>
            </a:pPr>
            <a:r>
              <a:rPr lang="uk-UA" b="1" dirty="0">
                <a:latin typeface="Arial Narrow" panose="020B0606020202030204" pitchFamily="34" charset="0"/>
                <a:ea typeface="BatangChe" pitchFamily="49" charset="-127"/>
              </a:rPr>
              <a:t> </a:t>
            </a:r>
            <a:r>
              <a:rPr lang="uk-UA" b="1" i="1" dirty="0">
                <a:latin typeface="Arial Narrow" panose="020B0606020202030204" pitchFamily="34" charset="0"/>
                <a:ea typeface="BatangChe" pitchFamily="49" charset="-127"/>
              </a:rPr>
              <a:t>4. Довідник по смехотехніці для радіоаматора </a:t>
            </a:r>
          </a:p>
          <a:p>
            <a:pPr>
              <a:buNone/>
            </a:pPr>
            <a:r>
              <a:rPr lang="uk-UA" b="1" i="1" dirty="0">
                <a:latin typeface="Arial Narrow" panose="020B0606020202030204" pitchFamily="34" charset="0"/>
                <a:ea typeface="BatangChe" pitchFamily="49" charset="-127"/>
              </a:rPr>
              <a:t>В. Д. Бородський, В.І. Костенко М. 1990р.</a:t>
            </a:r>
          </a:p>
          <a:p>
            <a:pPr>
              <a:buNone/>
            </a:pPr>
            <a:endParaRPr lang="uk-UA" b="1" dirty="0">
              <a:latin typeface="Arial Narrow" panose="020B0606020202030204" pitchFamily="34" charset="0"/>
              <a:ea typeface="BatangChe" pitchFamily="49" charset="-127"/>
            </a:endParaRPr>
          </a:p>
          <a:p>
            <a:pPr>
              <a:buNone/>
            </a:pPr>
            <a:r>
              <a:rPr lang="uk-UA" b="1" i="1" dirty="0">
                <a:latin typeface="Arial Narrow" panose="020B0606020202030204" pitchFamily="34" charset="0"/>
                <a:ea typeface="BatangChe" pitchFamily="49" charset="-127"/>
              </a:rPr>
              <a:t>5.  Довідник з електроніки для молодого робітника. Б.М. Гуревич, Н.С. Іваненко К.1993р. </a:t>
            </a:r>
          </a:p>
          <a:p>
            <a:pPr>
              <a:buNone/>
            </a:pPr>
            <a:endParaRPr lang="uk-UA" b="1" dirty="0">
              <a:latin typeface="Arial Narrow" panose="020B0606020202030204" pitchFamily="34" charset="0"/>
              <a:ea typeface="BatangChe" pitchFamily="49" charset="-127"/>
            </a:endParaRPr>
          </a:p>
          <a:p>
            <a:pPr>
              <a:buNone/>
            </a:pPr>
            <a:r>
              <a:rPr lang="uk-UA" b="1" dirty="0">
                <a:latin typeface="BatangChe" pitchFamily="49" charset="-127"/>
                <a:ea typeface="BatangChe" pitchFamily="49" charset="-127"/>
              </a:rPr>
              <a:t>  </a:t>
            </a:r>
            <a:endParaRPr lang="ru-RU" b="1" dirty="0">
              <a:latin typeface="BatangChe" pitchFamily="49" charset="-127"/>
              <a:ea typeface="BatangChe" pitchFamily="49" charset="-127"/>
            </a:endParaRPr>
          </a:p>
        </p:txBody>
      </p:sp>
      <p:pic>
        <p:nvPicPr>
          <p:cNvPr id="27650" name="Picture 2" descr="Список літератури для 11 класу"/>
          <p:cNvPicPr>
            <a:picLocks noChangeAspect="1" noChangeArrowheads="1"/>
          </p:cNvPicPr>
          <p:nvPr/>
        </p:nvPicPr>
        <p:blipFill>
          <a:blip r:embed="rId2" cstate="print"/>
          <a:srcRect/>
          <a:stretch>
            <a:fillRect/>
          </a:stretch>
        </p:blipFill>
        <p:spPr bwMode="auto">
          <a:xfrm>
            <a:off x="5905810" y="1965513"/>
            <a:ext cx="2843808" cy="32403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692696"/>
            <a:ext cx="3816424" cy="418728"/>
          </a:xfrm>
        </p:spPr>
        <p:txBody>
          <a:bodyPr>
            <a:normAutofit fontScale="90000"/>
          </a:bodyPr>
          <a:lstStyle/>
          <a:p>
            <a:pPr algn="ctr"/>
            <a:r>
              <a:rPr lang="uk-UA" b="1" i="1" u="sng" dirty="0">
                <a:solidFill>
                  <a:srgbClr val="FFFF00"/>
                </a:solidFill>
                <a:effectLst>
                  <a:outerShdw blurRad="38100" dist="38100" dir="2700000" algn="tl">
                    <a:srgbClr val="000000">
                      <a:alpha val="43137"/>
                    </a:srgbClr>
                  </a:outerShdw>
                </a:effectLst>
              </a:rPr>
              <a:t>Актуальність  проблеми:</a:t>
            </a:r>
            <a:br>
              <a:rPr lang="en-US" b="1" i="1" dirty="0">
                <a:solidFill>
                  <a:srgbClr val="FFFF00"/>
                </a:solidFill>
              </a:rPr>
            </a:br>
            <a:endParaRPr lang="ru-RU" b="1" i="1" dirty="0">
              <a:solidFill>
                <a:srgbClr val="FFFF00"/>
              </a:solidFill>
              <a:latin typeface="Bookman Old Style" pitchFamily="18" charset="0"/>
            </a:endParaRPr>
          </a:p>
        </p:txBody>
      </p:sp>
      <p:sp>
        <p:nvSpPr>
          <p:cNvPr id="3" name="Содержимое 2"/>
          <p:cNvSpPr>
            <a:spLocks noGrp="1"/>
          </p:cNvSpPr>
          <p:nvPr>
            <p:ph sz="quarter" idx="1"/>
          </p:nvPr>
        </p:nvSpPr>
        <p:spPr/>
        <p:txBody>
          <a:bodyPr>
            <a:normAutofit/>
          </a:bodyPr>
          <a:lstStyle/>
          <a:p>
            <a:pPr lvl="1">
              <a:buNone/>
            </a:pPr>
            <a:r>
              <a:rPr lang="uk-UA" sz="2800" b="1" i="1" u="sng" dirty="0">
                <a:solidFill>
                  <a:schemeClr val="tx1"/>
                </a:solidFill>
                <a:effectLst>
                  <a:outerShdw blurRad="38100" dist="38100" dir="2700000" algn="tl">
                    <a:srgbClr val="000000">
                      <a:alpha val="43137"/>
                    </a:srgbClr>
                  </a:outerShdw>
                </a:effectLst>
                <a:latin typeface="Cambria Math" pitchFamily="18" charset="0"/>
                <a:ea typeface="Cambria Math" pitchFamily="18" charset="0"/>
              </a:rPr>
              <a:t>Просте, швидке  та точне слідкування за рівнем</a:t>
            </a:r>
            <a:r>
              <a:rPr lang="uk-UA" sz="2800" b="1" i="1" dirty="0">
                <a:solidFill>
                  <a:schemeClr val="tx1"/>
                </a:solidFill>
                <a:effectLst>
                  <a:outerShdw blurRad="38100" dist="38100" dir="2700000" algn="tl">
                    <a:srgbClr val="000000">
                      <a:alpha val="43137"/>
                    </a:srgbClr>
                  </a:outerShdw>
                </a:effectLst>
                <a:latin typeface="Cambria Math" pitchFamily="18" charset="0"/>
                <a:ea typeface="Cambria Math" pitchFamily="18" charset="0"/>
              </a:rPr>
              <a:t> вологості  грунту домашніх рослин </a:t>
            </a:r>
            <a:r>
              <a:rPr lang="uk-UA" sz="2800" b="1" i="1" u="sng" dirty="0">
                <a:solidFill>
                  <a:schemeClr val="tx1"/>
                </a:solidFill>
                <a:effectLst>
                  <a:outerShdw blurRad="38100" dist="38100" dir="2700000" algn="tl">
                    <a:srgbClr val="000000">
                      <a:alpha val="43137"/>
                    </a:srgbClr>
                  </a:outerShdw>
                </a:effectLst>
                <a:latin typeface="Cambria Math" pitchFamily="18" charset="0"/>
                <a:ea typeface="Cambria Math" pitchFamily="18" charset="0"/>
              </a:rPr>
              <a:t>без зайвих труднощів та витрат часу</a:t>
            </a:r>
            <a:r>
              <a:rPr lang="uk-UA" sz="2800" b="1" i="1" dirty="0">
                <a:solidFill>
                  <a:schemeClr val="tx1"/>
                </a:solidFill>
                <a:latin typeface="Cambria Math" pitchFamily="18" charset="0"/>
                <a:ea typeface="Cambria Math" pitchFamily="18" charset="0"/>
              </a:rPr>
              <a:t>!</a:t>
            </a:r>
            <a:endParaRPr lang="ru-RU" sz="2800" b="1" i="1" dirty="0">
              <a:solidFill>
                <a:schemeClr val="accent6"/>
              </a:solidFill>
              <a:latin typeface="Cambria Math" pitchFamily="18" charset="0"/>
              <a:ea typeface="Cambria Math" pitchFamily="18" charset="0"/>
            </a:endParaRPr>
          </a:p>
        </p:txBody>
      </p:sp>
      <p:sp>
        <p:nvSpPr>
          <p:cNvPr id="1026" name="AutoShape 2" descr="Найти причину проблем легко, задав главный вопрос - почему? | Фактор Рос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8" name="AutoShape 4" descr="Найти причину проблем легко, задав главный вопрос - почему? | Фактор Рос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30" name="AutoShape 6" descr="Найти причину проблем легко, задав главный вопрос - почему? | Фактор Рос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34" name="Picture 10" descr="Актуальность темы исследования, как написать: пример"/>
          <p:cNvPicPr>
            <a:picLocks noChangeAspect="1" noChangeArrowheads="1"/>
          </p:cNvPicPr>
          <p:nvPr/>
        </p:nvPicPr>
        <p:blipFill>
          <a:blip r:embed="rId2" cstate="print"/>
          <a:srcRect/>
          <a:stretch>
            <a:fillRect/>
          </a:stretch>
        </p:blipFill>
        <p:spPr bwMode="auto">
          <a:xfrm>
            <a:off x="4716016" y="3573016"/>
            <a:ext cx="3339370" cy="2520279"/>
          </a:xfrm>
          <a:prstGeom prst="rect">
            <a:avLst/>
          </a:prstGeom>
          <a:noFill/>
        </p:spPr>
      </p:pic>
      <p:sp>
        <p:nvSpPr>
          <p:cNvPr id="11" name="Стрелка вправо 10"/>
          <p:cNvSpPr/>
          <p:nvPr/>
        </p:nvSpPr>
        <p:spPr>
          <a:xfrm>
            <a:off x="251520" y="1700808"/>
            <a:ext cx="7268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лево 11"/>
          <p:cNvSpPr/>
          <p:nvPr/>
        </p:nvSpPr>
        <p:spPr>
          <a:xfrm>
            <a:off x="6876256" y="2564904"/>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pic>
        <p:nvPicPr>
          <p:cNvPr id="1038" name="Picture 14" descr="Способы решения сложных проблем на работе (и не только)"/>
          <p:cNvPicPr>
            <a:picLocks noChangeAspect="1" noChangeArrowheads="1"/>
          </p:cNvPicPr>
          <p:nvPr/>
        </p:nvPicPr>
        <p:blipFill>
          <a:blip r:embed="rId3" cstate="print"/>
          <a:srcRect/>
          <a:stretch>
            <a:fillRect/>
          </a:stretch>
        </p:blipFill>
        <p:spPr bwMode="auto">
          <a:xfrm>
            <a:off x="1043608" y="3573016"/>
            <a:ext cx="3387877" cy="252028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066800"/>
          </a:xfrm>
        </p:spPr>
        <p:txBody>
          <a:bodyPr/>
          <a:lstStyle/>
          <a:p>
            <a:pPr algn="ctr"/>
            <a:r>
              <a:rPr lang="uk-UA" b="1" i="1" u="sng" dirty="0">
                <a:solidFill>
                  <a:srgbClr val="FFFF00"/>
                </a:solidFill>
                <a:effectLst>
                  <a:outerShdw blurRad="38100" dist="38100" dir="2700000" algn="tl">
                    <a:srgbClr val="000000">
                      <a:alpha val="43137"/>
                    </a:srgbClr>
                  </a:outerShdw>
                </a:effectLst>
              </a:rPr>
              <a:t>Науковий аппарат</a:t>
            </a:r>
            <a:endParaRPr lang="ru-RU" b="1" i="1" u="sng"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74848" y="1160806"/>
            <a:ext cx="8081441" cy="5364538"/>
          </a:xfrm>
        </p:spPr>
        <p:txBody>
          <a:bodyPr>
            <a:normAutofit fontScale="25000" lnSpcReduction="20000"/>
          </a:bodyPr>
          <a:lstStyle/>
          <a:p>
            <a:pPr marL="777240" indent="-457200" algn="just">
              <a:lnSpc>
                <a:spcPct val="150000"/>
              </a:lnSpc>
              <a:spcAft>
                <a:spcPts val="1000"/>
              </a:spcAft>
              <a:buFont typeface="Wingdings" panose="05000000000000000000" pitchFamily="2" charset="2"/>
              <a:buChar char="Ø"/>
            </a:pPr>
            <a:endParaRPr lang="uk-UA" b="1" i="1" u="sng" dirty="0">
              <a:latin typeface="Arial" panose="020B0604020202020204" pitchFamily="34" charset="0"/>
              <a:cs typeface="Arial" panose="020B0604020202020204" pitchFamily="34" charset="0"/>
            </a:endParaRPr>
          </a:p>
          <a:p>
            <a:pPr marL="777240" indent="-457200" algn="just">
              <a:lnSpc>
                <a:spcPct val="150000"/>
              </a:lnSpc>
              <a:spcAft>
                <a:spcPts val="1000"/>
              </a:spcAft>
              <a:buFont typeface="Wingdings" panose="05000000000000000000" pitchFamily="2" charset="2"/>
              <a:buChar char="Ø"/>
            </a:pPr>
            <a:r>
              <a:rPr lang="uk-UA" sz="11200" b="1" i="1" u="sng" dirty="0">
                <a:latin typeface="Arial Narrow" panose="020B0606020202030204" pitchFamily="34" charset="0"/>
                <a:cs typeface="Arial" panose="020B0604020202020204" pitchFamily="34" charset="0"/>
              </a:rPr>
              <a:t>Об’єкт  дослідження:</a:t>
            </a:r>
            <a:r>
              <a:rPr lang="uk-UA" sz="11200" b="1" i="1" dirty="0">
                <a:latin typeface="Arial Narrow" panose="020B0606020202030204" pitchFamily="34" charset="0"/>
                <a:cs typeface="Arial" panose="020B0604020202020204" pitchFamily="34" charset="0"/>
              </a:rPr>
              <a:t> </a:t>
            </a:r>
            <a:r>
              <a:rPr lang="uk-UA" sz="11200" i="1" dirty="0">
                <a:effectLst/>
                <a:latin typeface="Arial Narrow" panose="020B0606020202030204" pitchFamily="34" charset="0"/>
                <a:ea typeface="Times New Roman" panose="02020603050405020304" pitchFamily="18" charset="0"/>
                <a:cs typeface="Arial" panose="020B0604020202020204" pitchFamily="34" charset="0"/>
              </a:rPr>
              <a:t>залежність опору </a:t>
            </a:r>
            <a:r>
              <a:rPr lang="uk-UA" sz="11200" i="1" dirty="0" err="1">
                <a:effectLst/>
                <a:latin typeface="Arial Narrow" panose="020B0606020202030204" pitchFamily="34" charset="0"/>
                <a:ea typeface="Times New Roman" panose="02020603050405020304" pitchFamily="18" charset="0"/>
                <a:cs typeface="Arial" panose="020B0604020202020204" pitchFamily="34" charset="0"/>
              </a:rPr>
              <a:t>грунту</a:t>
            </a:r>
            <a:r>
              <a:rPr lang="uk-UA" sz="11200" i="1" dirty="0">
                <a:effectLst/>
                <a:latin typeface="Arial Narrow" panose="020B0606020202030204" pitchFamily="34" charset="0"/>
                <a:ea typeface="Times New Roman" panose="02020603050405020304" pitchFamily="18" charset="0"/>
                <a:cs typeface="Arial" panose="020B0604020202020204" pitchFamily="34" charset="0"/>
              </a:rPr>
              <a:t> в залежності від його вологості</a:t>
            </a:r>
            <a:r>
              <a:rPr lang="uk-UA" sz="11200" i="1" dirty="0">
                <a:latin typeface="Arial Narrow" panose="020B0606020202030204" pitchFamily="34" charset="0"/>
                <a:cs typeface="Arial" panose="020B0604020202020204" pitchFamily="34" charset="0"/>
              </a:rPr>
              <a:t>.</a:t>
            </a:r>
          </a:p>
          <a:p>
            <a:pPr>
              <a:buFont typeface="Wingdings" panose="05000000000000000000" pitchFamily="2" charset="2"/>
              <a:buChar char="Ø"/>
            </a:pPr>
            <a:r>
              <a:rPr lang="uk-UA" sz="11200" b="1" i="1" u="sng" dirty="0">
                <a:latin typeface="Arial Narrow" panose="020B0606020202030204" pitchFamily="34" charset="0"/>
                <a:cs typeface="Arial" panose="020B0604020202020204" pitchFamily="34" charset="0"/>
              </a:rPr>
              <a:t>Предмет дослідження: </a:t>
            </a:r>
            <a:r>
              <a:rPr lang="uk-UA" sz="11200" i="1" dirty="0">
                <a:latin typeface="Arial Narrow" panose="020B0606020202030204" pitchFamily="34" charset="0"/>
                <a:cs typeface="Arial" panose="020B0604020202020204" pitchFamily="34" charset="0"/>
              </a:rPr>
              <a:t>портативний, електричний прилад.</a:t>
            </a:r>
            <a:endParaRPr lang="uk-UA" sz="11200" i="1" u="sng" dirty="0">
              <a:latin typeface="Arial Narrow" panose="020B0606020202030204" pitchFamily="34" charset="0"/>
              <a:cs typeface="Arial" panose="020B0604020202020204" pitchFamily="34" charset="0"/>
            </a:endParaRPr>
          </a:p>
          <a:p>
            <a:pPr>
              <a:buNone/>
            </a:pPr>
            <a:endParaRPr lang="uk-UA" sz="11200" i="1" dirty="0">
              <a:latin typeface="Arial Narrow" panose="020B0606020202030204" pitchFamily="34" charset="0"/>
              <a:cs typeface="Arial" panose="020B0604020202020204" pitchFamily="34" charset="0"/>
            </a:endParaRPr>
          </a:p>
          <a:p>
            <a:pPr>
              <a:buFont typeface="Wingdings" panose="05000000000000000000" pitchFamily="2" charset="2"/>
              <a:buChar char="Ø"/>
            </a:pPr>
            <a:r>
              <a:rPr lang="uk-UA" sz="11200" b="1" i="1" u="sng" dirty="0">
                <a:latin typeface="Arial Narrow" panose="020B0606020202030204" pitchFamily="34" charset="0"/>
                <a:cs typeface="Arial" panose="020B0604020202020204" pitchFamily="34" charset="0"/>
              </a:rPr>
              <a:t>Мета дослідження: </a:t>
            </a:r>
            <a:r>
              <a:rPr lang="uk-UA" sz="11200" i="1" dirty="0">
                <a:latin typeface="Arial Narrow" panose="020B0606020202030204" pitchFamily="34" charset="0"/>
                <a:cs typeface="Arial" panose="020B0604020202020204" pitchFamily="34" charset="0"/>
              </a:rPr>
              <a:t> </a:t>
            </a:r>
          </a:p>
          <a:p>
            <a:pPr marL="0" indent="0">
              <a:buNone/>
            </a:pPr>
            <a:r>
              <a:rPr lang="uk-UA" sz="11200" i="1" dirty="0">
                <a:latin typeface="Arial Narrow" panose="020B0606020202030204" pitchFamily="34" charset="0"/>
                <a:cs typeface="Arial" panose="020B0604020202020204" pitchFamily="34" charset="0"/>
              </a:rPr>
              <a:t>Розробити простий пристрій для автоматичного контролю   стану</a:t>
            </a:r>
          </a:p>
          <a:p>
            <a:pPr marL="0" indent="0">
              <a:buNone/>
            </a:pPr>
            <a:r>
              <a:rPr lang="uk-UA" sz="11200" i="1" dirty="0">
                <a:latin typeface="Arial Narrow" panose="020B0606020202030204" pitchFamily="34" charset="0"/>
                <a:cs typeface="Arial" panose="020B0604020202020204" pitchFamily="34" charset="0"/>
              </a:rPr>
              <a:t>вологості </a:t>
            </a:r>
            <a:r>
              <a:rPr lang="uk-UA" sz="11200" i="1" dirty="0" err="1">
                <a:latin typeface="Arial Narrow" panose="020B0606020202030204" pitchFamily="34" charset="0"/>
                <a:cs typeface="Arial" panose="020B0604020202020204" pitchFamily="34" charset="0"/>
              </a:rPr>
              <a:t>грунту</a:t>
            </a:r>
            <a:r>
              <a:rPr lang="uk-UA" sz="11200" i="1" dirty="0">
                <a:latin typeface="Arial Narrow" panose="020B0606020202030204" pitchFamily="34" charset="0"/>
                <a:cs typeface="Arial" panose="020B0604020202020204" pitchFamily="34" charset="0"/>
              </a:rPr>
              <a:t>.  Особливо це важливо для</a:t>
            </a:r>
          </a:p>
          <a:p>
            <a:pPr marL="0" indent="0">
              <a:buNone/>
            </a:pPr>
            <a:r>
              <a:rPr lang="uk-UA" sz="11200" i="1" dirty="0">
                <a:latin typeface="Arial Narrow" panose="020B0606020202030204" pitchFamily="34" charset="0"/>
                <a:cs typeface="Arial" panose="020B0604020202020204" pitchFamily="34" charset="0"/>
              </a:rPr>
              <a:t> домашніх умов, де розводять квіти.</a:t>
            </a:r>
          </a:p>
          <a:p>
            <a:pPr>
              <a:buNone/>
            </a:pPr>
            <a:endParaRPr lang="uk-UA" i="1" dirty="0">
              <a:latin typeface="Arial" panose="020B0604020202020204" pitchFamily="34" charset="0"/>
              <a:cs typeface="Arial" panose="020B0604020202020204" pitchFamily="34" charset="0"/>
            </a:endParaRPr>
          </a:p>
          <a:p>
            <a:pPr>
              <a:buNone/>
            </a:pPr>
            <a:endParaRPr lang="ru-RU" sz="2800" dirty="0"/>
          </a:p>
          <a:p>
            <a:endParaRPr lang="uk-UA" sz="2600" i="1" dirty="0">
              <a:latin typeface="Arial Narrow" pitchFamily="34" charset="0"/>
            </a:endParaRPr>
          </a:p>
          <a:p>
            <a:endParaRPr lang="uk-UA" sz="2600" dirty="0"/>
          </a:p>
          <a:p>
            <a:endParaRPr lang="uk-UA" sz="2000" dirty="0"/>
          </a:p>
          <a:p>
            <a:endParaRPr lang="uk-UA" sz="2000" dirty="0"/>
          </a:p>
          <a:p>
            <a:endParaRPr lang="uk-UA" sz="2000" u="sng" dirty="0"/>
          </a:p>
          <a:p>
            <a:endParaRPr lang="uk-UA" sz="2000" u="sng" dirty="0"/>
          </a:p>
          <a:p>
            <a:pPr>
              <a:buNone/>
            </a:pPr>
            <a:r>
              <a:rPr lang="uk-UA" sz="2000" dirty="0"/>
              <a:t>    </a:t>
            </a:r>
          </a:p>
          <a:p>
            <a:endParaRPr lang="uk-UA" sz="2000" u="sng" dirty="0"/>
          </a:p>
          <a:p>
            <a:endParaRPr lang="uk-UA" sz="2000" u="sng" dirty="0"/>
          </a:p>
        </p:txBody>
      </p:sp>
      <p:pic>
        <p:nvPicPr>
          <p:cNvPr id="1026" name="Picture 2" descr="Методика SMART: як правильно ставити собі за мету, щоб її досягти?">
            <a:extLst>
              <a:ext uri="{FF2B5EF4-FFF2-40B4-BE49-F238E27FC236}">
                <a16:creationId xmlns:a16="http://schemas.microsoft.com/office/drawing/2014/main" id="{A847D7E0-209F-466B-A33E-6CD8473F7E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301208"/>
            <a:ext cx="18796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66800"/>
          </a:xfrm>
        </p:spPr>
        <p:txBody>
          <a:bodyPr/>
          <a:lstStyle/>
          <a:p>
            <a:pPr algn="ctr"/>
            <a:r>
              <a:rPr lang="uk-UA" b="1" i="1" u="sng" dirty="0">
                <a:solidFill>
                  <a:srgbClr val="FFFF00"/>
                </a:solidFill>
                <a:effectLst>
                  <a:outerShdw blurRad="38100" dist="38100" dir="2700000" algn="tl">
                    <a:srgbClr val="000000">
                      <a:alpha val="43137"/>
                    </a:srgbClr>
                  </a:outerShdw>
                </a:effectLst>
              </a:rPr>
              <a:t>Завдання досліду:</a:t>
            </a:r>
            <a:endParaRPr lang="ru-RU" b="1" i="1" u="sng" dirty="0">
              <a:solidFill>
                <a:srgbClr val="FFFF00"/>
              </a:solidFill>
              <a:effectLst>
                <a:outerShdw blurRad="38100" dist="38100" dir="2700000" algn="tl">
                  <a:srgbClr val="000000">
                    <a:alpha val="43137"/>
                  </a:srgbClr>
                </a:outerShdw>
              </a:effectLst>
            </a:endParaRPr>
          </a:p>
        </p:txBody>
      </p:sp>
      <p:graphicFrame>
        <p:nvGraphicFramePr>
          <p:cNvPr id="13" name="Содержимое 12"/>
          <p:cNvGraphicFramePr>
            <a:graphicFrameLocks noGrp="1"/>
          </p:cNvGraphicFramePr>
          <p:nvPr>
            <p:ph sz="quarter" idx="1"/>
          </p:nvPr>
        </p:nvGraphicFramePr>
        <p:xfrm>
          <a:off x="0"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Прямая со стрелкой 9"/>
          <p:cNvCxnSpPr/>
          <p:nvPr/>
        </p:nvCxnSpPr>
        <p:spPr>
          <a:xfrm>
            <a:off x="539552" y="1556792"/>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153400" cy="990600"/>
          </a:xfrm>
        </p:spPr>
        <p:txBody>
          <a:bodyPr>
            <a:normAutofit fontScale="90000"/>
          </a:bodyPr>
          <a:lstStyle/>
          <a:p>
            <a:r>
              <a:rPr lang="uk-UA" b="1" i="1" u="sng" dirty="0">
                <a:solidFill>
                  <a:srgbClr val="FFFF00"/>
                </a:solidFill>
                <a:effectLst>
                  <a:outerShdw blurRad="38100" dist="38100" dir="2700000" algn="tl">
                    <a:srgbClr val="000000">
                      <a:alpha val="43137"/>
                    </a:srgbClr>
                  </a:outerShdw>
                </a:effectLst>
              </a:rPr>
              <a:t>Що таке індиктор вологості грунту, та як він працює?</a:t>
            </a:r>
            <a:endParaRPr lang="ru-RU" b="1" i="1" u="sng"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0" y="1600200"/>
            <a:ext cx="5652120" cy="5257800"/>
          </a:xfrm>
        </p:spPr>
        <p:txBody>
          <a:bodyPr>
            <a:normAutofit fontScale="92500"/>
          </a:bodyPr>
          <a:lstStyle/>
          <a:p>
            <a:r>
              <a:rPr lang="uk-UA" i="1" dirty="0">
                <a:latin typeface="Arial Narrow" pitchFamily="34" charset="0"/>
              </a:rPr>
              <a:t>Індикатор вологості грунту є простим електронним пристроєм, що застосовується для контролю вологості грунту домашніх рослин.</a:t>
            </a:r>
          </a:p>
          <a:p>
            <a:r>
              <a:rPr lang="uk-UA" i="1" dirty="0">
                <a:latin typeface="Arial Narrow" pitchFamily="34" charset="0"/>
              </a:rPr>
              <a:t>Провідність грунту буде суттєво залежати від її хімічного складу, густини та кількості вологи, що знаходиться у самому грунті. Якщо в грунті, де росте рослина розмістити двопровідний о</a:t>
            </a:r>
            <a:r>
              <a:rPr lang="ru-RU" i="1" dirty="0">
                <a:latin typeface="Arial Narrow" pitchFamily="34" charset="0"/>
              </a:rPr>
              <a:t>дно</a:t>
            </a:r>
            <a:r>
              <a:rPr lang="uk-UA" i="1" dirty="0">
                <a:latin typeface="Arial Narrow" pitchFamily="34" charset="0"/>
              </a:rPr>
              <a:t>штирьовий штекер, то опір виміряний між його виводами складає 10-40 кОм. </a:t>
            </a:r>
          </a:p>
          <a:p>
            <a:endParaRPr lang="uk-UA" i="1" dirty="0"/>
          </a:p>
          <a:p>
            <a:pPr>
              <a:buNone/>
            </a:pPr>
            <a:endParaRPr lang="uk-UA" i="1" dirty="0"/>
          </a:p>
        </p:txBody>
      </p:sp>
      <p:sp>
        <p:nvSpPr>
          <p:cNvPr id="2050" name="AutoShape 2" descr="Індикатор вологості грунту Seramis (2 штуки) в Україн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52" name="AutoShape 4" descr="Індикатор вологості грунту Seramis (2 штуки) в Україн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54" name="AutoShape 6" descr="Індикатор вологості грунту Seramis (2 штуки) в Україн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056" name="Picture 8" descr="Индикатор влажности почвы своими руками"/>
          <p:cNvPicPr>
            <a:picLocks noChangeAspect="1" noChangeArrowheads="1"/>
          </p:cNvPicPr>
          <p:nvPr/>
        </p:nvPicPr>
        <p:blipFill>
          <a:blip r:embed="rId2" cstate="print"/>
          <a:srcRect/>
          <a:stretch>
            <a:fillRect/>
          </a:stretch>
        </p:blipFill>
        <p:spPr bwMode="auto">
          <a:xfrm>
            <a:off x="5724128" y="1700808"/>
            <a:ext cx="3024336" cy="2448272"/>
          </a:xfrm>
          <a:prstGeom prst="rect">
            <a:avLst/>
          </a:prstGeom>
          <a:noFill/>
        </p:spPr>
      </p:pic>
      <p:pic>
        <p:nvPicPr>
          <p:cNvPr id="2060" name="Picture 12" descr="Загрязнение Почвы - Угроза Планетарного Масштаба, Последствия, Типы и  Основные Источники, Способы Очистки Грунта, Рекультивация Земли"/>
          <p:cNvPicPr>
            <a:picLocks noChangeAspect="1" noChangeArrowheads="1"/>
          </p:cNvPicPr>
          <p:nvPr/>
        </p:nvPicPr>
        <p:blipFill>
          <a:blip r:embed="rId3" cstate="print"/>
          <a:srcRect/>
          <a:stretch>
            <a:fillRect/>
          </a:stretch>
        </p:blipFill>
        <p:spPr bwMode="auto">
          <a:xfrm>
            <a:off x="5652120" y="4365104"/>
            <a:ext cx="3105150" cy="20162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153400" cy="990600"/>
          </a:xfrm>
        </p:spPr>
        <p:txBody>
          <a:bodyPr>
            <a:normAutofit fontScale="90000"/>
          </a:bodyPr>
          <a:lstStyle/>
          <a:p>
            <a:r>
              <a:rPr lang="uk-UA" b="1" i="1" u="sng" dirty="0">
                <a:solidFill>
                  <a:srgbClr val="FFFF00"/>
                </a:solidFill>
                <a:effectLst>
                  <a:outerShdw blurRad="38100" dist="38100" dir="2700000" algn="tl">
                    <a:srgbClr val="000000">
                      <a:alpha val="43137"/>
                    </a:srgbClr>
                  </a:outerShdw>
                </a:effectLst>
              </a:rPr>
              <a:t>Що таке індиктор вологості грунту, та як він працює?</a:t>
            </a:r>
            <a:endParaRPr lang="ru-RU" dirty="0"/>
          </a:p>
        </p:txBody>
      </p:sp>
      <p:sp>
        <p:nvSpPr>
          <p:cNvPr id="3" name="Содержимое 2"/>
          <p:cNvSpPr>
            <a:spLocks noGrp="1"/>
          </p:cNvSpPr>
          <p:nvPr>
            <p:ph sz="quarter" idx="1"/>
          </p:nvPr>
        </p:nvSpPr>
        <p:spPr>
          <a:xfrm>
            <a:off x="0" y="1600200"/>
            <a:ext cx="5436096" cy="5257800"/>
          </a:xfrm>
        </p:spPr>
        <p:txBody>
          <a:bodyPr>
            <a:normAutofit fontScale="85000" lnSpcReduction="10000"/>
          </a:bodyPr>
          <a:lstStyle/>
          <a:p>
            <a:r>
              <a:rPr lang="uk-UA" i="1" dirty="0">
                <a:latin typeface="Arial Narrow" pitchFamily="34" charset="0"/>
              </a:rPr>
              <a:t>Вимірювання опору грунту вказує на зміну його вологості. Коли грунт всихає, його опір збільшується, та навпаки, різке зменшення опору вказує на велику вологість. Надто сухий  або волгий грунт негативно відбивається на життєдіяльності рослин</a:t>
            </a:r>
          </a:p>
          <a:p>
            <a:r>
              <a:rPr lang="uk-UA" i="1" dirty="0">
                <a:latin typeface="Arial Narrow" pitchFamily="34" charset="0"/>
              </a:rPr>
              <a:t>Для забезпечення лінійності шкали вимірювального приладу дія індикатора базується на незміннонті струму, який проходить через зонд грунту з деяким опором.</a:t>
            </a:r>
          </a:p>
          <a:p>
            <a:pPr>
              <a:buNone/>
            </a:pPr>
            <a:r>
              <a:rPr lang="uk-UA" i="1" dirty="0">
                <a:latin typeface="Arial Narrow" pitchFamily="34" charset="0"/>
              </a:rPr>
              <a:t>    Різницю потенціалів на зондових  контактах фіксують приладом</a:t>
            </a:r>
            <a:r>
              <a:rPr lang="uk-UA" i="1" dirty="0"/>
              <a:t>.</a:t>
            </a:r>
          </a:p>
        </p:txBody>
      </p:sp>
      <p:sp>
        <p:nvSpPr>
          <p:cNvPr id="1026" name="AutoShape 2" descr="Через сухий ґрунт в українському Степу відтерміновують сівбу озимих -  Agro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8" name="AutoShape 4" descr="Через сухий ґрунт в українському Степу відтерміновують сівбу озимих -  Agro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30" name="Picture 6" descr="Через сухий ґрунт в українському Степу відтерміновують сівбу озимих -  AgroTimes"/>
          <p:cNvPicPr>
            <a:picLocks noChangeAspect="1" noChangeArrowheads="1"/>
          </p:cNvPicPr>
          <p:nvPr/>
        </p:nvPicPr>
        <p:blipFill>
          <a:blip r:embed="rId2" cstate="print"/>
          <a:srcRect/>
          <a:stretch>
            <a:fillRect/>
          </a:stretch>
        </p:blipFill>
        <p:spPr bwMode="auto">
          <a:xfrm>
            <a:off x="5436096" y="1844824"/>
            <a:ext cx="3377952" cy="2254783"/>
          </a:xfrm>
          <a:prstGeom prst="rect">
            <a:avLst/>
          </a:prstGeom>
          <a:noFill/>
        </p:spPr>
      </p:pic>
      <p:pic>
        <p:nvPicPr>
          <p:cNvPr id="1032" name="Picture 8" descr="Як визначити запаси вологи в грунті і які заходи дозволяють її зберегти —  КУРКУЛЬ"/>
          <p:cNvPicPr>
            <a:picLocks noChangeAspect="1" noChangeArrowheads="1"/>
          </p:cNvPicPr>
          <p:nvPr/>
        </p:nvPicPr>
        <p:blipFill>
          <a:blip r:embed="rId3" cstate="print"/>
          <a:srcRect/>
          <a:stretch>
            <a:fillRect/>
          </a:stretch>
        </p:blipFill>
        <p:spPr bwMode="auto">
          <a:xfrm>
            <a:off x="5436096" y="4293096"/>
            <a:ext cx="3384377" cy="21602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153400" cy="896144"/>
          </a:xfrm>
        </p:spPr>
        <p:txBody>
          <a:bodyPr>
            <a:normAutofit fontScale="90000"/>
          </a:bodyPr>
          <a:lstStyle/>
          <a:p>
            <a:r>
              <a:rPr lang="uk-UA" b="1" i="1" u="sng" dirty="0">
                <a:solidFill>
                  <a:srgbClr val="FFFF00"/>
                </a:solidFill>
                <a:effectLst>
                  <a:outerShdw blurRad="38100" dist="38100" dir="2700000" algn="tl">
                    <a:srgbClr val="000000">
                      <a:alpha val="43137"/>
                    </a:srgbClr>
                  </a:outerShdw>
                </a:effectLst>
              </a:rPr>
              <a:t>Що таке індиктор вологості грунту, та як він працює?</a:t>
            </a:r>
            <a:endParaRPr lang="ru-RU" dirty="0"/>
          </a:p>
        </p:txBody>
      </p:sp>
      <p:sp>
        <p:nvSpPr>
          <p:cNvPr id="3" name="Содержимое 2"/>
          <p:cNvSpPr>
            <a:spLocks noGrp="1"/>
          </p:cNvSpPr>
          <p:nvPr>
            <p:ph sz="quarter" idx="1"/>
          </p:nvPr>
        </p:nvSpPr>
        <p:spPr>
          <a:xfrm>
            <a:off x="395536" y="1700808"/>
            <a:ext cx="8748464" cy="792088"/>
          </a:xfrm>
        </p:spPr>
        <p:txBody>
          <a:bodyPr>
            <a:normAutofit/>
          </a:bodyPr>
          <a:lstStyle/>
          <a:p>
            <a:pPr>
              <a:buNone/>
            </a:pPr>
            <a:r>
              <a:rPr lang="ru-RU" sz="2000" b="1" dirty="0">
                <a:latin typeface="Arial Black" pitchFamily="34" charset="0"/>
              </a:rPr>
              <a:t>На фото зображено </a:t>
            </a:r>
            <a:r>
              <a:rPr lang="ru-RU" sz="2000" b="1" u="sng" dirty="0">
                <a:latin typeface="Arial Black" pitchFamily="34" charset="0"/>
              </a:rPr>
              <a:t>базовий генератор стабільного </a:t>
            </a:r>
            <a:endParaRPr lang="en-US" sz="2000" b="1" u="sng" dirty="0">
              <a:latin typeface="Arial Black" pitchFamily="34" charset="0"/>
            </a:endParaRPr>
          </a:p>
          <a:p>
            <a:pPr>
              <a:buNone/>
            </a:pPr>
            <a:r>
              <a:rPr lang="ru-RU" sz="2000" b="1" u="sng" dirty="0">
                <a:latin typeface="Arial Black" pitchFamily="34" charset="0"/>
              </a:rPr>
              <a:t>струму:  </a:t>
            </a:r>
          </a:p>
          <a:p>
            <a:pPr>
              <a:buNone/>
            </a:pPr>
            <a:endParaRPr lang="ru-RU" sz="2000" b="1" u="sng" dirty="0">
              <a:latin typeface="Arial Black" pitchFamily="34" charset="0"/>
            </a:endParaRPr>
          </a:p>
          <a:p>
            <a:pPr>
              <a:buNone/>
            </a:pPr>
            <a:endParaRPr lang="uk-UA" sz="2000" b="1" dirty="0"/>
          </a:p>
        </p:txBody>
      </p:sp>
      <p:pic>
        <p:nvPicPr>
          <p:cNvPr id="5" name="Рисунок 4"/>
          <p:cNvPicPr>
            <a:picLocks noChangeAspect="1"/>
          </p:cNvPicPr>
          <p:nvPr/>
        </p:nvPicPr>
        <p:blipFill>
          <a:blip r:embed="rId2" cstate="print"/>
          <a:stretch>
            <a:fillRect/>
          </a:stretch>
        </p:blipFill>
        <p:spPr>
          <a:xfrm>
            <a:off x="1619672" y="2420888"/>
            <a:ext cx="6596311" cy="4248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u="sng" dirty="0">
                <a:solidFill>
                  <a:srgbClr val="FFFF00"/>
                </a:solidFill>
                <a:effectLst>
                  <a:outerShdw blurRad="38100" dist="38100" dir="2700000" algn="tl">
                    <a:srgbClr val="000000">
                      <a:alpha val="43137"/>
                    </a:srgbClr>
                  </a:outerShdw>
                </a:effectLst>
              </a:rPr>
              <a:t>Робота індикатору вологості</a:t>
            </a:r>
            <a:endParaRPr lang="ru-RU" b="1" i="1" u="sng"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a:bodyPr>
          <a:lstStyle/>
          <a:p>
            <a:pPr>
              <a:buNone/>
            </a:pPr>
            <a:r>
              <a:rPr lang="uk-UA" sz="2000" b="1" dirty="0">
                <a:latin typeface="Arial Black" pitchFamily="34" charset="0"/>
              </a:rPr>
              <a:t>На фото зображено </a:t>
            </a:r>
            <a:r>
              <a:rPr lang="uk-UA" sz="2000" b="1" u="sng" dirty="0">
                <a:latin typeface="Arial Black" pitchFamily="34" charset="0"/>
              </a:rPr>
              <a:t>схема роботи самого індикатора</a:t>
            </a:r>
            <a:r>
              <a:rPr lang="uk-UA" sz="2000" b="1" dirty="0">
                <a:latin typeface="Arial Black" pitchFamily="34" charset="0"/>
              </a:rPr>
              <a:t>:</a:t>
            </a:r>
            <a:endParaRPr lang="ru-RU" sz="2000" b="1" dirty="0">
              <a:latin typeface="Arial Black" pitchFamily="34" charset="0"/>
            </a:endParaRPr>
          </a:p>
        </p:txBody>
      </p:sp>
      <p:pic>
        <p:nvPicPr>
          <p:cNvPr id="4" name="Рисунок 3"/>
          <p:cNvPicPr>
            <a:picLocks noChangeAspect="1"/>
          </p:cNvPicPr>
          <p:nvPr/>
        </p:nvPicPr>
        <p:blipFill>
          <a:blip r:embed="rId2" cstate="print"/>
          <a:stretch>
            <a:fillRect/>
          </a:stretch>
        </p:blipFill>
        <p:spPr>
          <a:xfrm>
            <a:off x="452253" y="2708920"/>
            <a:ext cx="8281192" cy="4149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8153400" cy="990600"/>
          </a:xfrm>
        </p:spPr>
        <p:txBody>
          <a:bodyPr/>
          <a:lstStyle/>
          <a:p>
            <a:pPr algn="ctr"/>
            <a:r>
              <a:rPr lang="ru-RU" b="1" i="1" u="sng" dirty="0">
                <a:solidFill>
                  <a:srgbClr val="FFFF00"/>
                </a:solidFill>
                <a:effectLst>
                  <a:outerShdw blurRad="38100" dist="38100" dir="2700000" algn="tl">
                    <a:srgbClr val="000000">
                      <a:alpha val="43137"/>
                    </a:srgbClr>
                  </a:outerShdw>
                </a:effectLst>
              </a:rPr>
              <a:t>Налагодження приладу</a:t>
            </a:r>
          </a:p>
        </p:txBody>
      </p:sp>
      <p:sp>
        <p:nvSpPr>
          <p:cNvPr id="3" name="Содержимое 2"/>
          <p:cNvSpPr>
            <a:spLocks noGrp="1"/>
          </p:cNvSpPr>
          <p:nvPr>
            <p:ph sz="quarter" idx="1"/>
          </p:nvPr>
        </p:nvSpPr>
        <p:spPr>
          <a:xfrm>
            <a:off x="323528" y="1628800"/>
            <a:ext cx="8280920" cy="4495800"/>
          </a:xfrm>
        </p:spPr>
        <p:txBody>
          <a:bodyPr>
            <a:normAutofit/>
          </a:bodyPr>
          <a:lstStyle/>
          <a:p>
            <a:pPr algn="ctr">
              <a:buNone/>
            </a:pPr>
            <a:r>
              <a:rPr lang="ru-RU" sz="2400" i="1" dirty="0">
                <a:latin typeface="Arial Narrow" pitchFamily="34" charset="0"/>
              </a:rPr>
              <a:t>Елементи схеми розм</a:t>
            </a:r>
            <a:r>
              <a:rPr lang="uk-UA" sz="2400" i="1" dirty="0">
                <a:latin typeface="Arial Narrow" pitchFamily="34" charset="0"/>
              </a:rPr>
              <a:t>іщують невеликій платі з </a:t>
            </a:r>
          </a:p>
          <a:p>
            <a:pPr algn="ctr">
              <a:buNone/>
            </a:pPr>
            <a:r>
              <a:rPr lang="uk-UA" sz="2400" i="1" dirty="0">
                <a:latin typeface="Arial Narrow" pitchFamily="34" charset="0"/>
              </a:rPr>
              <a:t>фольгованого гетинаску, доріжки вирізають </a:t>
            </a:r>
          </a:p>
          <a:p>
            <a:pPr algn="ctr">
              <a:buNone/>
            </a:pPr>
            <a:r>
              <a:rPr lang="uk-UA" sz="2400" i="1" dirty="0">
                <a:latin typeface="Arial Narrow" pitchFamily="34" charset="0"/>
              </a:rPr>
              <a:t>спеціальним різаком, або виготовляються </a:t>
            </a:r>
          </a:p>
          <a:p>
            <a:pPr algn="ctr">
              <a:buNone/>
            </a:pPr>
            <a:r>
              <a:rPr lang="uk-UA" sz="2400" i="1" dirty="0">
                <a:latin typeface="Arial Narrow" pitchFamily="34" charset="0"/>
              </a:rPr>
              <a:t>травленням у хлорному залізі. </a:t>
            </a:r>
            <a:endParaRPr lang="ru-RU" sz="2400" i="1" dirty="0">
              <a:latin typeface="Arial Narrow" pitchFamily="34" charset="0"/>
            </a:endParaRPr>
          </a:p>
        </p:txBody>
      </p:sp>
      <p:pic>
        <p:nvPicPr>
          <p:cNvPr id="3076" name="Picture 4" descr="Что такое электронная печатная плата? - Zetsila"/>
          <p:cNvPicPr>
            <a:picLocks noChangeAspect="1" noChangeArrowheads="1"/>
          </p:cNvPicPr>
          <p:nvPr/>
        </p:nvPicPr>
        <p:blipFill>
          <a:blip r:embed="rId2" cstate="print"/>
          <a:srcRect/>
          <a:stretch>
            <a:fillRect/>
          </a:stretch>
        </p:blipFill>
        <p:spPr bwMode="auto">
          <a:xfrm>
            <a:off x="1691680" y="3789040"/>
            <a:ext cx="5715000" cy="288032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1127</TotalTime>
  <Words>683</Words>
  <Application>Microsoft Office PowerPoint</Application>
  <PresentationFormat>Экран (4:3)</PresentationFormat>
  <Paragraphs>99</Paragraphs>
  <Slides>15</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15</vt:i4>
      </vt:variant>
    </vt:vector>
  </HeadingPairs>
  <TitlesOfParts>
    <vt:vector size="27" baseType="lpstr">
      <vt:lpstr>BatangChe</vt:lpstr>
      <vt:lpstr>Aharoni</vt:lpstr>
      <vt:lpstr>Arial</vt:lpstr>
      <vt:lpstr>Arial Black</vt:lpstr>
      <vt:lpstr>Arial Narrow</vt:lpstr>
      <vt:lpstr>Bookman Old Style</vt:lpstr>
      <vt:lpstr>Calibri</vt:lpstr>
      <vt:lpstr>Cambria Math</vt:lpstr>
      <vt:lpstr>Tw Cen MT</vt:lpstr>
      <vt:lpstr>Wingdings</vt:lpstr>
      <vt:lpstr>Wingdings 2</vt:lpstr>
      <vt:lpstr>Обычная</vt:lpstr>
      <vt:lpstr>“ІНДИКАТОР ВОЛОГОСТІ ГРУНТУ”</vt:lpstr>
      <vt:lpstr>Актуальність  проблеми: </vt:lpstr>
      <vt:lpstr>Науковий аппарат</vt:lpstr>
      <vt:lpstr>Завдання досліду:</vt:lpstr>
      <vt:lpstr>Що таке індиктор вологості грунту, та як він працює?</vt:lpstr>
      <vt:lpstr>Що таке індиктор вологості грунту, та як він працює?</vt:lpstr>
      <vt:lpstr>Що таке індиктор вологості грунту, та як він працює?</vt:lpstr>
      <vt:lpstr>Робота індикатору вологості</vt:lpstr>
      <vt:lpstr>Налагодження приладу</vt:lpstr>
      <vt:lpstr> Налагодження приладу</vt:lpstr>
      <vt:lpstr>Налагодження приладу</vt:lpstr>
      <vt:lpstr>Можливі застосування приладу</vt:lpstr>
      <vt:lpstr>Висновок:</vt:lpstr>
      <vt:lpstr>Презентация PowerPoint</vt:lpstr>
      <vt:lpstr>СПИСОК ЛІТЕРАТУРИ: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Maksim</dc:creator>
  <cp:lastModifiedBy>Ирина</cp:lastModifiedBy>
  <cp:revision>109</cp:revision>
  <dcterms:created xsi:type="dcterms:W3CDTF">2021-04-10T16:48:37Z</dcterms:created>
  <dcterms:modified xsi:type="dcterms:W3CDTF">2021-04-14T07:37:48Z</dcterms:modified>
</cp:coreProperties>
</file>