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93" r:id="rId5"/>
    <p:sldId id="260" r:id="rId6"/>
    <p:sldId id="292" r:id="rId7"/>
    <p:sldId id="267" r:id="rId8"/>
    <p:sldId id="270" r:id="rId9"/>
    <p:sldId id="272" r:id="rId10"/>
    <p:sldId id="274" r:id="rId11"/>
    <p:sldId id="277" r:id="rId12"/>
    <p:sldId id="288" r:id="rId13"/>
    <p:sldId id="278" r:id="rId14"/>
    <p:sldId id="289" r:id="rId15"/>
    <p:sldId id="291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84" d="100"/>
          <a:sy n="84" d="100"/>
        </p:scale>
        <p:origin x="442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4/23/2021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b="1" i="1" dirty="0" smtClean="0">
                <a:solidFill>
                  <a:srgbClr val="00B050"/>
                </a:solidFill>
              </a:rPr>
              <a:t>Подорож </a:t>
            </a:r>
            <a:r>
              <a:rPr lang="uk-UA" b="1" i="1" dirty="0" err="1" smtClean="0">
                <a:solidFill>
                  <a:srgbClr val="00B050"/>
                </a:solidFill>
              </a:rPr>
              <a:t>нпп</a:t>
            </a:r>
            <a:r>
              <a:rPr lang="uk-UA" b="1" i="1" dirty="0" smtClean="0">
                <a:solidFill>
                  <a:srgbClr val="00B050"/>
                </a:solidFill>
              </a:rPr>
              <a:t> «голосіївський»</a:t>
            </a:r>
            <a:endParaRPr lang="en-US" b="1" i="1" dirty="0">
              <a:solidFill>
                <a:srgbClr val="00B05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uk-UA" dirty="0" smtClean="0"/>
              <a:t>Робота Горєва </a:t>
            </a:r>
            <a:r>
              <a:rPr lang="uk-UA" dirty="0" err="1" smtClean="0"/>
              <a:t>олексія</a:t>
            </a:r>
            <a:r>
              <a:rPr lang="uk-UA" dirty="0" smtClean="0"/>
              <a:t> </a:t>
            </a:r>
            <a:r>
              <a:rPr lang="uk-UA" dirty="0" err="1" smtClean="0"/>
              <a:t>олександровича</a:t>
            </a:r>
            <a:r>
              <a:rPr lang="uk-UA" dirty="0" smtClean="0"/>
              <a:t> учня 8-а класу ліцею №144ім.Г.Ващенка Керівник :  Данилова Оксана Євгенівна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2918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112"/>
          <a:stretch/>
        </p:blipFill>
        <p:spPr>
          <a:xfrm rot="5400000">
            <a:off x="-586683" y="2012248"/>
            <a:ext cx="5933677" cy="31766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Объект 2"/>
          <p:cNvPicPr>
            <a:picLocks noGrp="1" noChangeAspect="1"/>
          </p:cNvPicPr>
          <p:nvPr>
            <p:ph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3" r="31657"/>
          <a:stretch/>
        </p:blipFill>
        <p:spPr>
          <a:xfrm rot="5400000">
            <a:off x="5075763" y="-154762"/>
            <a:ext cx="5933676" cy="75107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85556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57" b="15857"/>
          <a:stretch/>
        </p:blipFill>
        <p:spPr>
          <a:xfrm rot="5400000">
            <a:off x="-248244" y="1740868"/>
            <a:ext cx="5833755" cy="38335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98"/>
          <a:stretch/>
        </p:blipFill>
        <p:spPr>
          <a:xfrm rot="5400000">
            <a:off x="5347160" y="459309"/>
            <a:ext cx="5782061" cy="63450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07571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59" t="2900" r="2549" b="1871"/>
          <a:stretch/>
        </p:blipFill>
        <p:spPr>
          <a:xfrm rot="5400000">
            <a:off x="2878898" y="-107121"/>
            <a:ext cx="5859074" cy="69291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0829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80" t="5899" r="17553" b="3292"/>
          <a:stretch/>
        </p:blipFill>
        <p:spPr>
          <a:xfrm rot="5400000">
            <a:off x="391957" y="585757"/>
            <a:ext cx="5641895" cy="57857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" t="4244" b="8990"/>
          <a:stretch/>
        </p:blipFill>
        <p:spPr>
          <a:xfrm rot="5400000">
            <a:off x="5829971" y="964022"/>
            <a:ext cx="6390314" cy="5029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74284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4" t="19384" r="18789"/>
          <a:stretch/>
        </p:blipFill>
        <p:spPr>
          <a:xfrm rot="5400000">
            <a:off x="896909" y="1134660"/>
            <a:ext cx="4927019" cy="45445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8" t="8786" r="24431" b="9701"/>
          <a:stretch/>
        </p:blipFill>
        <p:spPr>
          <a:xfrm rot="5400000">
            <a:off x="6141059" y="1025798"/>
            <a:ext cx="4927019" cy="47364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3258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4632" y="1135285"/>
            <a:ext cx="4544568" cy="5247228"/>
          </a:xfrm>
        </p:spPr>
        <p:txBody>
          <a:bodyPr>
            <a:normAutofit/>
          </a:bodyPr>
          <a:lstStyle/>
          <a:p>
            <a:pPr algn="l"/>
            <a:r>
              <a:rPr lang="uk-UA" sz="1400" b="1" dirty="0" err="1" smtClean="0">
                <a:latin typeface="+mn-lt"/>
              </a:rPr>
              <a:t>Нпп</a:t>
            </a:r>
            <a:r>
              <a:rPr lang="uk-UA" sz="1400" b="1" dirty="0" smtClean="0">
                <a:latin typeface="+mn-lt"/>
              </a:rPr>
              <a:t> «Голосіївський» – це природоохоронний і могутній ліс з листяними деревами</a:t>
            </a:r>
            <a:r>
              <a:rPr lang="en-US" sz="1400" b="1" dirty="0" smtClean="0">
                <a:latin typeface="+mn-lt"/>
              </a:rPr>
              <a:t>,</a:t>
            </a:r>
            <a:r>
              <a:rPr lang="uk-UA" sz="1400" b="1" dirty="0" smtClean="0">
                <a:latin typeface="+mn-lt"/>
              </a:rPr>
              <a:t>птахами, тваринами та рослинами занесених до червоної книги України. У голосіївському парку можна зарядитися енергією </a:t>
            </a:r>
            <a:r>
              <a:rPr lang="en-US" sz="1400" b="1" dirty="0" smtClean="0">
                <a:latin typeface="+mn-lt"/>
              </a:rPr>
              <a:t>,</a:t>
            </a:r>
            <a:r>
              <a:rPr lang="uk-UA" sz="1400" b="1" dirty="0" smtClean="0">
                <a:latin typeface="+mn-lt"/>
              </a:rPr>
              <a:t> покращити своє здоров’я та отримати чудовий настрій на весь день. Проходячи крізь маленькі стежинки , ви зможете побачити плакати з птахами , тваринами , деревами та рослинами.</a:t>
            </a:r>
            <a:br>
              <a:rPr lang="uk-UA" sz="1400" b="1" dirty="0" smtClean="0">
                <a:latin typeface="+mn-lt"/>
              </a:rPr>
            </a:br>
            <a:r>
              <a:rPr lang="uk-UA" sz="1400" b="1" dirty="0" smtClean="0">
                <a:latin typeface="+mn-lt"/>
              </a:rPr>
              <a:t/>
            </a:r>
            <a:br>
              <a:rPr lang="uk-UA" sz="1400" b="1" dirty="0" smtClean="0">
                <a:latin typeface="+mn-lt"/>
              </a:rPr>
            </a:br>
            <a:r>
              <a:rPr lang="uk-UA" sz="1400" b="1" dirty="0" smtClean="0">
                <a:latin typeface="+mn-lt"/>
              </a:rPr>
              <a:t>Мій внесок у даний проект </a:t>
            </a:r>
            <a:r>
              <a:rPr lang="uk-UA" sz="1400" b="1" dirty="0" smtClean="0">
                <a:latin typeface="+mn-lt"/>
              </a:rPr>
              <a:t>:</a:t>
            </a:r>
            <a:r>
              <a:rPr lang="en-US" sz="1400" b="1" dirty="0">
                <a:latin typeface="+mn-lt"/>
              </a:rPr>
              <a:t/>
            </a:r>
            <a:br>
              <a:rPr lang="en-US" sz="1400" b="1" dirty="0">
                <a:latin typeface="+mn-lt"/>
              </a:rPr>
            </a:br>
            <a:r>
              <a:rPr lang="uk-UA" sz="1400" b="1" dirty="0" smtClean="0">
                <a:latin typeface="+mn-lt"/>
              </a:rPr>
              <a:t>Пройтися  головними об’єктами </a:t>
            </a:r>
            <a:r>
              <a:rPr lang="uk-UA" sz="1400" b="1" dirty="0" smtClean="0">
                <a:latin typeface="+mn-lt"/>
              </a:rPr>
              <a:t> </a:t>
            </a:r>
            <a:r>
              <a:rPr lang="uk-UA" sz="1400" b="1" dirty="0" smtClean="0">
                <a:latin typeface="+mn-lt"/>
              </a:rPr>
              <a:t>НПП «ГОЛОСІЇВСЬКИЙ</a:t>
            </a:r>
            <a:r>
              <a:rPr lang="uk-UA" sz="1400" b="1" dirty="0" smtClean="0">
                <a:latin typeface="+mn-lt"/>
              </a:rPr>
              <a:t>» та розповісти про них цікаву інформацію .</a:t>
            </a:r>
            <a:br>
              <a:rPr lang="uk-UA" sz="1400" b="1" dirty="0" smtClean="0">
                <a:latin typeface="+mn-lt"/>
              </a:rPr>
            </a:br>
            <a:r>
              <a:rPr lang="uk-UA" sz="1400" b="1" dirty="0" smtClean="0">
                <a:latin typeface="+mn-lt"/>
              </a:rPr>
              <a:t>Реконструювати </a:t>
            </a:r>
            <a:r>
              <a:rPr lang="uk-UA" sz="1400" b="1" dirty="0" err="1" smtClean="0">
                <a:latin typeface="+mn-lt"/>
              </a:rPr>
              <a:t>маршут</a:t>
            </a:r>
            <a:r>
              <a:rPr lang="uk-UA" sz="1400" b="1" dirty="0" smtClean="0">
                <a:latin typeface="+mn-lt"/>
              </a:rPr>
              <a:t>  НПП «Голосіївський»</a:t>
            </a:r>
            <a:br>
              <a:rPr lang="uk-UA" sz="1400" b="1" dirty="0" smtClean="0">
                <a:latin typeface="+mn-lt"/>
              </a:rPr>
            </a:br>
            <a:r>
              <a:rPr lang="uk-UA" sz="1400" b="1" dirty="0" smtClean="0">
                <a:latin typeface="+mn-lt"/>
              </a:rPr>
              <a:t>мій </a:t>
            </a:r>
            <a:r>
              <a:rPr lang="uk-UA" sz="1400" b="1" dirty="0" err="1" smtClean="0">
                <a:latin typeface="+mn-lt"/>
              </a:rPr>
              <a:t>дивіз</a:t>
            </a:r>
            <a:r>
              <a:rPr lang="uk-UA" sz="1400" b="1" dirty="0" smtClean="0">
                <a:latin typeface="+mn-lt"/>
              </a:rPr>
              <a:t> : </a:t>
            </a:r>
            <a:r>
              <a:rPr lang="uk-UA" sz="1400" b="1" dirty="0" err="1" smtClean="0">
                <a:latin typeface="+mn-lt"/>
              </a:rPr>
              <a:t>реконструй</a:t>
            </a:r>
            <a:r>
              <a:rPr lang="uk-UA" sz="1400" b="1" dirty="0" smtClean="0">
                <a:latin typeface="+mn-lt"/>
              </a:rPr>
              <a:t> </a:t>
            </a:r>
            <a:r>
              <a:rPr lang="uk-UA" sz="1400" b="1" dirty="0" err="1" smtClean="0">
                <a:latin typeface="+mn-lt"/>
              </a:rPr>
              <a:t>маршут</a:t>
            </a:r>
            <a:r>
              <a:rPr lang="uk-UA" sz="1400" b="1" dirty="0" smtClean="0">
                <a:latin typeface="+mn-lt"/>
              </a:rPr>
              <a:t> та </a:t>
            </a:r>
            <a:r>
              <a:rPr lang="uk-UA" sz="1400" b="1" dirty="0" err="1" smtClean="0">
                <a:latin typeface="+mn-lt"/>
              </a:rPr>
              <a:t>заохоч</a:t>
            </a:r>
            <a:r>
              <a:rPr lang="uk-UA" sz="1400" b="1" dirty="0" smtClean="0">
                <a:latin typeface="+mn-lt"/>
              </a:rPr>
              <a:t> людей до створення власних </a:t>
            </a:r>
            <a:r>
              <a:rPr lang="uk-UA" sz="1400" b="1" dirty="0" err="1" smtClean="0">
                <a:latin typeface="+mn-lt"/>
              </a:rPr>
              <a:t>маршутів</a:t>
            </a:r>
            <a:r>
              <a:rPr lang="uk-UA" sz="1400" b="1" dirty="0">
                <a:latin typeface="+mn-lt"/>
              </a:rPr>
              <a:t>.</a:t>
            </a:r>
            <a:r>
              <a:rPr lang="uk-UA" sz="1400" b="1" dirty="0">
                <a:latin typeface="+mn-lt"/>
              </a:rPr>
              <a:t/>
            </a:r>
            <a:br>
              <a:rPr lang="uk-UA" sz="1400" b="1" dirty="0">
                <a:latin typeface="+mn-lt"/>
              </a:rPr>
            </a:br>
            <a:endParaRPr lang="en-US" sz="1400" b="1" dirty="0">
              <a:latin typeface="+mn-lt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42" t="38679" r="16798" b="39648"/>
          <a:stretch/>
        </p:blipFill>
        <p:spPr>
          <a:xfrm rot="5400000">
            <a:off x="8705072" y="2702064"/>
            <a:ext cx="3319283" cy="33192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Объект 6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67728" y="711541"/>
            <a:ext cx="3839053" cy="35161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36047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6928" y="905256"/>
            <a:ext cx="4547711" cy="969264"/>
          </a:xfrm>
        </p:spPr>
        <p:txBody>
          <a:bodyPr/>
          <a:lstStyle/>
          <a:p>
            <a:r>
              <a:rPr lang="uk-UA" b="1" i="1" dirty="0" smtClean="0">
                <a:solidFill>
                  <a:srgbClr val="00B050"/>
                </a:solidFill>
              </a:rPr>
              <a:t>Початок та кінець марш</a:t>
            </a:r>
            <a:r>
              <a:rPr lang="uk-UA" b="1" i="1" dirty="0">
                <a:solidFill>
                  <a:srgbClr val="00B050"/>
                </a:solidFill>
              </a:rPr>
              <a:t>р</a:t>
            </a:r>
            <a:r>
              <a:rPr lang="uk-UA" b="1" i="1" dirty="0" smtClean="0">
                <a:solidFill>
                  <a:srgbClr val="00B050"/>
                </a:solidFill>
              </a:rPr>
              <a:t>уту</a:t>
            </a:r>
            <a:endParaRPr lang="en-US" b="1" i="1" dirty="0">
              <a:solidFill>
                <a:srgbClr val="00B05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58058" y="1072201"/>
            <a:ext cx="5682266" cy="42617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90955" y="1874520"/>
            <a:ext cx="4099655" cy="4169664"/>
          </a:xfrm>
        </p:spPr>
        <p:txBody>
          <a:bodyPr>
            <a:noAutofit/>
          </a:bodyPr>
          <a:lstStyle/>
          <a:p>
            <a:pPr lvl="1" algn="ctr"/>
            <a:r>
              <a:rPr lang="uk-UA" sz="1600" b="1" dirty="0" err="1" smtClean="0"/>
              <a:t>НПП«Голосіївський</a:t>
            </a:r>
            <a:r>
              <a:rPr lang="uk-UA" sz="1600" b="1" dirty="0" smtClean="0"/>
              <a:t>» було створено 27серпня 2007 року. відтоді парк охороняється законом. Цей НПП –єдиний в </a:t>
            </a:r>
            <a:r>
              <a:rPr lang="uk-UA" sz="1600" b="1" dirty="0" err="1" smtClean="0"/>
              <a:t>україні</a:t>
            </a:r>
            <a:r>
              <a:rPr lang="uk-UA" sz="1600" b="1" dirty="0" smtClean="0"/>
              <a:t> та один із кількох у світі національних парків </a:t>
            </a:r>
            <a:r>
              <a:rPr lang="en-US" sz="1600" b="1" dirty="0" smtClean="0"/>
              <a:t>,</a:t>
            </a:r>
            <a:r>
              <a:rPr lang="uk-UA" sz="1600" b="1" dirty="0" smtClean="0"/>
              <a:t> розташованих у межах мегаполісу.</a:t>
            </a:r>
          </a:p>
          <a:p>
            <a:r>
              <a:rPr lang="uk-UA" b="1" dirty="0" err="1" smtClean="0"/>
              <a:t>Нпп</a:t>
            </a:r>
            <a:r>
              <a:rPr lang="uk-UA" b="1" dirty="0" smtClean="0"/>
              <a:t>« Голосіївський » є природоохоронною</a:t>
            </a:r>
            <a:r>
              <a:rPr lang="en-US" b="1" dirty="0" smtClean="0"/>
              <a:t>,</a:t>
            </a:r>
            <a:r>
              <a:rPr lang="uk-UA" b="1" dirty="0" smtClean="0"/>
              <a:t>рекреаційною</a:t>
            </a:r>
            <a:r>
              <a:rPr lang="en-US" b="1" dirty="0" smtClean="0"/>
              <a:t>,</a:t>
            </a:r>
            <a:endParaRPr lang="uk-UA" b="1" dirty="0"/>
          </a:p>
          <a:p>
            <a:r>
              <a:rPr lang="uk-UA" b="1" dirty="0" smtClean="0"/>
              <a:t>Культурно-освітньою</a:t>
            </a:r>
            <a:r>
              <a:rPr lang="en-US" b="1" dirty="0" smtClean="0"/>
              <a:t>,</a:t>
            </a:r>
            <a:r>
              <a:rPr lang="uk-UA" b="1" dirty="0" smtClean="0"/>
              <a:t>науково-дослідною установою загальнодержавного  значення 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529220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816864"/>
          </a:xfrm>
        </p:spPr>
        <p:txBody>
          <a:bodyPr>
            <a:normAutofit fontScale="90000"/>
          </a:bodyPr>
          <a:lstStyle/>
          <a:p>
            <a:r>
              <a:rPr lang="en-US" b="1" i="1" dirty="0" smtClean="0">
                <a:solidFill>
                  <a:srgbClr val="00B050"/>
                </a:solidFill>
              </a:rPr>
              <a:t>H</a:t>
            </a:r>
            <a:r>
              <a:rPr lang="uk-UA" b="1" i="1" dirty="0" err="1" smtClean="0">
                <a:solidFill>
                  <a:srgbClr val="00B050"/>
                </a:solidFill>
              </a:rPr>
              <a:t>пп</a:t>
            </a:r>
            <a:r>
              <a:rPr lang="uk-UA" b="1" i="1" dirty="0">
                <a:solidFill>
                  <a:srgbClr val="00B050"/>
                </a:solidFill>
              </a:rPr>
              <a:t> </a:t>
            </a:r>
            <a:r>
              <a:rPr lang="uk-UA" b="1" i="1" dirty="0" smtClean="0">
                <a:solidFill>
                  <a:srgbClr val="00B050"/>
                </a:solidFill>
              </a:rPr>
              <a:t>«Голосіївський»</a:t>
            </a:r>
            <a:endParaRPr lang="en-US" b="1" i="1" dirty="0">
              <a:solidFill>
                <a:srgbClr val="00B05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620"/>
          <a:stretch/>
        </p:blipFill>
        <p:spPr>
          <a:xfrm rot="5400000">
            <a:off x="6005503" y="482530"/>
            <a:ext cx="4014216" cy="55363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04047" y="1426464"/>
            <a:ext cx="3935688" cy="4956048"/>
          </a:xfrm>
        </p:spPr>
        <p:txBody>
          <a:bodyPr/>
          <a:lstStyle/>
          <a:p>
            <a:r>
              <a:rPr lang="uk-UA" b="1" dirty="0" smtClean="0"/>
              <a:t>НПП «Голосіївський» –унікальний масив</a:t>
            </a:r>
            <a:r>
              <a:rPr lang="uk-UA" b="1" dirty="0"/>
              <a:t> </a:t>
            </a:r>
            <a:r>
              <a:rPr lang="uk-UA" b="1" dirty="0" smtClean="0"/>
              <a:t>Листяних </a:t>
            </a:r>
            <a:r>
              <a:rPr lang="en-US" b="1" dirty="0" smtClean="0">
                <a:latin typeface="Agency FB" panose="020B0503020202020204" pitchFamily="34" charset="0"/>
              </a:rPr>
              <a:t>,</a:t>
            </a:r>
            <a:r>
              <a:rPr lang="uk-UA" b="1" dirty="0" smtClean="0"/>
              <a:t> переважно дубово– грабових </a:t>
            </a:r>
            <a:r>
              <a:rPr lang="en-US" b="1" dirty="0" smtClean="0">
                <a:latin typeface="Agency FB" panose="020B0503020202020204" pitchFamily="34" charset="0"/>
              </a:rPr>
              <a:t>,</a:t>
            </a:r>
            <a:r>
              <a:rPr lang="uk-UA" b="1" dirty="0" smtClean="0"/>
              <a:t> лісів на пагорбах Київського лесового плато.  Пагорби розрізаються численними глибокими ярами та балками .</a:t>
            </a:r>
          </a:p>
          <a:p>
            <a:r>
              <a:rPr lang="uk-UA" b="1" dirty="0" smtClean="0"/>
              <a:t>У деяких із них  на поверхню виходить підземні води у вигляді джерел </a:t>
            </a:r>
            <a:r>
              <a:rPr lang="en-US" b="1" dirty="0" smtClean="0">
                <a:latin typeface="Agency FB" panose="020B0503020202020204" pitchFamily="34" charset="0"/>
              </a:rPr>
              <a:t>,</a:t>
            </a:r>
            <a:r>
              <a:rPr lang="uk-UA" b="1" dirty="0" smtClean="0"/>
              <a:t> що утворюють струмки .</a:t>
            </a:r>
          </a:p>
          <a:p>
            <a:r>
              <a:rPr lang="uk-UA" b="1" dirty="0" smtClean="0"/>
              <a:t>НА цій території ростуть рослини з червоної книги України</a:t>
            </a:r>
            <a:r>
              <a:rPr lang="en-US" b="1" dirty="0" smtClean="0">
                <a:latin typeface="Agency FB" panose="020B0503020202020204" pitchFamily="34" charset="0"/>
              </a:rPr>
              <a:t>.</a:t>
            </a:r>
            <a:endParaRPr lang="uk-UA" b="1" dirty="0" smtClean="0"/>
          </a:p>
          <a:p>
            <a:endParaRPr lang="uk-UA" b="1" dirty="0" smtClean="0"/>
          </a:p>
          <a:p>
            <a:endParaRPr lang="en-US" dirty="0"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726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1051560"/>
            <a:ext cx="4242816" cy="4892040"/>
          </a:xfrm>
        </p:spPr>
        <p:txBody>
          <a:bodyPr>
            <a:normAutofit/>
          </a:bodyPr>
          <a:lstStyle/>
          <a:p>
            <a:r>
              <a:rPr lang="uk-UA" sz="2000" b="1" i="1" dirty="0" smtClean="0">
                <a:solidFill>
                  <a:srgbClr val="00B050"/>
                </a:solidFill>
              </a:rPr>
              <a:t>Історія </a:t>
            </a:r>
            <a:r>
              <a:rPr lang="uk-UA" sz="2000" b="1" i="1" dirty="0" err="1" smtClean="0">
                <a:solidFill>
                  <a:srgbClr val="00B050"/>
                </a:solidFill>
              </a:rPr>
              <a:t>нпп</a:t>
            </a:r>
            <a:r>
              <a:rPr lang="uk-UA" sz="2000" b="1" i="1" dirty="0">
                <a:solidFill>
                  <a:srgbClr val="00B050"/>
                </a:solidFill>
              </a:rPr>
              <a:t> </a:t>
            </a:r>
            <a:r>
              <a:rPr lang="uk-UA" sz="2000" b="1" i="1" dirty="0" smtClean="0">
                <a:solidFill>
                  <a:srgbClr val="00B050"/>
                </a:solidFill>
              </a:rPr>
              <a:t>«Голосіївський»</a:t>
            </a:r>
            <a:br>
              <a:rPr lang="uk-UA" sz="2000" b="1" i="1" dirty="0" smtClean="0">
                <a:solidFill>
                  <a:srgbClr val="00B050"/>
                </a:solidFill>
              </a:rPr>
            </a:br>
            <a:r>
              <a:rPr lang="uk-UA" sz="1600" b="1" dirty="0" smtClean="0">
                <a:latin typeface="+mn-lt"/>
              </a:rPr>
              <a:t>Час проходження маршруту – 1,5 год.</a:t>
            </a:r>
            <a:br>
              <a:rPr lang="uk-UA" sz="1600" b="1" dirty="0" smtClean="0">
                <a:latin typeface="+mn-lt"/>
              </a:rPr>
            </a:br>
            <a:r>
              <a:rPr lang="uk-UA" sz="1600" b="1" dirty="0" smtClean="0">
                <a:latin typeface="+mn-lt"/>
              </a:rPr>
              <a:t>Створення національного природного парку «голосіївський» почалося ще з радянських часів минулого століття. Спочатку Планували, що площа </a:t>
            </a:r>
            <a:r>
              <a:rPr lang="uk-UA" sz="1600" b="1" dirty="0" err="1" smtClean="0">
                <a:latin typeface="+mn-lt"/>
              </a:rPr>
              <a:t>нпп</a:t>
            </a:r>
            <a:r>
              <a:rPr lang="uk-UA" sz="1600" b="1" dirty="0" smtClean="0">
                <a:latin typeface="+mn-lt"/>
              </a:rPr>
              <a:t> «голосіївський» досягатиме 65.000 гектарів, та поширюватиметься не тільки в </a:t>
            </a:r>
            <a:r>
              <a:rPr lang="uk-UA" sz="1600" b="1" dirty="0" err="1" smtClean="0">
                <a:latin typeface="+mn-lt"/>
              </a:rPr>
              <a:t>києві</a:t>
            </a:r>
            <a:r>
              <a:rPr lang="uk-UA" sz="1600" b="1" dirty="0" smtClean="0">
                <a:latin typeface="+mn-lt"/>
              </a:rPr>
              <a:t>, а й в київській області. У 2003 році було створено Регіональний ландшафтний парк «голосіївський» на площі 11.000 тис. гектарів. Потім, як і планували, площу </a:t>
            </a:r>
            <a:r>
              <a:rPr lang="uk-UA" sz="1600" b="1" dirty="0" err="1" smtClean="0">
                <a:latin typeface="+mn-lt"/>
              </a:rPr>
              <a:t>нпп</a:t>
            </a:r>
            <a:r>
              <a:rPr lang="uk-UA" sz="1600" b="1" dirty="0" smtClean="0">
                <a:latin typeface="+mn-lt"/>
              </a:rPr>
              <a:t> «голосіївський» зменшили 4.500 гектарів. </a:t>
            </a:r>
            <a:br>
              <a:rPr lang="uk-UA" sz="1600" b="1" dirty="0" smtClean="0">
                <a:latin typeface="+mn-lt"/>
              </a:rPr>
            </a:br>
            <a:r>
              <a:rPr lang="uk-UA" sz="1600" b="1" dirty="0" smtClean="0">
                <a:latin typeface="+mn-lt"/>
              </a:rPr>
              <a:t>Слід відмітити, у </a:t>
            </a:r>
            <a:r>
              <a:rPr lang="uk-UA" sz="1600" b="1" dirty="0" err="1" smtClean="0">
                <a:latin typeface="+mn-lt"/>
              </a:rPr>
              <a:t>нпп</a:t>
            </a:r>
            <a:r>
              <a:rPr lang="uk-UA" sz="1600" b="1" dirty="0" smtClean="0">
                <a:latin typeface="+mn-lt"/>
              </a:rPr>
              <a:t> «голосіївський» є дуб перта могили. ЦЕ – ботанічна пам’ятка природи. Цій пам’ятці більше ніж 500 років.</a:t>
            </a:r>
            <a:br>
              <a:rPr lang="uk-UA" sz="1600" b="1" dirty="0" smtClean="0">
                <a:latin typeface="+mn-lt"/>
              </a:rPr>
            </a:br>
            <a:r>
              <a:rPr lang="uk-UA" sz="1600" b="1" dirty="0"/>
              <a:t>Зараз парк «голосіївський» потребує допомоги від держави та меценатів.</a:t>
            </a:r>
            <a:br>
              <a:rPr lang="uk-UA" sz="1600" b="1" dirty="0"/>
            </a:br>
            <a:endParaRPr lang="en-US" sz="1600" b="1" i="1" dirty="0">
              <a:solidFill>
                <a:srgbClr val="00B050"/>
              </a:solidFill>
            </a:endParaRPr>
          </a:p>
        </p:txBody>
      </p:sp>
      <p:pic>
        <p:nvPicPr>
          <p:cNvPr id="10" name="Объект 9" descr="Збережемо Національний природний &lt;strong&gt;парк&lt;/strong&gt; «&lt;strong&gt;Голосіївський&lt;/strong&gt; ...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172" y="1776963"/>
            <a:ext cx="5161852" cy="34412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01833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0" t="9130" r="49012" b="10157"/>
          <a:stretch/>
        </p:blipFill>
        <p:spPr>
          <a:xfrm rot="5400000">
            <a:off x="3098149" y="-1887810"/>
            <a:ext cx="5686868" cy="105611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37617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71" r="15525"/>
          <a:stretch/>
        </p:blipFill>
        <p:spPr>
          <a:xfrm rot="5400000">
            <a:off x="395290" y="570776"/>
            <a:ext cx="6192234" cy="56541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4" t="20832" r="17691" b="6890"/>
          <a:stretch/>
        </p:blipFill>
        <p:spPr>
          <a:xfrm rot="5400000">
            <a:off x="6282374" y="1023683"/>
            <a:ext cx="6171307" cy="47274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87818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6" t="5327" r="3634" b="16895"/>
          <a:stretch/>
        </p:blipFill>
        <p:spPr>
          <a:xfrm>
            <a:off x="6055528" y="1203044"/>
            <a:ext cx="5814908" cy="44349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Объект 2"/>
          <p:cNvPicPr>
            <a:picLocks noGrp="1" noChangeAspect="1"/>
          </p:cNvPicPr>
          <p:nvPr>
            <p:ph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4" t="2977" r="7566" b="7032"/>
          <a:stretch/>
        </p:blipFill>
        <p:spPr>
          <a:xfrm>
            <a:off x="274321" y="1203044"/>
            <a:ext cx="5522976" cy="44845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30803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60" b="25328"/>
          <a:stretch/>
        </p:blipFill>
        <p:spPr>
          <a:xfrm>
            <a:off x="1390840" y="111760"/>
            <a:ext cx="8129016" cy="31417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22" b="15790"/>
          <a:stretch/>
        </p:blipFill>
        <p:spPr>
          <a:xfrm>
            <a:off x="1698008" y="3414041"/>
            <a:ext cx="7514679" cy="32681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9835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015" y="1142298"/>
            <a:ext cx="5963298" cy="48097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Объект 9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99557" y="1393758"/>
            <a:ext cx="6016702" cy="4306824"/>
          </a:xfrm>
        </p:spPr>
      </p:pic>
    </p:spTree>
    <p:extLst>
      <p:ext uri="{BB962C8B-B14F-4D97-AF65-F5344CB8AC3E}">
        <p14:creationId xmlns:p14="http://schemas.microsoft.com/office/powerpoint/2010/main" val="1989524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Капля">
  <a:themeElements>
    <a:clrScheme name="Droplet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777</TotalTime>
  <Words>200</Words>
  <Application>Microsoft Office PowerPoint</Application>
  <PresentationFormat>Широкоэкранный</PresentationFormat>
  <Paragraphs>12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Agency FB</vt:lpstr>
      <vt:lpstr>Arial</vt:lpstr>
      <vt:lpstr>Tw Cen MT</vt:lpstr>
      <vt:lpstr>Капля</vt:lpstr>
      <vt:lpstr>Подорож нпп «голосіївський»</vt:lpstr>
      <vt:lpstr>Початок та кінець маршруту</vt:lpstr>
      <vt:lpstr>Hпп «Голосіївський»</vt:lpstr>
      <vt:lpstr>Історія нпп «Голосіївський» Час проходження маршруту – 1,5 год. Створення національного природного парку «голосіївський» почалося ще з радянських часів минулого століття. Спочатку Планували, що площа нпп «голосіївський» досягатиме 65.000 гектарів, та поширюватиметься не тільки в києві, а й в київській області. У 2003 році було створено Регіональний ландшафтний парк «голосіївський» на площі 11.000 тис. гектарів. Потім, як і планували, площу нпп «голосіївський» зменшили 4.500 гектарів.  Слід відмітити, у нпп «голосіївський» є дуб перта могили. ЦЕ – ботанічна пам’ятка природи. Цій пам’ятці більше ніж 500 років. Зараз парк «голосіївський» потребує допомоги від держави та меценатів.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Нпп «Голосіївський» – це природоохоронний і могутній ліс з листяними деревами,птахами, тваринами та рослинами занесених до червоної книги України. У голосіївському парку можна зарядитися енергією , покращити своє здоров’я та отримати чудовий настрій на весь день. Проходячи крізь маленькі стежинки , ви зможете побачити плакати з птахами , тваринами , деревами та рослинами.  Мій внесок у даний проект : Пройтися  головними об’єктами  НПП «ГОЛОСІЇВСЬКИЙ» та розповісти про них цікаву інформацію . Реконструювати маршут  НПП «Голосіївський» мій дивіз : реконструй маршут та заохоч людей до створення власних маршутів.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Подорож голосіївським лісом</dc:title>
  <dc:creator>Windows User</dc:creator>
  <cp:lastModifiedBy>Windows User</cp:lastModifiedBy>
  <cp:revision>72</cp:revision>
  <dcterms:created xsi:type="dcterms:W3CDTF">2021-04-07T12:47:01Z</dcterms:created>
  <dcterms:modified xsi:type="dcterms:W3CDTF">2021-04-23T18:25:38Z</dcterms:modified>
</cp:coreProperties>
</file>