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7"/>
  </p:notesMasterIdLst>
  <p:sldIdLst>
    <p:sldId id="256" r:id="rId2"/>
    <p:sldId id="258" r:id="rId3"/>
    <p:sldId id="259" r:id="rId4"/>
    <p:sldId id="257" r:id="rId5"/>
    <p:sldId id="267" r:id="rId6"/>
    <p:sldId id="261" r:id="rId7"/>
    <p:sldId id="262" r:id="rId8"/>
    <p:sldId id="263" r:id="rId9"/>
    <p:sldId id="264" r:id="rId10"/>
    <p:sldId id="271" r:id="rId11"/>
    <p:sldId id="268" r:id="rId12"/>
    <p:sldId id="269" r:id="rId13"/>
    <p:sldId id="265" r:id="rId14"/>
    <p:sldId id="270" r:id="rId15"/>
    <p:sldId id="272"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99" d="100"/>
          <a:sy n="99" d="100"/>
        </p:scale>
        <p:origin x="-189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41DA0C-B842-4BDA-A94E-B60B73F8D34E}" type="datetimeFigureOut">
              <a:rPr lang="ru-RU" smtClean="0"/>
              <a:pPr/>
              <a:t>24.04.2021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39F8F0-16D8-4FE8-AEBF-3E9ED039E72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BE39F8F0-16D8-4FE8-AEBF-3E9ED039E723}"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408A2104-4440-4A54-A64A-9375D692313E}" type="datetime1">
              <a:rPr lang="ru-RU" smtClean="0"/>
              <a:pPr/>
              <a:t>24.04.2021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59BBCC2-8EA8-40D7-ACDD-675DC3E9E0C6}" type="datetime1">
              <a:rPr lang="ru-RU" smtClean="0"/>
              <a:pPr/>
              <a:t>24.04.2021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725C68B6-61C2-468F-89AB-4B9F7531AA68}"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958F1B9-658D-4875-B569-CFD488CCAF30}" type="datetime1">
              <a:rPr lang="ru-RU" smtClean="0"/>
              <a:pPr/>
              <a:t>24.04.2021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243F2D85-1B81-479D-8E63-4AD8F4266BC6}" type="datetime1">
              <a:rPr lang="ru-RU" smtClean="0"/>
              <a:pPr/>
              <a:t>24.04.2021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A6890082-95C9-44AC-929F-E449448B423E}" type="datetime1">
              <a:rPr lang="ru-RU" smtClean="0"/>
              <a:pPr/>
              <a:t>24.04.2021</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DADA9DF2-0907-431D-B9BD-FEEB0D1E8A88}" type="datetime1">
              <a:rPr lang="ru-RU" smtClean="0"/>
              <a:pPr/>
              <a:t>24.04.2021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FE58C15C-D023-48B2-B3A7-0AFB360F50CC}" type="datetime1">
              <a:rPr lang="ru-RU" smtClean="0"/>
              <a:pPr/>
              <a:t>24.04.2021</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725C68B6-61C2-468F-89AB-4B9F7531AA68}"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9E5C7B21-ED29-4FE9-BB79-1B49AD9769C9}" type="datetime1">
              <a:rPr lang="ru-RU" smtClean="0"/>
              <a:pPr/>
              <a:t>24.04.2021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5C133AAF-1FC5-40AA-8DDB-07D44BEC9812}" type="datetime1">
              <a:rPr lang="ru-RU" smtClean="0"/>
              <a:pPr/>
              <a:t>24.04.2021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30582F8B-4AB5-4F15-80B3-D4BE95EABEED}" type="datetime1">
              <a:rPr lang="ru-RU" smtClean="0"/>
              <a:pPr/>
              <a:t>24.04.2021</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792C6BF6-4C22-4247-A6C9-A9EAE3117902}" type="datetime1">
              <a:rPr lang="ru-RU" smtClean="0"/>
              <a:pPr/>
              <a:t>24.04.2021</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9BDFE11-2CC7-4B83-B07B-B025AE23D73F}" type="datetime1">
              <a:rPr lang="ru-RU" smtClean="0"/>
              <a:pPr/>
              <a:t>24.04.2021</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25C68B6-61C2-468F-89AB-4B9F7531AA68}"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28660" y="3500438"/>
            <a:ext cx="6400800" cy="1752600"/>
          </a:xfrm>
        </p:spPr>
        <p:txBody>
          <a:bodyPr>
            <a:normAutofit/>
          </a:bodyPr>
          <a:lstStyle/>
          <a:p>
            <a:r>
              <a:rPr lang="uk-UA" dirty="0" smtClean="0">
                <a:solidFill>
                  <a:schemeClr val="tx1">
                    <a:lumMod val="95000"/>
                    <a:lumOff val="5000"/>
                  </a:schemeClr>
                </a:solidFill>
                <a:latin typeface="Times New Roman" pitchFamily="18" charset="0"/>
                <a:cs typeface="Times New Roman" pitchFamily="18" charset="0"/>
              </a:rPr>
              <a:t>Підготувала учениця 9-А класу </a:t>
            </a:r>
            <a:endParaRPr lang="ru-RU" dirty="0" smtClean="0">
              <a:solidFill>
                <a:schemeClr val="tx1">
                  <a:lumMod val="95000"/>
                  <a:lumOff val="5000"/>
                </a:schemeClr>
              </a:solidFill>
              <a:latin typeface="Times New Roman" pitchFamily="18" charset="0"/>
              <a:cs typeface="Times New Roman" pitchFamily="18" charset="0"/>
            </a:endParaRPr>
          </a:p>
          <a:p>
            <a:r>
              <a:rPr lang="uk-UA" dirty="0" err="1" smtClean="0">
                <a:solidFill>
                  <a:schemeClr val="tx1">
                    <a:lumMod val="95000"/>
                    <a:lumOff val="5000"/>
                  </a:schemeClr>
                </a:solidFill>
                <a:latin typeface="Times New Roman" pitchFamily="18" charset="0"/>
                <a:cs typeface="Times New Roman" pitchFamily="18" charset="0"/>
              </a:rPr>
              <a:t>Вилківського</a:t>
            </a:r>
            <a:r>
              <a:rPr lang="uk-UA" dirty="0" smtClean="0">
                <a:solidFill>
                  <a:schemeClr val="tx1">
                    <a:lumMod val="95000"/>
                    <a:lumOff val="5000"/>
                  </a:schemeClr>
                </a:solidFill>
                <a:latin typeface="Times New Roman" pitchFamily="18" charset="0"/>
                <a:cs typeface="Times New Roman" pitchFamily="18" charset="0"/>
              </a:rPr>
              <a:t> ЗЗСО </a:t>
            </a:r>
            <a:r>
              <a:rPr lang="en-US" dirty="0" smtClean="0">
                <a:solidFill>
                  <a:schemeClr val="tx1">
                    <a:lumMod val="95000"/>
                    <a:lumOff val="5000"/>
                  </a:schemeClr>
                </a:solidFill>
                <a:latin typeface="Times New Roman" pitchFamily="18" charset="0"/>
                <a:cs typeface="Times New Roman" pitchFamily="18" charset="0"/>
              </a:rPr>
              <a:t>I</a:t>
            </a:r>
            <a:r>
              <a:rPr lang="uk-UA" dirty="0" smtClean="0">
                <a:solidFill>
                  <a:schemeClr val="tx1">
                    <a:lumMod val="95000"/>
                    <a:lumOff val="5000"/>
                  </a:schemeClr>
                </a:solidFill>
                <a:latin typeface="Times New Roman" pitchFamily="18" charset="0"/>
                <a:cs typeface="Times New Roman" pitchFamily="18" charset="0"/>
              </a:rPr>
              <a:t>-</a:t>
            </a:r>
            <a:r>
              <a:rPr lang="en-US" dirty="0" smtClean="0">
                <a:solidFill>
                  <a:schemeClr val="tx1">
                    <a:lumMod val="95000"/>
                    <a:lumOff val="5000"/>
                  </a:schemeClr>
                </a:solidFill>
                <a:latin typeface="Times New Roman" pitchFamily="18" charset="0"/>
                <a:cs typeface="Times New Roman" pitchFamily="18" charset="0"/>
              </a:rPr>
              <a:t>III</a:t>
            </a:r>
            <a:r>
              <a:rPr lang="uk-UA" dirty="0" smtClean="0">
                <a:solidFill>
                  <a:schemeClr val="tx1">
                    <a:lumMod val="95000"/>
                    <a:lumOff val="5000"/>
                  </a:schemeClr>
                </a:solidFill>
                <a:latin typeface="Times New Roman" pitchFamily="18" charset="0"/>
                <a:cs typeface="Times New Roman" pitchFamily="18" charset="0"/>
              </a:rPr>
              <a:t> ст.  №1 </a:t>
            </a:r>
            <a:endParaRPr lang="ru-RU" dirty="0" smtClean="0">
              <a:solidFill>
                <a:schemeClr val="tx1">
                  <a:lumMod val="95000"/>
                  <a:lumOff val="5000"/>
                </a:schemeClr>
              </a:solidFill>
              <a:latin typeface="Times New Roman" pitchFamily="18" charset="0"/>
              <a:cs typeface="Times New Roman" pitchFamily="18" charset="0"/>
            </a:endParaRPr>
          </a:p>
          <a:p>
            <a:r>
              <a:rPr lang="uk-UA" dirty="0" err="1" smtClean="0">
                <a:solidFill>
                  <a:schemeClr val="tx1">
                    <a:lumMod val="95000"/>
                    <a:lumOff val="5000"/>
                  </a:schemeClr>
                </a:solidFill>
                <a:latin typeface="Times New Roman" pitchFamily="18" charset="0"/>
                <a:cs typeface="Times New Roman" pitchFamily="18" charset="0"/>
              </a:rPr>
              <a:t>Вилківської</a:t>
            </a:r>
            <a:r>
              <a:rPr lang="uk-UA" dirty="0" smtClean="0">
                <a:solidFill>
                  <a:schemeClr val="tx1">
                    <a:lumMod val="95000"/>
                    <a:lumOff val="5000"/>
                  </a:schemeClr>
                </a:solidFill>
                <a:latin typeface="Times New Roman" pitchFamily="18" charset="0"/>
                <a:cs typeface="Times New Roman" pitchFamily="18" charset="0"/>
              </a:rPr>
              <a:t> міської ради</a:t>
            </a:r>
            <a:endParaRPr lang="ru-RU" dirty="0" smtClean="0">
              <a:solidFill>
                <a:schemeClr val="tx1">
                  <a:lumMod val="95000"/>
                  <a:lumOff val="5000"/>
                </a:schemeClr>
              </a:solidFill>
              <a:latin typeface="Times New Roman" pitchFamily="18" charset="0"/>
              <a:cs typeface="Times New Roman" pitchFamily="18" charset="0"/>
            </a:endParaRPr>
          </a:p>
          <a:p>
            <a:r>
              <a:rPr lang="uk-UA" dirty="0" smtClean="0">
                <a:solidFill>
                  <a:schemeClr val="tx1">
                    <a:lumMod val="95000"/>
                    <a:lumOff val="5000"/>
                  </a:schemeClr>
                </a:solidFill>
                <a:latin typeface="Times New Roman" pitchFamily="18" charset="0"/>
                <a:cs typeface="Times New Roman" pitchFamily="18" charset="0"/>
              </a:rPr>
              <a:t>Одеської області</a:t>
            </a:r>
          </a:p>
          <a:p>
            <a:r>
              <a:rPr lang="ru-RU" i="1" dirty="0" smtClean="0">
                <a:solidFill>
                  <a:schemeClr val="tx1">
                    <a:lumMod val="95000"/>
                    <a:lumOff val="5000"/>
                  </a:schemeClr>
                </a:solidFill>
                <a:latin typeface="Times New Roman" pitchFamily="18" charset="0"/>
                <a:cs typeface="Times New Roman" pitchFamily="18" charset="0"/>
              </a:rPr>
              <a:t>Гончарова Ал</a:t>
            </a:r>
            <a:r>
              <a:rPr lang="uk-UA" i="1" dirty="0" err="1" smtClean="0">
                <a:solidFill>
                  <a:schemeClr val="tx1">
                    <a:lumMod val="95000"/>
                    <a:lumOff val="5000"/>
                  </a:schemeClr>
                </a:solidFill>
                <a:latin typeface="Times New Roman" pitchFamily="18" charset="0"/>
                <a:cs typeface="Times New Roman" pitchFamily="18" charset="0"/>
              </a:rPr>
              <a:t>іна</a:t>
            </a:r>
            <a:r>
              <a:rPr lang="uk-UA" i="1" dirty="0" smtClean="0">
                <a:solidFill>
                  <a:schemeClr val="tx1">
                    <a:lumMod val="95000"/>
                    <a:lumOff val="5000"/>
                  </a:schemeClr>
                </a:solidFill>
                <a:latin typeface="Times New Roman" pitchFamily="18" charset="0"/>
                <a:cs typeface="Times New Roman" pitchFamily="18" charset="0"/>
              </a:rPr>
              <a:t> Ігорівна </a:t>
            </a:r>
            <a:endParaRPr lang="ru-RU" i="1" dirty="0">
              <a:solidFill>
                <a:schemeClr val="tx1">
                  <a:lumMod val="95000"/>
                  <a:lumOff val="5000"/>
                </a:schemeClr>
              </a:solidFill>
              <a:latin typeface="Times New Roman" pitchFamily="18" charset="0"/>
              <a:cs typeface="Times New Roman" pitchFamily="18" charset="0"/>
            </a:endParaRPr>
          </a:p>
        </p:txBody>
      </p:sp>
      <p:sp>
        <p:nvSpPr>
          <p:cNvPr id="2" name="Заголовок 1"/>
          <p:cNvSpPr>
            <a:spLocks noGrp="1"/>
          </p:cNvSpPr>
          <p:nvPr>
            <p:ph type="ctrTitle"/>
          </p:nvPr>
        </p:nvSpPr>
        <p:spPr/>
        <p:txBody>
          <a:bodyPr>
            <a:normAutofit fontScale="90000"/>
          </a:bodyPr>
          <a:lstStyle/>
          <a:p>
            <a:r>
              <a:rPr lang="uk-UA" dirty="0" smtClean="0">
                <a:solidFill>
                  <a:schemeClr val="bg2">
                    <a:lumMod val="25000"/>
                  </a:schemeClr>
                </a:solidFill>
              </a:rPr>
              <a:t>Перлина Чорного моря – острів Зміїний. Віртуальна подорож</a:t>
            </a:r>
            <a:endParaRPr lang="ru-RU" dirty="0">
              <a:solidFill>
                <a:schemeClr val="bg2">
                  <a:lumMod val="25000"/>
                </a:schemeClr>
              </a:solidFill>
            </a:endParaRPr>
          </a:p>
        </p:txBody>
      </p:sp>
      <p:pic>
        <p:nvPicPr>
          <p:cNvPr id="1026" name="Picture 2" descr="F:\Змеиный новое\photo_2021-04-16_14-52-19.jpg"/>
          <p:cNvPicPr>
            <a:picLocks noChangeAspect="1" noChangeArrowheads="1"/>
          </p:cNvPicPr>
          <p:nvPr/>
        </p:nvPicPr>
        <p:blipFill>
          <a:blip r:embed="rId2"/>
          <a:srcRect t="2083" r="12500" b="11458"/>
          <a:stretch>
            <a:fillRect/>
          </a:stretch>
        </p:blipFill>
        <p:spPr bwMode="auto">
          <a:xfrm>
            <a:off x="5143504" y="2928934"/>
            <a:ext cx="3855898" cy="285749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1538" y="785794"/>
            <a:ext cx="7207273" cy="642942"/>
          </a:xfrm>
        </p:spPr>
        <p:txBody>
          <a:bodyPr>
            <a:noAutofit/>
          </a:bodyPr>
          <a:lstStyle/>
          <a:p>
            <a:r>
              <a:rPr lang="uk-UA" sz="3200" b="1" dirty="0" smtClean="0">
                <a:solidFill>
                  <a:schemeClr val="bg2">
                    <a:lumMod val="25000"/>
                  </a:schemeClr>
                </a:solidFill>
                <a:latin typeface="Times New Roman" pitchFamily="18" charset="0"/>
                <a:cs typeface="Times New Roman" pitchFamily="18" charset="0"/>
              </a:rPr>
              <a:t>Маяк на острові Зміїний</a:t>
            </a:r>
            <a:r>
              <a:rPr lang="ru-RU" sz="3200" b="1" dirty="0" smtClean="0">
                <a:solidFill>
                  <a:schemeClr val="bg2">
                    <a:lumMod val="25000"/>
                  </a:schemeClr>
                </a:solidFill>
                <a:latin typeface="Times New Roman" pitchFamily="18" charset="0"/>
                <a:cs typeface="Times New Roman" pitchFamily="18" charset="0"/>
              </a:rPr>
              <a:t/>
            </a:r>
            <a:br>
              <a:rPr lang="ru-RU" sz="3200" b="1" dirty="0" smtClean="0">
                <a:solidFill>
                  <a:schemeClr val="bg2">
                    <a:lumMod val="25000"/>
                  </a:schemeClr>
                </a:solidFill>
                <a:latin typeface="Times New Roman" pitchFamily="18" charset="0"/>
                <a:cs typeface="Times New Roman" pitchFamily="18" charset="0"/>
              </a:rPr>
            </a:br>
            <a:endParaRPr lang="ru-RU" sz="3200" dirty="0">
              <a:solidFill>
                <a:schemeClr val="bg2">
                  <a:lumMod val="25000"/>
                </a:schemeClr>
              </a:solidFill>
            </a:endParaRPr>
          </a:p>
        </p:txBody>
      </p:sp>
      <p:pic>
        <p:nvPicPr>
          <p:cNvPr id="4" name="Picture 2"/>
          <p:cNvPicPr>
            <a:picLocks noChangeAspect="1" noChangeArrowheads="1"/>
          </p:cNvPicPr>
          <p:nvPr/>
        </p:nvPicPr>
        <p:blipFill>
          <a:blip r:embed="rId2" cstate="print"/>
          <a:srcRect/>
          <a:stretch>
            <a:fillRect/>
          </a:stretch>
        </p:blipFill>
        <p:spPr bwMode="auto">
          <a:xfrm>
            <a:off x="142844" y="1071546"/>
            <a:ext cx="5072074" cy="5072074"/>
          </a:xfrm>
          <a:prstGeom prst="rect">
            <a:avLst/>
          </a:prstGeom>
          <a:noFill/>
          <a:ln w="9525">
            <a:noFill/>
            <a:miter lim="800000"/>
            <a:headEnd/>
            <a:tailEnd/>
          </a:ln>
          <a:effectLst/>
        </p:spPr>
      </p:pic>
      <p:sp>
        <p:nvSpPr>
          <p:cNvPr id="5" name="Прямоугольник 4"/>
          <p:cNvSpPr/>
          <p:nvPr/>
        </p:nvSpPr>
        <p:spPr>
          <a:xfrm>
            <a:off x="5286380" y="2500306"/>
            <a:ext cx="3714776" cy="1600438"/>
          </a:xfrm>
          <a:prstGeom prst="rect">
            <a:avLst/>
          </a:prstGeom>
        </p:spPr>
        <p:txBody>
          <a:bodyPr wrap="square">
            <a:spAutoFit/>
          </a:bodyPr>
          <a:lstStyle/>
          <a:p>
            <a:pPr algn="ctr"/>
            <a:r>
              <a:rPr lang="uk-UA" sz="1400" dirty="0" smtClean="0">
                <a:solidFill>
                  <a:schemeClr val="bg2">
                    <a:lumMod val="25000"/>
                  </a:schemeClr>
                </a:solidFill>
                <a:latin typeface="Times New Roman" pitchFamily="18" charset="0"/>
                <a:cs typeface="Times New Roman" pitchFamily="18" charset="0"/>
              </a:rPr>
              <a:t>На місці храму Ахілла ми бачимо маяк, який розташований на найвищій точці острова. Як засвідчує історія, побудована ця незвичайна архітектурна споруда восьмикутної форми зі скляним ліхтарем угорі в 1843 г. з каміння того самого храму Ахіллеса — за проектом англійського архітектора </a:t>
            </a:r>
            <a:r>
              <a:rPr lang="uk-UA" sz="1400" dirty="0" err="1" smtClean="0">
                <a:solidFill>
                  <a:schemeClr val="bg2">
                    <a:lumMod val="25000"/>
                  </a:schemeClr>
                </a:solidFill>
                <a:latin typeface="Times New Roman" pitchFamily="18" charset="0"/>
                <a:cs typeface="Times New Roman" pitchFamily="18" charset="0"/>
              </a:rPr>
              <a:t>Акройда</a:t>
            </a:r>
            <a:r>
              <a:rPr lang="uk-UA" sz="1400" dirty="0" smtClean="0">
                <a:solidFill>
                  <a:schemeClr val="bg2">
                    <a:lumMod val="25000"/>
                  </a:schemeClr>
                </a:solidFill>
                <a:latin typeface="Times New Roman" pitchFamily="18" charset="0"/>
                <a:cs typeface="Times New Roman" pitchFamily="18" charset="0"/>
              </a:rPr>
              <a:t> Чарльза. </a:t>
            </a:r>
            <a:endParaRPr lang="ru-RU" sz="1400" dirty="0">
              <a:solidFill>
                <a:schemeClr val="bg2">
                  <a:lumMod val="25000"/>
                </a:schemeClr>
              </a:solidFill>
              <a:latin typeface="Times New Roman" pitchFamily="18" charset="0"/>
              <a:cs typeface="Times New Roman" pitchFamily="18" charset="0"/>
            </a:endParaRPr>
          </a:p>
        </p:txBody>
      </p:sp>
      <p:sp>
        <p:nvSpPr>
          <p:cNvPr id="7" name="Прямоугольник 6"/>
          <p:cNvSpPr/>
          <p:nvPr/>
        </p:nvSpPr>
        <p:spPr>
          <a:xfrm>
            <a:off x="5357818" y="4286256"/>
            <a:ext cx="3643338" cy="1815882"/>
          </a:xfrm>
          <a:prstGeom prst="rect">
            <a:avLst/>
          </a:prstGeom>
        </p:spPr>
        <p:txBody>
          <a:bodyPr wrap="square">
            <a:spAutoFit/>
          </a:bodyPr>
          <a:lstStyle/>
          <a:p>
            <a:pPr algn="ctr"/>
            <a:r>
              <a:rPr lang="en-US" sz="1400" i="1" dirty="0" smtClean="0">
                <a:solidFill>
                  <a:schemeClr val="bg2">
                    <a:lumMod val="25000"/>
                  </a:schemeClr>
                </a:solidFill>
                <a:latin typeface="Times New Roman" pitchFamily="18" charset="0"/>
                <a:cs typeface="Times New Roman" pitchFamily="18" charset="0"/>
              </a:rPr>
              <a:t>The lighthouse is situated on the highest point of the island. This building attracts special attention because it is unique. As history demonstrates, this unusual architectural structure was built in 1843 as an octagon with a glass lamp on the top. It was built from the stones of the temple of Achilles and was designed by English architect Charles </a:t>
            </a:r>
            <a:r>
              <a:rPr lang="en-US" sz="1400" i="1" dirty="0" err="1" smtClean="0">
                <a:solidFill>
                  <a:schemeClr val="bg2">
                    <a:lumMod val="25000"/>
                  </a:schemeClr>
                </a:solidFill>
                <a:latin typeface="Times New Roman" pitchFamily="18" charset="0"/>
                <a:cs typeface="Times New Roman" pitchFamily="18" charset="0"/>
              </a:rPr>
              <a:t>Ackroyd</a:t>
            </a:r>
            <a:r>
              <a:rPr lang="en-US" sz="1400" i="1" dirty="0" smtClean="0">
                <a:solidFill>
                  <a:schemeClr val="bg2">
                    <a:lumMod val="25000"/>
                  </a:schemeClr>
                </a:solidFill>
                <a:latin typeface="Times New Roman" pitchFamily="18" charset="0"/>
                <a:cs typeface="Times New Roman" pitchFamily="18" charset="0"/>
              </a:rPr>
              <a:t>.</a:t>
            </a:r>
            <a:endParaRPr lang="ru-RU" sz="1400" i="1" dirty="0">
              <a:solidFill>
                <a:schemeClr val="bg2">
                  <a:lumMod val="25000"/>
                </a:schemeClr>
              </a:solidFill>
              <a:latin typeface="Times New Roman" pitchFamily="18" charset="0"/>
              <a:cs typeface="Times New Roman" pitchFamily="18" charset="0"/>
            </a:endParaRPr>
          </a:p>
        </p:txBody>
      </p:sp>
      <p:sp>
        <p:nvSpPr>
          <p:cNvPr id="8" name="Прямоугольник 7"/>
          <p:cNvSpPr/>
          <p:nvPr/>
        </p:nvSpPr>
        <p:spPr>
          <a:xfrm>
            <a:off x="5429256" y="1142984"/>
            <a:ext cx="3066865" cy="400110"/>
          </a:xfrm>
          <a:prstGeom prst="rect">
            <a:avLst/>
          </a:prstGeom>
        </p:spPr>
        <p:txBody>
          <a:bodyPr wrap="none">
            <a:spAutoFit/>
          </a:bodyPr>
          <a:lstStyle/>
          <a:p>
            <a:r>
              <a:rPr lang="en-US" i="1" dirty="0" smtClean="0">
                <a:solidFill>
                  <a:schemeClr val="bg2">
                    <a:lumMod val="25000"/>
                  </a:schemeClr>
                </a:solidFill>
                <a:latin typeface="Times New Roman" pitchFamily="18" charset="0"/>
                <a:cs typeface="Times New Roman" pitchFamily="18" charset="0"/>
              </a:rPr>
              <a:t>Lighthouse</a:t>
            </a:r>
            <a:r>
              <a:rPr lang="en-US" sz="2000" i="1" dirty="0" smtClean="0">
                <a:solidFill>
                  <a:schemeClr val="bg2">
                    <a:lumMod val="25000"/>
                  </a:schemeClr>
                </a:solidFill>
                <a:latin typeface="Times New Roman" pitchFamily="18" charset="0"/>
                <a:cs typeface="Times New Roman" pitchFamily="18" charset="0"/>
              </a:rPr>
              <a:t> on island </a:t>
            </a:r>
            <a:r>
              <a:rPr lang="en-US" sz="2000" i="1" dirty="0" err="1" smtClean="0">
                <a:solidFill>
                  <a:schemeClr val="bg2">
                    <a:lumMod val="25000"/>
                  </a:schemeClr>
                </a:solidFill>
                <a:latin typeface="Times New Roman" pitchFamily="18" charset="0"/>
                <a:cs typeface="Times New Roman" pitchFamily="18" charset="0"/>
              </a:rPr>
              <a:t>Zmiinyi</a:t>
            </a:r>
            <a:endParaRPr lang="ru-RU" sz="2000"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534400" cy="758952"/>
          </a:xfrm>
        </p:spPr>
        <p:txBody>
          <a:bodyPr>
            <a:normAutofit/>
          </a:bodyPr>
          <a:lstStyle/>
          <a:p>
            <a:r>
              <a:rPr lang="uk-UA" sz="3200" b="1" dirty="0" smtClean="0">
                <a:solidFill>
                  <a:schemeClr val="bg2">
                    <a:lumMod val="25000"/>
                  </a:schemeClr>
                </a:solidFill>
                <a:latin typeface="Times New Roman" pitchFamily="18" charset="0"/>
                <a:cs typeface="Times New Roman" pitchFamily="18" charset="0"/>
              </a:rPr>
              <a:t>Прикордонна застава</a:t>
            </a:r>
            <a:endParaRPr lang="ru-RU" sz="3200" b="1" dirty="0">
              <a:solidFill>
                <a:schemeClr val="bg2">
                  <a:lumMod val="25000"/>
                </a:schemeClr>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5072066" y="1714488"/>
            <a:ext cx="3929090" cy="2143140"/>
          </a:xfrm>
        </p:spPr>
        <p:txBody>
          <a:bodyPr/>
          <a:lstStyle/>
          <a:p>
            <a:pPr algn="ctr">
              <a:buNone/>
            </a:pPr>
            <a:r>
              <a:rPr lang="uk-UA" sz="1400" dirty="0" smtClean="0">
                <a:solidFill>
                  <a:schemeClr val="bg2">
                    <a:lumMod val="50000"/>
                  </a:schemeClr>
                </a:solidFill>
                <a:latin typeface="Times New Roman" pitchFamily="18" charset="0"/>
                <a:cs typeface="Times New Roman" pitchFamily="18" charset="0"/>
              </a:rPr>
              <a:t>     </a:t>
            </a:r>
            <a:r>
              <a:rPr lang="en-US" sz="1400" dirty="0" smtClean="0">
                <a:solidFill>
                  <a:schemeClr val="bg2">
                    <a:lumMod val="50000"/>
                  </a:schemeClr>
                </a:solidFill>
                <a:latin typeface="Times New Roman" pitchFamily="18" charset="0"/>
                <a:cs typeface="Times New Roman" pitchFamily="18" charset="0"/>
              </a:rPr>
              <a:t> </a:t>
            </a:r>
          </a:p>
          <a:p>
            <a:pPr algn="ctr">
              <a:buNone/>
            </a:pPr>
            <a:r>
              <a:rPr lang="uk-UA" sz="1400" dirty="0" smtClean="0">
                <a:solidFill>
                  <a:schemeClr val="bg2">
                    <a:lumMod val="25000"/>
                  </a:schemeClr>
                </a:solidFill>
                <a:latin typeface="Times New Roman" pitchFamily="18" charset="0"/>
                <a:cs typeface="Times New Roman" pitchFamily="18" charset="0"/>
              </a:rPr>
              <a:t>Поряд з маяком розташована прикордонна застава «острів Зміїний» - це підрозділ Ізмаїльської прикордонної служби, головна мета якої – це охорона української території.</a:t>
            </a:r>
            <a:endParaRPr lang="ru-RU" sz="1400" dirty="0" smtClean="0">
              <a:solidFill>
                <a:schemeClr val="bg2">
                  <a:lumMod val="25000"/>
                </a:schemeClr>
              </a:solidFill>
              <a:latin typeface="Times New Roman" pitchFamily="18" charset="0"/>
              <a:cs typeface="Times New Roman" pitchFamily="18" charset="0"/>
            </a:endParaRPr>
          </a:p>
          <a:p>
            <a:endParaRPr lang="ru-RU" dirty="0">
              <a:solidFill>
                <a:schemeClr val="bg2">
                  <a:lumMod val="25000"/>
                </a:schemeClr>
              </a:solidFill>
            </a:endParaRPr>
          </a:p>
        </p:txBody>
      </p:sp>
      <p:sp>
        <p:nvSpPr>
          <p:cNvPr id="4" name="Прямоугольник 3"/>
          <p:cNvSpPr/>
          <p:nvPr/>
        </p:nvSpPr>
        <p:spPr>
          <a:xfrm>
            <a:off x="5143472" y="3429000"/>
            <a:ext cx="4000528" cy="1169551"/>
          </a:xfrm>
          <a:prstGeom prst="rect">
            <a:avLst/>
          </a:prstGeom>
        </p:spPr>
        <p:txBody>
          <a:bodyPr wrap="square">
            <a:spAutoFit/>
          </a:bodyPr>
          <a:lstStyle/>
          <a:p>
            <a:pPr algn="ctr"/>
            <a:endParaRPr lang="en-US" sz="1400" i="1" dirty="0" smtClean="0">
              <a:solidFill>
                <a:schemeClr val="bg2">
                  <a:lumMod val="25000"/>
                </a:schemeClr>
              </a:solidFill>
              <a:latin typeface="Times New Roman" pitchFamily="18" charset="0"/>
              <a:cs typeface="Times New Roman" pitchFamily="18" charset="0"/>
            </a:endParaRPr>
          </a:p>
          <a:p>
            <a:pPr algn="ctr"/>
            <a:r>
              <a:rPr lang="en-US" sz="1400" i="1" dirty="0" smtClean="0">
                <a:solidFill>
                  <a:schemeClr val="bg2">
                    <a:lumMod val="25000"/>
                  </a:schemeClr>
                </a:solidFill>
                <a:latin typeface="Times New Roman" pitchFamily="18" charset="0"/>
                <a:cs typeface="Times New Roman" pitchFamily="18" charset="0"/>
              </a:rPr>
              <a:t>Near the lighthouse you can see the frontier "</a:t>
            </a:r>
            <a:r>
              <a:rPr lang="en-US" sz="1400" i="1" dirty="0" err="1" smtClean="0">
                <a:solidFill>
                  <a:schemeClr val="bg2">
                    <a:lumMod val="25000"/>
                  </a:schemeClr>
                </a:solidFill>
                <a:latin typeface="Times New Roman" pitchFamily="18" charset="0"/>
                <a:cs typeface="Times New Roman" pitchFamily="18" charset="0"/>
              </a:rPr>
              <a:t>Zmiinyy</a:t>
            </a:r>
            <a:r>
              <a:rPr lang="en-US" sz="1400" i="1" dirty="0" smtClean="0">
                <a:solidFill>
                  <a:schemeClr val="bg2">
                    <a:lumMod val="25000"/>
                  </a:schemeClr>
                </a:solidFill>
                <a:latin typeface="Times New Roman" pitchFamily="18" charset="0"/>
                <a:cs typeface="Times New Roman" pitchFamily="18" charset="0"/>
              </a:rPr>
              <a:t> Island". It is a unit of Ismail border guards, whose main goal is the protection of Ukrainian territory.</a:t>
            </a:r>
            <a:endParaRPr lang="ru-RU" sz="1400" i="1" dirty="0">
              <a:solidFill>
                <a:schemeClr val="bg2">
                  <a:lumMod val="25000"/>
                </a:schemeClr>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srcRect/>
          <a:stretch>
            <a:fillRect/>
          </a:stretch>
        </p:blipFill>
        <p:spPr bwMode="auto">
          <a:xfrm>
            <a:off x="357158" y="1857364"/>
            <a:ext cx="4857784" cy="3550683"/>
          </a:xfrm>
          <a:prstGeom prst="rect">
            <a:avLst/>
          </a:prstGeom>
          <a:noFill/>
          <a:ln w="9525">
            <a:noFill/>
            <a:miter lim="800000"/>
            <a:headEnd/>
            <a:tailEnd/>
          </a:ln>
          <a:effectLst/>
        </p:spPr>
      </p:pic>
      <p:sp>
        <p:nvSpPr>
          <p:cNvPr id="7" name="Прямоугольник 6"/>
          <p:cNvSpPr/>
          <p:nvPr/>
        </p:nvSpPr>
        <p:spPr>
          <a:xfrm>
            <a:off x="3571868" y="714356"/>
            <a:ext cx="2027927" cy="461665"/>
          </a:xfrm>
          <a:prstGeom prst="rect">
            <a:avLst/>
          </a:prstGeom>
        </p:spPr>
        <p:txBody>
          <a:bodyPr wrap="none">
            <a:spAutoFit/>
          </a:bodyPr>
          <a:lstStyle/>
          <a:p>
            <a:r>
              <a:rPr lang="en-US" sz="2400" i="1" dirty="0" smtClean="0">
                <a:solidFill>
                  <a:schemeClr val="bg2">
                    <a:lumMod val="25000"/>
                  </a:schemeClr>
                </a:solidFill>
                <a:latin typeface="Times New Roman" pitchFamily="18" charset="0"/>
                <a:cs typeface="Times New Roman" pitchFamily="18" charset="0"/>
              </a:rPr>
              <a:t>Border outpost</a:t>
            </a:r>
            <a:endParaRPr lang="ru-RU" sz="2400"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500042"/>
            <a:ext cx="8534400" cy="758952"/>
          </a:xfrm>
        </p:spPr>
        <p:txBody>
          <a:bodyPr>
            <a:noAutofit/>
          </a:bodyPr>
          <a:lstStyle/>
          <a:p>
            <a:r>
              <a:rPr lang="uk-UA" sz="3200" b="1" dirty="0" smtClean="0">
                <a:solidFill>
                  <a:schemeClr val="bg2">
                    <a:lumMod val="25000"/>
                  </a:schemeClr>
                </a:solidFill>
                <a:latin typeface="Times New Roman" pitchFamily="18" charset="0"/>
                <a:cs typeface="Times New Roman" pitchFamily="18" charset="0"/>
              </a:rPr>
              <a:t>Моя особиста частинка античної таємниці з острова Ахілла</a:t>
            </a:r>
            <a:endParaRPr lang="ru-RU" sz="3200" b="1" dirty="0">
              <a:solidFill>
                <a:schemeClr val="bg2">
                  <a:lumMod val="2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285852" y="2000240"/>
            <a:ext cx="6858048" cy="4548815"/>
          </a:xfrm>
          <a:prstGeom prst="rect">
            <a:avLst/>
          </a:prstGeom>
          <a:noFill/>
          <a:ln w="9525">
            <a:noFill/>
            <a:miter lim="800000"/>
            <a:headEnd/>
            <a:tailEnd/>
          </a:ln>
          <a:effectLst/>
        </p:spPr>
      </p:pic>
      <p:sp>
        <p:nvSpPr>
          <p:cNvPr id="4" name="Прямоугольник 3"/>
          <p:cNvSpPr/>
          <p:nvPr/>
        </p:nvSpPr>
        <p:spPr>
          <a:xfrm>
            <a:off x="785786" y="1571612"/>
            <a:ext cx="8001056" cy="369332"/>
          </a:xfrm>
          <a:prstGeom prst="rect">
            <a:avLst/>
          </a:prstGeom>
        </p:spPr>
        <p:txBody>
          <a:bodyPr wrap="square">
            <a:spAutoFit/>
          </a:bodyPr>
          <a:lstStyle/>
          <a:p>
            <a:pPr algn="ctr"/>
            <a:r>
              <a:rPr lang="en-US" i="1" dirty="0" smtClean="0">
                <a:solidFill>
                  <a:schemeClr val="bg2">
                    <a:lumMod val="25000"/>
                  </a:schemeClr>
                </a:solidFill>
                <a:latin typeface="Times New Roman" pitchFamily="18" charset="0"/>
                <a:cs typeface="Times New Roman" pitchFamily="18" charset="0"/>
              </a:rPr>
              <a:t>My personal fragment of an ancient secret from the temple of Achilles</a:t>
            </a:r>
            <a:endParaRPr lang="ru-RU"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28596" y="1000108"/>
            <a:ext cx="4929189" cy="4929189"/>
          </a:xfrm>
          <a:prstGeom prst="rect">
            <a:avLst/>
          </a:prstGeom>
          <a:noFill/>
          <a:ln w="9525">
            <a:noFill/>
            <a:miter lim="800000"/>
            <a:headEnd/>
            <a:tailEnd/>
          </a:ln>
          <a:effectLst/>
        </p:spPr>
      </p:pic>
      <p:sp>
        <p:nvSpPr>
          <p:cNvPr id="3" name="Прямоугольник 2"/>
          <p:cNvSpPr/>
          <p:nvPr/>
        </p:nvSpPr>
        <p:spPr>
          <a:xfrm>
            <a:off x="5500694" y="4214818"/>
            <a:ext cx="3429024" cy="646331"/>
          </a:xfrm>
          <a:prstGeom prst="rect">
            <a:avLst/>
          </a:prstGeom>
        </p:spPr>
        <p:txBody>
          <a:bodyPr wrap="square">
            <a:spAutoFit/>
          </a:bodyPr>
          <a:lstStyle/>
          <a:p>
            <a:pPr algn="ctr"/>
            <a:r>
              <a:rPr lang="en-US" i="1" dirty="0" smtClean="0">
                <a:solidFill>
                  <a:schemeClr val="bg2">
                    <a:lumMod val="25000"/>
                  </a:schemeClr>
                </a:solidFill>
                <a:latin typeface="Times New Roman" pitchFamily="18" charset="0"/>
                <a:cs typeface="Times New Roman" pitchFamily="18" charset="0"/>
              </a:rPr>
              <a:t>Well with drinking water on the island in ancient times</a:t>
            </a:r>
            <a:endParaRPr lang="ru-RU" i="1" dirty="0">
              <a:solidFill>
                <a:schemeClr val="bg2">
                  <a:lumMod val="25000"/>
                </a:schemeClr>
              </a:solidFill>
              <a:latin typeface="Times New Roman" pitchFamily="18" charset="0"/>
              <a:cs typeface="Times New Roman" pitchFamily="18" charset="0"/>
            </a:endParaRPr>
          </a:p>
        </p:txBody>
      </p:sp>
      <p:sp>
        <p:nvSpPr>
          <p:cNvPr id="4" name="Прямоугольник 3"/>
          <p:cNvSpPr/>
          <p:nvPr/>
        </p:nvSpPr>
        <p:spPr>
          <a:xfrm>
            <a:off x="5429256" y="3429000"/>
            <a:ext cx="3571900" cy="646331"/>
          </a:xfrm>
          <a:prstGeom prst="rect">
            <a:avLst/>
          </a:prstGeom>
        </p:spPr>
        <p:txBody>
          <a:bodyPr wrap="square">
            <a:spAutoFit/>
          </a:bodyPr>
          <a:lstStyle/>
          <a:p>
            <a:pPr algn="ctr"/>
            <a:r>
              <a:rPr lang="ru-RU" dirty="0" err="1" smtClean="0">
                <a:solidFill>
                  <a:schemeClr val="bg2">
                    <a:lumMod val="25000"/>
                  </a:schemeClr>
                </a:solidFill>
                <a:latin typeface="Times New Roman" pitchFamily="18" charset="0"/>
                <a:cs typeface="Times New Roman" pitchFamily="18" charset="0"/>
              </a:rPr>
              <a:t>Колодязь</a:t>
            </a:r>
            <a:r>
              <a:rPr lang="ru-RU" dirty="0" smtClean="0">
                <a:solidFill>
                  <a:schemeClr val="bg2">
                    <a:lumMod val="25000"/>
                  </a:schemeClr>
                </a:solidFill>
                <a:latin typeface="Times New Roman" pitchFamily="18" charset="0"/>
                <a:cs typeface="Times New Roman" pitchFamily="18" charset="0"/>
              </a:rPr>
              <a:t> </a:t>
            </a:r>
            <a:r>
              <a:rPr lang="ru-RU" dirty="0" err="1" smtClean="0">
                <a:solidFill>
                  <a:schemeClr val="bg2">
                    <a:lumMod val="25000"/>
                  </a:schemeClr>
                </a:solidFill>
                <a:latin typeface="Times New Roman" pitchFamily="18" charset="0"/>
                <a:cs typeface="Times New Roman" pitchFamily="18" charset="0"/>
              </a:rPr>
              <a:t>з</a:t>
            </a:r>
            <a:r>
              <a:rPr lang="ru-RU" dirty="0" smtClean="0">
                <a:solidFill>
                  <a:schemeClr val="bg2">
                    <a:lumMod val="25000"/>
                  </a:schemeClr>
                </a:solidFill>
                <a:latin typeface="Times New Roman" pitchFamily="18" charset="0"/>
                <a:cs typeface="Times New Roman" pitchFamily="18" charset="0"/>
              </a:rPr>
              <a:t> </a:t>
            </a:r>
            <a:r>
              <a:rPr lang="ru-RU" dirty="0" err="1" smtClean="0">
                <a:solidFill>
                  <a:schemeClr val="bg2">
                    <a:lumMod val="25000"/>
                  </a:schemeClr>
                </a:solidFill>
                <a:latin typeface="Times New Roman" pitchFamily="18" charset="0"/>
                <a:cs typeface="Times New Roman" pitchFamily="18" charset="0"/>
              </a:rPr>
              <a:t>питною</a:t>
            </a:r>
            <a:r>
              <a:rPr lang="ru-RU" dirty="0" smtClean="0">
                <a:solidFill>
                  <a:schemeClr val="bg2">
                    <a:lumMod val="25000"/>
                  </a:schemeClr>
                </a:solidFill>
                <a:latin typeface="Times New Roman" pitchFamily="18" charset="0"/>
                <a:cs typeface="Times New Roman" pitchFamily="18" charset="0"/>
              </a:rPr>
              <a:t> водою на </a:t>
            </a:r>
            <a:r>
              <a:rPr lang="ru-RU" dirty="0" err="1" smtClean="0">
                <a:solidFill>
                  <a:schemeClr val="bg2">
                    <a:lumMod val="25000"/>
                  </a:schemeClr>
                </a:solidFill>
                <a:latin typeface="Times New Roman" pitchFamily="18" charset="0"/>
                <a:cs typeface="Times New Roman" pitchFamily="18" charset="0"/>
              </a:rPr>
              <a:t>острові</a:t>
            </a:r>
            <a:r>
              <a:rPr lang="ru-RU" dirty="0" smtClean="0">
                <a:solidFill>
                  <a:schemeClr val="bg2">
                    <a:lumMod val="25000"/>
                  </a:schemeClr>
                </a:solidFill>
                <a:latin typeface="Times New Roman" pitchFamily="18" charset="0"/>
                <a:cs typeface="Times New Roman" pitchFamily="18" charset="0"/>
              </a:rPr>
              <a:t> в </a:t>
            </a:r>
            <a:r>
              <a:rPr lang="ru-RU" dirty="0" err="1" smtClean="0">
                <a:solidFill>
                  <a:schemeClr val="bg2">
                    <a:lumMod val="25000"/>
                  </a:schemeClr>
                </a:solidFill>
                <a:latin typeface="Times New Roman" pitchFamily="18" charset="0"/>
                <a:cs typeface="Times New Roman" pitchFamily="18" charset="0"/>
              </a:rPr>
              <a:t>античні</a:t>
            </a:r>
            <a:r>
              <a:rPr lang="ru-RU" dirty="0" smtClean="0">
                <a:solidFill>
                  <a:schemeClr val="bg2">
                    <a:lumMod val="25000"/>
                  </a:schemeClr>
                </a:solidFill>
                <a:latin typeface="Times New Roman" pitchFamily="18" charset="0"/>
                <a:cs typeface="Times New Roman" pitchFamily="18" charset="0"/>
              </a:rPr>
              <a:t> </a:t>
            </a:r>
            <a:r>
              <a:rPr lang="ru-RU" dirty="0" err="1" smtClean="0">
                <a:solidFill>
                  <a:schemeClr val="bg2">
                    <a:lumMod val="25000"/>
                  </a:schemeClr>
                </a:solidFill>
                <a:latin typeface="Times New Roman" pitchFamily="18" charset="0"/>
                <a:cs typeface="Times New Roman" pitchFamily="18" charset="0"/>
              </a:rPr>
              <a:t>часи</a:t>
            </a:r>
            <a:endParaRPr lang="ru-RU" dirty="0">
              <a:solidFill>
                <a:schemeClr val="bg2">
                  <a:lumMod val="25000"/>
                </a:schemeClr>
              </a:solidFill>
              <a:latin typeface="Times New Roman" pitchFamily="18" charset="0"/>
              <a:cs typeface="Times New Roman" pitchFamily="18" charset="0"/>
            </a:endParaRPr>
          </a:p>
        </p:txBody>
      </p:sp>
      <p:sp>
        <p:nvSpPr>
          <p:cNvPr id="5" name="Прямоугольник 4"/>
          <p:cNvSpPr/>
          <p:nvPr/>
        </p:nvSpPr>
        <p:spPr>
          <a:xfrm>
            <a:off x="5286380" y="642918"/>
            <a:ext cx="3739422" cy="584775"/>
          </a:xfrm>
          <a:prstGeom prst="rect">
            <a:avLst/>
          </a:prstGeom>
        </p:spPr>
        <p:txBody>
          <a:bodyPr wrap="none">
            <a:spAutoFit/>
          </a:bodyPr>
          <a:lstStyle/>
          <a:p>
            <a:r>
              <a:rPr lang="ru-RU" sz="3200" b="1" dirty="0" smtClean="0">
                <a:solidFill>
                  <a:schemeClr val="bg2">
                    <a:lumMod val="25000"/>
                  </a:schemeClr>
                </a:solidFill>
                <a:latin typeface="Times New Roman" pitchFamily="18" charset="0"/>
                <a:cs typeface="Times New Roman" pitchFamily="18" charset="0"/>
              </a:rPr>
              <a:t>Ротонда без купола</a:t>
            </a:r>
            <a:endParaRPr lang="ru-RU" sz="3200" b="1" dirty="0">
              <a:solidFill>
                <a:schemeClr val="bg2">
                  <a:lumMod val="25000"/>
                </a:schemeClr>
              </a:solidFill>
              <a:latin typeface="Times New Roman" pitchFamily="18" charset="0"/>
              <a:cs typeface="Times New Roman" pitchFamily="18" charset="0"/>
            </a:endParaRPr>
          </a:p>
        </p:txBody>
      </p:sp>
      <p:sp>
        <p:nvSpPr>
          <p:cNvPr id="6" name="Прямоугольник 5"/>
          <p:cNvSpPr/>
          <p:nvPr/>
        </p:nvSpPr>
        <p:spPr>
          <a:xfrm>
            <a:off x="6072198" y="1214422"/>
            <a:ext cx="2300630" cy="369332"/>
          </a:xfrm>
          <a:prstGeom prst="rect">
            <a:avLst/>
          </a:prstGeom>
        </p:spPr>
        <p:txBody>
          <a:bodyPr wrap="none">
            <a:spAutoFit/>
          </a:bodyPr>
          <a:lstStyle/>
          <a:p>
            <a:r>
              <a:rPr lang="en-US" i="1" dirty="0" smtClean="0">
                <a:solidFill>
                  <a:schemeClr val="bg2">
                    <a:lumMod val="25000"/>
                  </a:schemeClr>
                </a:solidFill>
                <a:latin typeface="Times New Roman" pitchFamily="18" charset="0"/>
                <a:cs typeface="Times New Roman" pitchFamily="18" charset="0"/>
              </a:rPr>
              <a:t>Rotunda without dome</a:t>
            </a:r>
            <a:endParaRPr lang="ru-RU"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14282" y="357166"/>
            <a:ext cx="8643998" cy="4330844"/>
          </a:xfrm>
        </p:spPr>
        <p:txBody>
          <a:bodyPr>
            <a:noAutofit/>
          </a:bodyPr>
          <a:lstStyle/>
          <a:p>
            <a:pPr algn="ctr">
              <a:buNone/>
            </a:pPr>
            <a:r>
              <a:rPr lang="uk-UA" sz="1400" dirty="0" smtClean="0">
                <a:solidFill>
                  <a:schemeClr val="bg2">
                    <a:lumMod val="25000"/>
                  </a:schemeClr>
                </a:solidFill>
                <a:latin typeface="Times New Roman" pitchFamily="18" charset="0"/>
                <a:cs typeface="Times New Roman" pitchFamily="18" charset="0"/>
              </a:rPr>
              <a:t>Інноваційна перспектива на острові Зміїний - це створення морського, підводного музею. Він може стати унікальним, і першим таким в світі з воєнними кораблями, а також </a:t>
            </a:r>
            <a:r>
              <a:rPr lang="uk-UA" sz="1400" dirty="0" err="1" smtClean="0">
                <a:solidFill>
                  <a:schemeClr val="bg2">
                    <a:lumMod val="25000"/>
                  </a:schemeClr>
                </a:solidFill>
                <a:latin typeface="Times New Roman" pitchFamily="18" charset="0"/>
                <a:cs typeface="Times New Roman" pitchFamily="18" charset="0"/>
              </a:rPr>
              <a:t>пам</a:t>
            </a:r>
            <a:r>
              <a:rPr lang="en-US" sz="1400" dirty="0" smtClean="0">
                <a:solidFill>
                  <a:schemeClr val="bg2">
                    <a:lumMod val="25000"/>
                  </a:schemeClr>
                </a:solidFill>
                <a:latin typeface="Times New Roman" pitchFamily="18" charset="0"/>
                <a:cs typeface="Times New Roman" pitchFamily="18" charset="0"/>
              </a:rPr>
              <a:t>’</a:t>
            </a:r>
            <a:r>
              <a:rPr lang="uk-UA" sz="1400" dirty="0" smtClean="0">
                <a:solidFill>
                  <a:schemeClr val="bg2">
                    <a:lumMod val="25000"/>
                  </a:schemeClr>
                </a:solidFill>
                <a:latin typeface="Times New Roman" pitchFamily="18" charset="0"/>
                <a:cs typeface="Times New Roman" pitchFamily="18" charset="0"/>
              </a:rPr>
              <a:t>ятками античності.  </a:t>
            </a:r>
            <a:endParaRPr lang="ru-RU" sz="1400" dirty="0" smtClean="0">
              <a:solidFill>
                <a:schemeClr val="bg2">
                  <a:lumMod val="25000"/>
                </a:schemeClr>
              </a:solidFill>
              <a:latin typeface="Times New Roman" pitchFamily="18" charset="0"/>
              <a:cs typeface="Times New Roman" pitchFamily="18" charset="0"/>
            </a:endParaRPr>
          </a:p>
          <a:p>
            <a:pPr algn="ctr">
              <a:buNone/>
            </a:pPr>
            <a:endParaRPr lang="ru-RU" sz="1400" dirty="0">
              <a:solidFill>
                <a:schemeClr val="bg2">
                  <a:lumMod val="25000"/>
                </a:schemeClr>
              </a:solidFill>
              <a:latin typeface="Times New Roman" pitchFamily="18" charset="0"/>
              <a:cs typeface="Times New Roman" pitchFamily="18" charset="0"/>
            </a:endParaRPr>
          </a:p>
        </p:txBody>
      </p:sp>
      <p:sp>
        <p:nvSpPr>
          <p:cNvPr id="4" name="Прямоугольник 3"/>
          <p:cNvSpPr/>
          <p:nvPr/>
        </p:nvSpPr>
        <p:spPr>
          <a:xfrm>
            <a:off x="428596" y="1428736"/>
            <a:ext cx="8572560" cy="553998"/>
          </a:xfrm>
          <a:prstGeom prst="rect">
            <a:avLst/>
          </a:prstGeom>
        </p:spPr>
        <p:txBody>
          <a:bodyPr wrap="square">
            <a:spAutoFit/>
          </a:bodyPr>
          <a:lstStyle/>
          <a:p>
            <a:pPr algn="ctr"/>
            <a:r>
              <a:rPr lang="en-US" sz="1400" i="1" dirty="0" smtClean="0">
                <a:solidFill>
                  <a:schemeClr val="bg2">
                    <a:lumMod val="25000"/>
                  </a:schemeClr>
                </a:solidFill>
                <a:latin typeface="Times New Roman" pitchFamily="18" charset="0"/>
                <a:cs typeface="Times New Roman" pitchFamily="18" charset="0"/>
              </a:rPr>
              <a:t>An innovative perspective on island </a:t>
            </a:r>
            <a:r>
              <a:rPr lang="en-US" sz="1400" i="1" dirty="0" err="1" smtClean="0">
                <a:solidFill>
                  <a:schemeClr val="bg2">
                    <a:lumMod val="25000"/>
                  </a:schemeClr>
                </a:solidFill>
                <a:latin typeface="Times New Roman" pitchFamily="18" charset="0"/>
                <a:cs typeface="Times New Roman" pitchFamily="18" charset="0"/>
              </a:rPr>
              <a:t>Zmiinyi</a:t>
            </a:r>
            <a:r>
              <a:rPr lang="en-US" sz="1400" i="1" dirty="0" smtClean="0">
                <a:solidFill>
                  <a:schemeClr val="bg2">
                    <a:lumMod val="25000"/>
                  </a:schemeClr>
                </a:solidFill>
                <a:latin typeface="Times New Roman" pitchFamily="18" charset="0"/>
                <a:cs typeface="Times New Roman" pitchFamily="18" charset="0"/>
              </a:rPr>
              <a:t> is the creation of a marine, underwater museum. It can be unique, and the first of its kind in the world with warships and antiquities</a:t>
            </a:r>
            <a:r>
              <a:rPr lang="en-US" sz="1600" i="1" dirty="0" smtClean="0">
                <a:solidFill>
                  <a:schemeClr val="bg2">
                    <a:lumMod val="25000"/>
                  </a:schemeClr>
                </a:solidFill>
                <a:latin typeface="Times New Roman" pitchFamily="18" charset="0"/>
                <a:cs typeface="Times New Roman" pitchFamily="18" charset="0"/>
              </a:rPr>
              <a:t>.</a:t>
            </a:r>
            <a:endParaRPr lang="ru-RU" sz="1600" i="1" dirty="0">
              <a:solidFill>
                <a:schemeClr val="bg2">
                  <a:lumMod val="25000"/>
                </a:schemeClr>
              </a:solidFill>
              <a:latin typeface="Times New Roman" pitchFamily="18" charset="0"/>
              <a:cs typeface="Times New Roman" pitchFamily="18" charset="0"/>
            </a:endParaRPr>
          </a:p>
        </p:txBody>
      </p:sp>
      <p:pic>
        <p:nvPicPr>
          <p:cNvPr id="6" name="Рисунок 5" descr="щука"/>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b="7307"/>
          <a:stretch>
            <a:fillRect/>
          </a:stretch>
        </p:blipFill>
        <p:spPr bwMode="auto">
          <a:xfrm>
            <a:off x="5786446" y="2285992"/>
            <a:ext cx="2786114" cy="4214842"/>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571472" y="2214554"/>
            <a:ext cx="4143404" cy="41434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714348" y="0"/>
            <a:ext cx="7772400" cy="1752600"/>
          </a:xfrm>
        </p:spPr>
        <p:txBody>
          <a:bodyPr>
            <a:normAutofit/>
          </a:bodyPr>
          <a:lstStyle/>
          <a:p>
            <a:r>
              <a:rPr lang="uk-UA" sz="5400" b="1" dirty="0" smtClean="0">
                <a:solidFill>
                  <a:schemeClr val="bg2">
                    <a:lumMod val="25000"/>
                  </a:schemeClr>
                </a:solidFill>
                <a:latin typeface="Times New Roman" pitchFamily="18" charset="0"/>
                <a:cs typeface="Times New Roman" pitchFamily="18" charset="0"/>
              </a:rPr>
              <a:t>Дякую за увагу!</a:t>
            </a:r>
            <a:endParaRPr lang="ru-RU" sz="5400" b="1" dirty="0">
              <a:solidFill>
                <a:schemeClr val="bg2">
                  <a:lumMod val="25000"/>
                </a:schemeClr>
              </a:solidFill>
              <a:latin typeface="Times New Roman" pitchFamily="18" charset="0"/>
              <a:cs typeface="Times New Roman" pitchFamily="18" charset="0"/>
            </a:endParaRPr>
          </a:p>
        </p:txBody>
      </p:sp>
      <p:pic>
        <p:nvPicPr>
          <p:cNvPr id="2050" name="Picture 2" descr="F:\Змеиный\P9104827.JPG"/>
          <p:cNvPicPr>
            <a:picLocks noChangeAspect="1" noChangeArrowheads="1"/>
          </p:cNvPicPr>
          <p:nvPr/>
        </p:nvPicPr>
        <p:blipFill>
          <a:blip r:embed="rId2" cstate="print"/>
          <a:srcRect/>
          <a:stretch>
            <a:fillRect/>
          </a:stretch>
        </p:blipFill>
        <p:spPr bwMode="auto">
          <a:xfrm>
            <a:off x="214282" y="2928934"/>
            <a:ext cx="4191029" cy="3143272"/>
          </a:xfrm>
          <a:prstGeom prst="rect">
            <a:avLst/>
          </a:prstGeom>
          <a:noFill/>
        </p:spPr>
      </p:pic>
      <p:pic>
        <p:nvPicPr>
          <p:cNvPr id="2051" name="Picture 3" descr="F:\Змеиный 2013\P7290175.JPG"/>
          <p:cNvPicPr>
            <a:picLocks noChangeAspect="1" noChangeArrowheads="1"/>
          </p:cNvPicPr>
          <p:nvPr/>
        </p:nvPicPr>
        <p:blipFill>
          <a:blip r:embed="rId3" cstate="print"/>
          <a:srcRect/>
          <a:stretch>
            <a:fillRect/>
          </a:stretch>
        </p:blipFill>
        <p:spPr bwMode="auto">
          <a:xfrm>
            <a:off x="4786314" y="2928934"/>
            <a:ext cx="4191029" cy="314327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571480"/>
            <a:ext cx="4429156" cy="461665"/>
          </a:xfrm>
          <a:prstGeom prst="rect">
            <a:avLst/>
          </a:prstGeom>
          <a:noFill/>
        </p:spPr>
        <p:txBody>
          <a:bodyPr wrap="square" numCol="1" rtlCol="0">
            <a:spAutoFit/>
          </a:bodyPr>
          <a:lstStyle/>
          <a:p>
            <a:pPr algn="ctr"/>
            <a:r>
              <a:rPr lang="uk-UA" sz="2400" b="1" i="1" dirty="0" smtClean="0">
                <a:solidFill>
                  <a:schemeClr val="bg2">
                    <a:lumMod val="25000"/>
                  </a:schemeClr>
                </a:solidFill>
                <a:latin typeface="Times New Roman" pitchFamily="18" charset="0"/>
                <a:cs typeface="Times New Roman" pitchFamily="18" charset="0"/>
              </a:rPr>
              <a:t>Мета:  </a:t>
            </a:r>
          </a:p>
        </p:txBody>
      </p:sp>
      <p:sp>
        <p:nvSpPr>
          <p:cNvPr id="3" name="Прямоугольник 2"/>
          <p:cNvSpPr/>
          <p:nvPr/>
        </p:nvSpPr>
        <p:spPr>
          <a:xfrm>
            <a:off x="5572132" y="571480"/>
            <a:ext cx="4214810" cy="461665"/>
          </a:xfrm>
          <a:prstGeom prst="rect">
            <a:avLst/>
          </a:prstGeom>
        </p:spPr>
        <p:txBody>
          <a:bodyPr wrap="square" numCol="2">
            <a:spAutoFit/>
          </a:bodyPr>
          <a:lstStyle/>
          <a:p>
            <a:pPr algn="ctr"/>
            <a:r>
              <a:rPr lang="uk-UA" sz="2400" b="1" i="1" dirty="0" smtClean="0">
                <a:solidFill>
                  <a:schemeClr val="bg2">
                    <a:lumMod val="25000"/>
                  </a:schemeClr>
                </a:solidFill>
                <a:latin typeface="Times New Roman" pitchFamily="18" charset="0"/>
                <a:cs typeface="Times New Roman" pitchFamily="18" charset="0"/>
              </a:rPr>
              <a:t>        Завдання:</a:t>
            </a:r>
            <a:endParaRPr lang="ru-RU" sz="2400" b="1" i="1" dirty="0">
              <a:solidFill>
                <a:schemeClr val="bg2">
                  <a:lumMod val="25000"/>
                </a:schemeClr>
              </a:solidFill>
              <a:latin typeface="Times New Roman" pitchFamily="18" charset="0"/>
              <a:cs typeface="Times New Roman" pitchFamily="18" charset="0"/>
            </a:endParaRPr>
          </a:p>
        </p:txBody>
      </p:sp>
      <p:sp>
        <p:nvSpPr>
          <p:cNvPr id="13313" name="Rectangle 1"/>
          <p:cNvSpPr>
            <a:spLocks noChangeArrowheads="1"/>
          </p:cNvSpPr>
          <p:nvPr/>
        </p:nvSpPr>
        <p:spPr bwMode="auto">
          <a:xfrm>
            <a:off x="571472" y="1285860"/>
            <a:ext cx="400052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розвивати пізнавальний інтерес до минулого Придунайського краю як складового елементу історії України у всесвітньому просторі; виховувати любов та повагу до спадщини своєї Батьківщини</a:t>
            </a:r>
            <a:r>
              <a:rPr kumimoji="0" lang="uk-UA"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uk-UA"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314" name="Rectangle 2"/>
          <p:cNvSpPr>
            <a:spLocks noChangeArrowheads="1"/>
          </p:cNvSpPr>
          <p:nvPr/>
        </p:nvSpPr>
        <p:spPr bwMode="auto">
          <a:xfrm flipH="1">
            <a:off x="4929190" y="1285860"/>
            <a:ext cx="378624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отримати додаткову інформацію за допомогою живого спілкування про </a:t>
            </a:r>
            <a:r>
              <a:rPr kumimoji="0" lang="uk-UA"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об’єкт дослідження – острів Зміїний</a:t>
            </a: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залучити фотоматеріали з власного архіву;  створити віртуальну подорож до острова Зміїний, що включає огляд найцікавіших об’єктів; оформити віртуальну подорож двома мовами – українською та англійською у вигляді презентації.</a:t>
            </a:r>
            <a:endParaRPr kumimoji="0" lang="uk-UA"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Рисунок 7" descr="photo_2021-04-16_14-52-25 (2).jpg"/>
          <p:cNvPicPr>
            <a:picLocks noChangeAspect="1"/>
          </p:cNvPicPr>
          <p:nvPr/>
        </p:nvPicPr>
        <p:blipFill>
          <a:blip r:embed="rId3"/>
          <a:stretch>
            <a:fillRect/>
          </a:stretch>
        </p:blipFill>
        <p:spPr>
          <a:xfrm>
            <a:off x="285720" y="2928934"/>
            <a:ext cx="4381499" cy="3286124"/>
          </a:xfrm>
          <a:prstGeom prst="rect">
            <a:avLst/>
          </a:prstGeom>
        </p:spPr>
      </p:pic>
      <p:pic>
        <p:nvPicPr>
          <p:cNvPr id="9" name="Рисунок 8" descr="photo_2021-04-16_14-52-24.jpg"/>
          <p:cNvPicPr>
            <a:picLocks noChangeAspect="1"/>
          </p:cNvPicPr>
          <p:nvPr/>
        </p:nvPicPr>
        <p:blipFill>
          <a:blip r:embed="rId4"/>
          <a:stretch>
            <a:fillRect/>
          </a:stretch>
        </p:blipFill>
        <p:spPr>
          <a:xfrm>
            <a:off x="4857751" y="3286124"/>
            <a:ext cx="4000495" cy="300037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5852" y="571480"/>
            <a:ext cx="4429156" cy="461665"/>
          </a:xfrm>
          <a:prstGeom prst="rect">
            <a:avLst/>
          </a:prstGeom>
          <a:noFill/>
        </p:spPr>
        <p:txBody>
          <a:bodyPr wrap="square" numCol="2" rtlCol="0">
            <a:spAutoFit/>
          </a:bodyPr>
          <a:lstStyle/>
          <a:p>
            <a:pPr algn="ctr"/>
            <a:r>
              <a:rPr lang="uk-UA" sz="2400" b="1" i="1" dirty="0" smtClean="0">
                <a:solidFill>
                  <a:schemeClr val="bg2">
                    <a:lumMod val="25000"/>
                  </a:schemeClr>
                </a:solidFill>
                <a:latin typeface="Times New Roman" pitchFamily="18" charset="0"/>
                <a:cs typeface="Times New Roman" pitchFamily="18" charset="0"/>
              </a:rPr>
              <a:t>            Методи:  </a:t>
            </a:r>
          </a:p>
        </p:txBody>
      </p:sp>
      <p:sp>
        <p:nvSpPr>
          <p:cNvPr id="4" name="Прямоугольник 3"/>
          <p:cNvSpPr/>
          <p:nvPr/>
        </p:nvSpPr>
        <p:spPr>
          <a:xfrm>
            <a:off x="4929190" y="571480"/>
            <a:ext cx="4214810" cy="461665"/>
          </a:xfrm>
          <a:prstGeom prst="rect">
            <a:avLst/>
          </a:prstGeom>
        </p:spPr>
        <p:txBody>
          <a:bodyPr wrap="square" numCol="1">
            <a:spAutoFit/>
          </a:bodyPr>
          <a:lstStyle/>
          <a:p>
            <a:pPr algn="ctr"/>
            <a:r>
              <a:rPr lang="uk-UA" sz="2400" b="1" i="1" dirty="0" smtClean="0">
                <a:solidFill>
                  <a:schemeClr val="bg2">
                    <a:lumMod val="25000"/>
                  </a:schemeClr>
                </a:solidFill>
                <a:latin typeface="Times New Roman" pitchFamily="18" charset="0"/>
                <a:cs typeface="Times New Roman" pitchFamily="18" charset="0"/>
              </a:rPr>
              <a:t>Наукова новизна</a:t>
            </a:r>
            <a:endParaRPr lang="ru-RU" sz="2400" b="1" i="1" dirty="0">
              <a:solidFill>
                <a:schemeClr val="bg2">
                  <a:lumMod val="25000"/>
                </a:schemeClr>
              </a:solidFill>
              <a:latin typeface="Times New Roman" pitchFamily="18" charset="0"/>
              <a:cs typeface="Times New Roman" pitchFamily="18" charset="0"/>
            </a:endParaRPr>
          </a:p>
        </p:txBody>
      </p:sp>
      <p:sp>
        <p:nvSpPr>
          <p:cNvPr id="10241" name="Rectangle 1"/>
          <p:cNvSpPr>
            <a:spLocks noChangeArrowheads="1"/>
          </p:cNvSpPr>
          <p:nvPr/>
        </p:nvSpPr>
        <p:spPr bwMode="auto">
          <a:xfrm flipH="1">
            <a:off x="1000100" y="1214422"/>
            <a:ext cx="385765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зумовлені поставленою метою та завданнями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Робота базується на: евристичному методі </a:t>
            </a:r>
            <a:r>
              <a:rPr kumimoji="0" lang="uk-UA"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використовується під час пошукової роботи; інноваційному методі віртуального моделювання </a:t>
            </a:r>
            <a:r>
              <a:rPr kumimoji="0" lang="uk-UA"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оформлення подорожі; бесідах-інтерв’ю  з людьми, які мають відношення до дослідження; дескриптивному і ретроспективному методах </a:t>
            </a:r>
            <a:r>
              <a:rPr kumimoji="0" lang="uk-UA"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використанні для відтворення історичних сюжетів, що пов’язані з островом Зміїний. </a:t>
            </a:r>
            <a:endParaRPr kumimoji="0" lang="uk-UA"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5143504" y="1357298"/>
            <a:ext cx="3786214" cy="738664"/>
          </a:xfrm>
          <a:prstGeom prst="rect">
            <a:avLst/>
          </a:prstGeom>
        </p:spPr>
        <p:txBody>
          <a:bodyPr wrap="square">
            <a:spAutoFit/>
          </a:bodyPr>
          <a:lstStyle/>
          <a:p>
            <a:pPr algn="ctr"/>
            <a:r>
              <a:rPr lang="uk-UA" sz="1400" dirty="0" smtClean="0">
                <a:latin typeface="Times New Roman" pitchFamily="18" charset="0"/>
                <a:cs typeface="Times New Roman" pitchFamily="18" charset="0"/>
              </a:rPr>
              <a:t>даного дослідження полягає у тому, що вперше </a:t>
            </a:r>
            <a:r>
              <a:rPr lang="ru-RU" sz="1400" dirty="0" err="1" smtClean="0">
                <a:latin typeface="Times New Roman" pitchFamily="18" charset="0"/>
                <a:cs typeface="Times New Roman" pitchFamily="18" charset="0"/>
              </a:rPr>
              <a:t>визначено</a:t>
            </a:r>
            <a:r>
              <a:rPr lang="ru-RU" sz="1400" dirty="0" smtClean="0">
                <a:latin typeface="Times New Roman" pitchFamily="18" charset="0"/>
                <a:cs typeface="Times New Roman" pitchFamily="18" charset="0"/>
              </a:rPr>
              <a:t> та презентовано </a:t>
            </a:r>
            <a:r>
              <a:rPr lang="ru-RU" sz="1400" dirty="0" err="1" smtClean="0">
                <a:latin typeface="Times New Roman" pitchFamily="18" charset="0"/>
                <a:cs typeface="Times New Roman" pitchFamily="18" charset="0"/>
              </a:rPr>
              <a:t>сучасні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пам’ятки</a:t>
            </a:r>
            <a:r>
              <a:rPr lang="ru-RU" sz="1400" dirty="0" smtClean="0">
                <a:latin typeface="Times New Roman" pitchFamily="18" charset="0"/>
                <a:cs typeface="Times New Roman" pitchFamily="18" charset="0"/>
              </a:rPr>
              <a:t> острова у </a:t>
            </a:r>
            <a:r>
              <a:rPr lang="ru-RU" sz="1400" dirty="0" err="1" smtClean="0">
                <a:latin typeface="Times New Roman" pitchFamily="18" charset="0"/>
                <a:cs typeface="Times New Roman" pitchFamily="18" charset="0"/>
              </a:rPr>
              <a:t>віртуальну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подорож</a:t>
            </a:r>
            <a:endParaRPr lang="ru-RU" sz="1400" dirty="0">
              <a:latin typeface="Times New Roman" pitchFamily="18" charset="0"/>
              <a:cs typeface="Times New Roman" pitchFamily="18" charset="0"/>
            </a:endParaRPr>
          </a:p>
        </p:txBody>
      </p:sp>
      <p:pic>
        <p:nvPicPr>
          <p:cNvPr id="8" name="Рисунок 7" descr="photo_2021-04-16_14-52-52.jpg"/>
          <p:cNvPicPr>
            <a:picLocks noChangeAspect="1"/>
          </p:cNvPicPr>
          <p:nvPr/>
        </p:nvPicPr>
        <p:blipFill>
          <a:blip r:embed="rId2"/>
          <a:stretch>
            <a:fillRect/>
          </a:stretch>
        </p:blipFill>
        <p:spPr>
          <a:xfrm>
            <a:off x="214282" y="3786190"/>
            <a:ext cx="8694993" cy="190203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357290" y="1714488"/>
            <a:ext cx="6611465" cy="4360839"/>
          </a:xfrm>
          <a:prstGeom prst="rect">
            <a:avLst/>
          </a:prstGeom>
          <a:noFill/>
          <a:ln w="9525">
            <a:noFill/>
            <a:miter lim="800000"/>
            <a:headEnd/>
            <a:tailEnd/>
          </a:ln>
          <a:effectLst/>
        </p:spPr>
      </p:pic>
      <p:sp>
        <p:nvSpPr>
          <p:cNvPr id="3" name="TextBox 2"/>
          <p:cNvSpPr txBox="1"/>
          <p:nvPr/>
        </p:nvSpPr>
        <p:spPr>
          <a:xfrm>
            <a:off x="857224" y="500042"/>
            <a:ext cx="7715304" cy="861774"/>
          </a:xfrm>
          <a:prstGeom prst="rect">
            <a:avLst/>
          </a:prstGeom>
          <a:noFill/>
        </p:spPr>
        <p:txBody>
          <a:bodyPr wrap="square" rtlCol="0">
            <a:spAutoFit/>
          </a:bodyPr>
          <a:lstStyle/>
          <a:p>
            <a:pPr algn="ctr"/>
            <a:r>
              <a:rPr lang="uk-UA" sz="3200" b="1" dirty="0" smtClean="0">
                <a:solidFill>
                  <a:schemeClr val="bg2">
                    <a:lumMod val="25000"/>
                  </a:schemeClr>
                </a:solidFill>
                <a:latin typeface="Times New Roman" pitchFamily="18" charset="0"/>
                <a:cs typeface="Times New Roman" pitchFamily="18" charset="0"/>
              </a:rPr>
              <a:t>Локація  об</a:t>
            </a:r>
            <a:r>
              <a:rPr lang="en-US" sz="3200" b="1" dirty="0" smtClean="0">
                <a:solidFill>
                  <a:schemeClr val="bg2">
                    <a:lumMod val="25000"/>
                  </a:schemeClr>
                </a:solidFill>
                <a:latin typeface="Times New Roman" pitchFamily="18" charset="0"/>
                <a:cs typeface="Times New Roman" pitchFamily="18" charset="0"/>
              </a:rPr>
              <a:t>’</a:t>
            </a:r>
            <a:r>
              <a:rPr lang="uk-UA" sz="3200" b="1" dirty="0" err="1" smtClean="0">
                <a:solidFill>
                  <a:schemeClr val="bg2">
                    <a:lumMod val="25000"/>
                  </a:schemeClr>
                </a:solidFill>
                <a:latin typeface="Times New Roman" pitchFamily="18" charset="0"/>
                <a:cs typeface="Times New Roman" pitchFamily="18" charset="0"/>
              </a:rPr>
              <a:t>єктів</a:t>
            </a:r>
            <a:r>
              <a:rPr lang="uk-UA" sz="3200" b="1" dirty="0" smtClean="0">
                <a:solidFill>
                  <a:schemeClr val="bg2">
                    <a:lumMod val="25000"/>
                  </a:schemeClr>
                </a:solidFill>
                <a:latin typeface="Times New Roman" pitchFamily="18" charset="0"/>
                <a:cs typeface="Times New Roman" pitchFamily="18" charset="0"/>
              </a:rPr>
              <a:t> віртуальної подорожі</a:t>
            </a:r>
          </a:p>
          <a:p>
            <a:pPr algn="ctr"/>
            <a:r>
              <a:rPr lang="en-US" i="1" dirty="0" smtClean="0">
                <a:solidFill>
                  <a:schemeClr val="bg2">
                    <a:lumMod val="25000"/>
                  </a:schemeClr>
                </a:solidFill>
                <a:latin typeface="Times New Roman" pitchFamily="18" charset="0"/>
                <a:cs typeface="Times New Roman" pitchFamily="18" charset="0"/>
              </a:rPr>
              <a:t>Location objects virtual travel</a:t>
            </a:r>
            <a:endParaRPr lang="uk-UA" i="1" dirty="0" smtClean="0">
              <a:solidFill>
                <a:schemeClr val="bg2">
                  <a:lumMod val="25000"/>
                </a:schemeClr>
              </a:solidFill>
              <a:latin typeface="Times New Roman" pitchFamily="18" charset="0"/>
              <a:cs typeface="Times New Roman" pitchFamily="18" charset="0"/>
            </a:endParaRPr>
          </a:p>
        </p:txBody>
      </p:sp>
      <p:sp>
        <p:nvSpPr>
          <p:cNvPr id="4" name="Прямоугольник 3"/>
          <p:cNvSpPr/>
          <p:nvPr/>
        </p:nvSpPr>
        <p:spPr>
          <a:xfrm>
            <a:off x="6072198" y="6429396"/>
            <a:ext cx="2635850" cy="276999"/>
          </a:xfrm>
          <a:prstGeom prst="rect">
            <a:avLst/>
          </a:prstGeom>
        </p:spPr>
        <p:txBody>
          <a:bodyPr wrap="none">
            <a:spAutoFit/>
          </a:bodyPr>
          <a:lstStyle/>
          <a:p>
            <a:r>
              <a:rPr lang="uk-UA" sz="1200" dirty="0" smtClean="0">
                <a:latin typeface="Times New Roman" pitchFamily="18" charset="0"/>
                <a:cs typeface="Times New Roman" pitchFamily="18" charset="0"/>
              </a:rPr>
              <a:t>Вид острова Зміїний з </a:t>
            </a:r>
            <a:r>
              <a:rPr lang="uk-UA" sz="1200" dirty="0" err="1" smtClean="0">
                <a:latin typeface="Times New Roman" pitchFamily="18" charset="0"/>
                <a:cs typeface="Times New Roman" pitchFamily="18" charset="0"/>
              </a:rPr>
              <a:t>квадрокоптера</a:t>
            </a:r>
            <a:endParaRPr lang="ru-RU" sz="1200" dirty="0"/>
          </a:p>
        </p:txBody>
      </p:sp>
      <p:sp>
        <p:nvSpPr>
          <p:cNvPr id="5" name="Стрелка вправо 4"/>
          <p:cNvSpPr/>
          <p:nvPr/>
        </p:nvSpPr>
        <p:spPr>
          <a:xfrm rot="19719822">
            <a:off x="1999792" y="4132494"/>
            <a:ext cx="990416" cy="273351"/>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214414" y="4500570"/>
            <a:ext cx="2214578" cy="276999"/>
          </a:xfrm>
          <a:prstGeom prst="rect">
            <a:avLst/>
          </a:prstGeom>
          <a:noFill/>
        </p:spPr>
        <p:txBody>
          <a:bodyPr wrap="square" rtlCol="0">
            <a:spAutoFit/>
          </a:bodyPr>
          <a:lstStyle/>
          <a:p>
            <a:pPr algn="ctr"/>
            <a:r>
              <a:rPr lang="uk-UA" sz="1200" b="1" dirty="0" smtClean="0">
                <a:solidFill>
                  <a:srgbClr val="FFC000"/>
                </a:solidFill>
              </a:rPr>
              <a:t>Великий причал</a:t>
            </a:r>
            <a:endParaRPr lang="ru-RU" sz="1200" b="1" dirty="0">
              <a:solidFill>
                <a:srgbClr val="FFC000"/>
              </a:solidFill>
            </a:endParaRPr>
          </a:p>
        </p:txBody>
      </p:sp>
      <p:sp>
        <p:nvSpPr>
          <p:cNvPr id="7" name="Стрелка вправо 6"/>
          <p:cNvSpPr/>
          <p:nvPr/>
        </p:nvSpPr>
        <p:spPr>
          <a:xfrm rot="21389784">
            <a:off x="2276202" y="3466339"/>
            <a:ext cx="1230665" cy="282511"/>
          </a:xfrm>
          <a:prstGeom prst="rightArrow">
            <a:avLst>
              <a:gd name="adj1" fmla="val 1595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285852" y="3571876"/>
            <a:ext cx="2214578" cy="276999"/>
          </a:xfrm>
          <a:prstGeom prst="rect">
            <a:avLst/>
          </a:prstGeom>
          <a:noFill/>
        </p:spPr>
        <p:txBody>
          <a:bodyPr wrap="square" rtlCol="0">
            <a:spAutoFit/>
          </a:bodyPr>
          <a:lstStyle/>
          <a:p>
            <a:pPr algn="ctr"/>
            <a:r>
              <a:rPr lang="uk-UA" sz="1200" b="1" dirty="0" smtClean="0">
                <a:solidFill>
                  <a:srgbClr val="FFC000"/>
                </a:solidFill>
              </a:rPr>
              <a:t>Малий причал</a:t>
            </a:r>
            <a:endParaRPr lang="ru-RU" sz="1200" b="1" dirty="0">
              <a:solidFill>
                <a:srgbClr val="FFC000"/>
              </a:solidFill>
            </a:endParaRPr>
          </a:p>
        </p:txBody>
      </p:sp>
      <p:sp>
        <p:nvSpPr>
          <p:cNvPr id="9" name="Прямоугольник 8"/>
          <p:cNvSpPr/>
          <p:nvPr/>
        </p:nvSpPr>
        <p:spPr>
          <a:xfrm>
            <a:off x="1500166" y="5286388"/>
            <a:ext cx="2071702" cy="600164"/>
          </a:xfrm>
          <a:prstGeom prst="rect">
            <a:avLst/>
          </a:prstGeom>
          <a:noFill/>
        </p:spPr>
        <p:txBody>
          <a:bodyPr wrap="square">
            <a:spAutoFit/>
          </a:bodyPr>
          <a:lstStyle/>
          <a:p>
            <a:r>
              <a:rPr lang="ru-RU" sz="1100" b="1" dirty="0" err="1" smtClean="0">
                <a:solidFill>
                  <a:srgbClr val="FFC000"/>
                </a:solidFill>
              </a:rPr>
              <a:t>Колишне</a:t>
            </a:r>
            <a:r>
              <a:rPr lang="ru-RU" sz="1100" b="1" dirty="0" smtClean="0">
                <a:solidFill>
                  <a:srgbClr val="FFC000"/>
                </a:solidFill>
              </a:rPr>
              <a:t> "</a:t>
            </a:r>
            <a:r>
              <a:rPr lang="ru-RU" sz="1100" b="1" dirty="0" err="1" smtClean="0">
                <a:solidFill>
                  <a:srgbClr val="FFC000"/>
                </a:solidFill>
              </a:rPr>
              <a:t>військове</a:t>
            </a:r>
            <a:r>
              <a:rPr lang="ru-RU" sz="1100" b="1" dirty="0" smtClean="0">
                <a:solidFill>
                  <a:srgbClr val="FFC000"/>
                </a:solidFill>
              </a:rPr>
              <a:t>" </a:t>
            </a:r>
            <a:r>
              <a:rPr lang="ru-RU" sz="1100" b="1" dirty="0" err="1" smtClean="0">
                <a:solidFill>
                  <a:srgbClr val="FFC000"/>
                </a:solidFill>
              </a:rPr>
              <a:t>містечко</a:t>
            </a:r>
            <a:r>
              <a:rPr lang="ru-RU" sz="1100" b="1" dirty="0" smtClean="0">
                <a:solidFill>
                  <a:srgbClr val="FFC000"/>
                </a:solidFill>
              </a:rPr>
              <a:t>, а </a:t>
            </a:r>
            <a:r>
              <a:rPr lang="ru-RU" sz="1100" b="1" dirty="0" err="1" smtClean="0">
                <a:solidFill>
                  <a:srgbClr val="FFC000"/>
                </a:solidFill>
              </a:rPr>
              <a:t>нині</a:t>
            </a:r>
            <a:r>
              <a:rPr lang="ru-RU" sz="1100" b="1" dirty="0" smtClean="0">
                <a:solidFill>
                  <a:srgbClr val="FFC000"/>
                </a:solidFill>
              </a:rPr>
              <a:t> - </a:t>
            </a:r>
            <a:r>
              <a:rPr lang="ru-RU" sz="1100" b="1" dirty="0" err="1" smtClean="0">
                <a:solidFill>
                  <a:srgbClr val="FFC000"/>
                </a:solidFill>
              </a:rPr>
              <a:t>житлова</a:t>
            </a:r>
            <a:r>
              <a:rPr lang="ru-RU" sz="1100" b="1" dirty="0" smtClean="0">
                <a:solidFill>
                  <a:srgbClr val="FFC000"/>
                </a:solidFill>
              </a:rPr>
              <a:t> зона</a:t>
            </a:r>
            <a:endParaRPr lang="ru-RU" sz="1100" b="1" dirty="0">
              <a:solidFill>
                <a:srgbClr val="FFC000"/>
              </a:solidFill>
            </a:endParaRPr>
          </a:p>
        </p:txBody>
      </p:sp>
      <p:sp>
        <p:nvSpPr>
          <p:cNvPr id="10" name="Полилиния 9"/>
          <p:cNvSpPr/>
          <p:nvPr/>
        </p:nvSpPr>
        <p:spPr>
          <a:xfrm>
            <a:off x="3834064" y="3601452"/>
            <a:ext cx="1552875" cy="1838426"/>
          </a:xfrm>
          <a:custGeom>
            <a:avLst/>
            <a:gdLst>
              <a:gd name="connsiteX0" fmla="*/ 882315 w 1552875"/>
              <a:gd name="connsiteY0" fmla="*/ 354531 h 1838426"/>
              <a:gd name="connsiteX1" fmla="*/ 381801 w 1552875"/>
              <a:gd name="connsiteY1" fmla="*/ 142775 h 1838426"/>
              <a:gd name="connsiteX2" fmla="*/ 25667 w 1552875"/>
              <a:gd name="connsiteY2" fmla="*/ 1211180 h 1838426"/>
              <a:gd name="connsiteX3" fmla="*/ 535805 w 1552875"/>
              <a:gd name="connsiteY3" fmla="*/ 1836822 h 1838426"/>
              <a:gd name="connsiteX4" fmla="*/ 1498332 w 1552875"/>
              <a:gd name="connsiteY4" fmla="*/ 1220805 h 1838426"/>
              <a:gd name="connsiteX5" fmla="*/ 882315 w 1552875"/>
              <a:gd name="connsiteY5" fmla="*/ 354531 h 18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875" h="1838426">
                <a:moveTo>
                  <a:pt x="882315" y="354531"/>
                </a:moveTo>
                <a:cubicBezTo>
                  <a:pt x="696226" y="174859"/>
                  <a:pt x="524576" y="0"/>
                  <a:pt x="381801" y="142775"/>
                </a:cubicBezTo>
                <a:cubicBezTo>
                  <a:pt x="239026" y="285550"/>
                  <a:pt x="0" y="928839"/>
                  <a:pt x="25667" y="1211180"/>
                </a:cubicBezTo>
                <a:cubicBezTo>
                  <a:pt x="51334" y="1493521"/>
                  <a:pt x="290361" y="1835218"/>
                  <a:pt x="535805" y="1836822"/>
                </a:cubicBezTo>
                <a:cubicBezTo>
                  <a:pt x="781249" y="1838426"/>
                  <a:pt x="1443789" y="1469458"/>
                  <a:pt x="1498332" y="1220805"/>
                </a:cubicBezTo>
                <a:cubicBezTo>
                  <a:pt x="1552875" y="972152"/>
                  <a:pt x="1068404" y="534203"/>
                  <a:pt x="882315" y="354531"/>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rot="19719822">
            <a:off x="2619847" y="4873080"/>
            <a:ext cx="1229387" cy="255114"/>
          </a:xfrm>
          <a:prstGeom prst="rightArrow">
            <a:avLst>
              <a:gd name="adj1" fmla="val 20398"/>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500166" y="2571744"/>
            <a:ext cx="2500330" cy="430887"/>
          </a:xfrm>
          <a:prstGeom prst="rect">
            <a:avLst/>
          </a:prstGeom>
        </p:spPr>
        <p:txBody>
          <a:bodyPr wrap="square">
            <a:spAutoFit/>
          </a:bodyPr>
          <a:lstStyle/>
          <a:p>
            <a:r>
              <a:rPr lang="ru-RU" sz="1100" b="1" dirty="0" err="1" smtClean="0">
                <a:solidFill>
                  <a:srgbClr val="FFC000"/>
                </a:solidFill>
              </a:rPr>
              <a:t>Основний</a:t>
            </a:r>
            <a:r>
              <a:rPr lang="ru-RU" sz="1100" b="1" dirty="0" smtClean="0">
                <a:solidFill>
                  <a:srgbClr val="FFC000"/>
                </a:solidFill>
              </a:rPr>
              <a:t> </a:t>
            </a:r>
            <a:r>
              <a:rPr lang="ru-RU" sz="1100" b="1" dirty="0" err="1" smtClean="0">
                <a:solidFill>
                  <a:srgbClr val="FFC000"/>
                </a:solidFill>
              </a:rPr>
              <a:t>вертолітний</a:t>
            </a:r>
            <a:r>
              <a:rPr lang="ru-RU" sz="1100" b="1" dirty="0" smtClean="0">
                <a:solidFill>
                  <a:srgbClr val="FFC000"/>
                </a:solidFill>
              </a:rPr>
              <a:t> </a:t>
            </a:r>
            <a:r>
              <a:rPr lang="ru-RU" sz="1100" b="1" dirty="0" err="1" smtClean="0">
                <a:solidFill>
                  <a:srgbClr val="FFC000"/>
                </a:solidFill>
              </a:rPr>
              <a:t>майданчик</a:t>
            </a:r>
            <a:endParaRPr lang="ru-RU" sz="1100" b="1" dirty="0">
              <a:solidFill>
                <a:srgbClr val="FFC000"/>
              </a:solidFill>
            </a:endParaRPr>
          </a:p>
        </p:txBody>
      </p:sp>
      <p:sp>
        <p:nvSpPr>
          <p:cNvPr id="13" name="Стрелка вправо 12"/>
          <p:cNvSpPr/>
          <p:nvPr/>
        </p:nvSpPr>
        <p:spPr>
          <a:xfrm rot="20286754">
            <a:off x="2507960" y="2273866"/>
            <a:ext cx="1135133" cy="260597"/>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5500694" y="4214818"/>
            <a:ext cx="4000528" cy="276999"/>
          </a:xfrm>
          <a:prstGeom prst="rect">
            <a:avLst/>
          </a:prstGeom>
          <a:noFill/>
        </p:spPr>
        <p:txBody>
          <a:bodyPr wrap="square" rtlCol="0">
            <a:spAutoFit/>
          </a:bodyPr>
          <a:lstStyle/>
          <a:p>
            <a:r>
              <a:rPr lang="uk-UA" sz="1200" b="1" dirty="0" smtClean="0">
                <a:solidFill>
                  <a:srgbClr val="FFC000"/>
                </a:solidFill>
              </a:rPr>
              <a:t>Дамський пляж</a:t>
            </a:r>
            <a:endParaRPr lang="ru-RU" sz="1200" b="1" dirty="0">
              <a:solidFill>
                <a:srgbClr val="FFC000"/>
              </a:solidFill>
            </a:endParaRPr>
          </a:p>
        </p:txBody>
      </p:sp>
      <p:sp>
        <p:nvSpPr>
          <p:cNvPr id="15" name="Стрелка вправо 14"/>
          <p:cNvSpPr/>
          <p:nvPr/>
        </p:nvSpPr>
        <p:spPr>
          <a:xfrm rot="11648628">
            <a:off x="5161890" y="4045930"/>
            <a:ext cx="990416" cy="273351"/>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rot="10514219">
            <a:off x="5794394" y="1857342"/>
            <a:ext cx="855192" cy="319714"/>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4772143">
            <a:off x="6644052" y="2422378"/>
            <a:ext cx="835279" cy="321199"/>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rot="1943430">
            <a:off x="6192373" y="2693017"/>
            <a:ext cx="4000528" cy="276999"/>
          </a:xfrm>
          <a:prstGeom prst="rect">
            <a:avLst/>
          </a:prstGeom>
          <a:noFill/>
        </p:spPr>
        <p:txBody>
          <a:bodyPr wrap="square" rtlCol="0">
            <a:spAutoFit/>
          </a:bodyPr>
          <a:lstStyle/>
          <a:p>
            <a:r>
              <a:rPr lang="uk-UA" sz="1200" b="1" dirty="0" smtClean="0">
                <a:solidFill>
                  <a:srgbClr val="FFC000"/>
                </a:solidFill>
              </a:rPr>
              <a:t>Золотий пляж</a:t>
            </a:r>
            <a:endParaRPr lang="ru-RU" sz="1200" b="1" dirty="0">
              <a:solidFill>
                <a:srgbClr val="FFC000"/>
              </a:solidFill>
            </a:endParaRPr>
          </a:p>
        </p:txBody>
      </p:sp>
      <p:sp>
        <p:nvSpPr>
          <p:cNvPr id="19" name="Стрелка вправо 18"/>
          <p:cNvSpPr/>
          <p:nvPr/>
        </p:nvSpPr>
        <p:spPr>
          <a:xfrm rot="636134">
            <a:off x="2967546" y="1812258"/>
            <a:ext cx="1086521" cy="255920"/>
          </a:xfrm>
          <a:prstGeom prst="rightArrow">
            <a:avLst>
              <a:gd name="adj1" fmla="val 17546"/>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1285852" y="1714488"/>
            <a:ext cx="3500462" cy="276999"/>
          </a:xfrm>
          <a:prstGeom prst="rect">
            <a:avLst/>
          </a:prstGeom>
          <a:noFill/>
        </p:spPr>
        <p:txBody>
          <a:bodyPr wrap="square" rtlCol="0">
            <a:spAutoFit/>
          </a:bodyPr>
          <a:lstStyle/>
          <a:p>
            <a:r>
              <a:rPr lang="uk-UA" sz="1200" b="1" dirty="0" smtClean="0">
                <a:solidFill>
                  <a:srgbClr val="FFC000"/>
                </a:solidFill>
              </a:rPr>
              <a:t>Бандитський пляж</a:t>
            </a:r>
            <a:endParaRPr lang="ru-RU" sz="1200" b="1" dirty="0">
              <a:solidFill>
                <a:srgbClr val="FFC000"/>
              </a:solidFill>
            </a:endParaRPr>
          </a:p>
        </p:txBody>
      </p:sp>
      <p:sp>
        <p:nvSpPr>
          <p:cNvPr id="22" name="Стрелка вправо 21"/>
          <p:cNvSpPr/>
          <p:nvPr/>
        </p:nvSpPr>
        <p:spPr>
          <a:xfrm rot="19590752">
            <a:off x="2959512" y="2639123"/>
            <a:ext cx="1358429" cy="260597"/>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2571736" y="3071810"/>
            <a:ext cx="3500462" cy="276999"/>
          </a:xfrm>
          <a:prstGeom prst="rect">
            <a:avLst/>
          </a:prstGeom>
          <a:noFill/>
        </p:spPr>
        <p:txBody>
          <a:bodyPr wrap="square" rtlCol="0">
            <a:spAutoFit/>
          </a:bodyPr>
          <a:lstStyle/>
          <a:p>
            <a:r>
              <a:rPr lang="uk-UA" sz="1200" b="1" dirty="0" smtClean="0">
                <a:solidFill>
                  <a:srgbClr val="FFC000"/>
                </a:solidFill>
              </a:rPr>
              <a:t>Музей</a:t>
            </a:r>
            <a:endParaRPr lang="ru-RU" sz="1200" b="1" dirty="0">
              <a:solidFill>
                <a:srgbClr val="FFC000"/>
              </a:solidFill>
            </a:endParaRPr>
          </a:p>
        </p:txBody>
      </p:sp>
      <p:sp>
        <p:nvSpPr>
          <p:cNvPr id="24" name="Стрелка вправо 23"/>
          <p:cNvSpPr/>
          <p:nvPr/>
        </p:nvSpPr>
        <p:spPr>
          <a:xfrm rot="13571842">
            <a:off x="4321979" y="2989379"/>
            <a:ext cx="1882608" cy="308075"/>
          </a:xfrm>
          <a:prstGeom prst="rightArrow">
            <a:avLst>
              <a:gd name="adj1" fmla="val 1616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5500694" y="3786190"/>
            <a:ext cx="3500462" cy="276999"/>
          </a:xfrm>
          <a:prstGeom prst="rect">
            <a:avLst/>
          </a:prstGeom>
          <a:noFill/>
        </p:spPr>
        <p:txBody>
          <a:bodyPr wrap="square" rtlCol="0">
            <a:spAutoFit/>
          </a:bodyPr>
          <a:lstStyle/>
          <a:p>
            <a:r>
              <a:rPr lang="uk-UA" sz="1200" b="1" dirty="0" smtClean="0">
                <a:solidFill>
                  <a:srgbClr val="FFC000"/>
                </a:solidFill>
              </a:rPr>
              <a:t>Маяк</a:t>
            </a:r>
            <a:endParaRPr lang="ru-RU" sz="1200" b="1" dirty="0">
              <a:solidFill>
                <a:srgbClr val="FFC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534400" cy="758952"/>
          </a:xfrm>
        </p:spPr>
        <p:txBody>
          <a:bodyPr>
            <a:normAutofit/>
          </a:bodyPr>
          <a:lstStyle/>
          <a:p>
            <a:r>
              <a:rPr lang="uk-UA" sz="3200" b="1" dirty="0" smtClean="0">
                <a:solidFill>
                  <a:schemeClr val="bg2">
                    <a:lumMod val="25000"/>
                  </a:schemeClr>
                </a:solidFill>
                <a:latin typeface="Times New Roman" pitchFamily="18" charset="0"/>
                <a:cs typeface="Times New Roman" pitchFamily="18" charset="0"/>
              </a:rPr>
              <a:t>Елементи віртуальної екскурсії</a:t>
            </a:r>
            <a:endParaRPr lang="ru-RU" sz="3200" dirty="0">
              <a:solidFill>
                <a:schemeClr val="bg2">
                  <a:lumMod val="25000"/>
                </a:schemeClr>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142844" y="1785926"/>
            <a:ext cx="3786214" cy="4500594"/>
          </a:xfrm>
        </p:spPr>
        <p:txBody>
          <a:bodyPr>
            <a:normAutofit/>
          </a:bodyPr>
          <a:lstStyle/>
          <a:p>
            <a:pPr algn="ctr">
              <a:buNone/>
            </a:pPr>
            <a:endParaRPr lang="uk-UA" sz="1600" dirty="0" smtClean="0">
              <a:latin typeface="Times New Roman" pitchFamily="18" charset="0"/>
              <a:cs typeface="Times New Roman" pitchFamily="18" charset="0"/>
            </a:endParaRPr>
          </a:p>
          <a:p>
            <a:pPr algn="ctr">
              <a:buNone/>
            </a:pPr>
            <a:r>
              <a:rPr lang="uk-UA" sz="1600" dirty="0" smtClean="0">
                <a:latin typeface="Times New Roman" pitchFamily="18" charset="0"/>
                <a:cs typeface="Times New Roman" pitchFamily="18" charset="0"/>
              </a:rPr>
              <a:t>Серед мальовничих гротів і скель розташовані, напевно, найчистіші в Україні пляжі, які носять романтичні назви – Місячний, Дамський, Золотий і Бандитський.</a:t>
            </a:r>
          </a:p>
          <a:p>
            <a:pPr algn="ctr">
              <a:buNone/>
            </a:pPr>
            <a:endParaRPr lang="uk-UA" sz="1600" dirty="0" smtClean="0">
              <a:latin typeface="Times New Roman" pitchFamily="18" charset="0"/>
              <a:cs typeface="Times New Roman" pitchFamily="18" charset="0"/>
            </a:endParaRPr>
          </a:p>
          <a:p>
            <a:pPr algn="ctr">
              <a:buNone/>
            </a:pPr>
            <a:endParaRPr lang="uk-UA" sz="1600" dirty="0" smtClean="0">
              <a:latin typeface="Times New Roman" pitchFamily="18" charset="0"/>
              <a:cs typeface="Times New Roman" pitchFamily="18" charset="0"/>
            </a:endParaRPr>
          </a:p>
          <a:p>
            <a:pPr algn="ctr">
              <a:buNone/>
            </a:pPr>
            <a:r>
              <a:rPr lang="en-US" sz="1600" i="1" dirty="0" smtClean="0">
                <a:latin typeface="Times New Roman" pitchFamily="18" charset="0"/>
                <a:cs typeface="Times New Roman" pitchFamily="18" charset="0"/>
              </a:rPr>
              <a:t>Among picturesque caves and rocks there are probably the cleanest beaches in Ukraine, which have romantic names - </a:t>
            </a:r>
            <a:r>
              <a:rPr lang="en-US" sz="1600" i="1" dirty="0" err="1" smtClean="0">
                <a:latin typeface="Times New Roman" pitchFamily="18" charset="0"/>
                <a:cs typeface="Times New Roman" pitchFamily="18" charset="0"/>
              </a:rPr>
              <a:t>Misyachniy</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Damskiy</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Zolotiy</a:t>
            </a:r>
            <a:r>
              <a:rPr lang="en-US" sz="1600" i="1" dirty="0" smtClean="0">
                <a:latin typeface="Times New Roman" pitchFamily="18" charset="0"/>
                <a:cs typeface="Times New Roman" pitchFamily="18" charset="0"/>
              </a:rPr>
              <a:t>, </a:t>
            </a:r>
            <a:r>
              <a:rPr lang="en-US" sz="1600" i="1" dirty="0" err="1" smtClean="0">
                <a:latin typeface="Times New Roman" pitchFamily="18" charset="0"/>
                <a:cs typeface="Times New Roman" pitchFamily="18" charset="0"/>
              </a:rPr>
              <a:t>Banditskiy</a:t>
            </a:r>
            <a:r>
              <a:rPr lang="en-US" sz="1600" i="1" dirty="0" smtClean="0">
                <a:latin typeface="Times New Roman" pitchFamily="18" charset="0"/>
                <a:cs typeface="Times New Roman" pitchFamily="18" charset="0"/>
              </a:rPr>
              <a:t>.</a:t>
            </a:r>
            <a:endParaRPr lang="ru-RU" sz="1600" i="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4000496" y="1500174"/>
            <a:ext cx="4929222" cy="4929222"/>
          </a:xfrm>
          <a:prstGeom prst="rect">
            <a:avLst/>
          </a:prstGeom>
          <a:noFill/>
          <a:ln w="9525">
            <a:noFill/>
            <a:miter lim="800000"/>
            <a:headEnd/>
            <a:tailEnd/>
          </a:ln>
          <a:effectLst/>
        </p:spPr>
      </p:pic>
      <p:sp>
        <p:nvSpPr>
          <p:cNvPr id="5" name="Прямоугольник 4"/>
          <p:cNvSpPr/>
          <p:nvPr/>
        </p:nvSpPr>
        <p:spPr>
          <a:xfrm>
            <a:off x="2928926" y="714356"/>
            <a:ext cx="5981050" cy="369332"/>
          </a:xfrm>
          <a:prstGeom prst="rect">
            <a:avLst/>
          </a:prstGeom>
        </p:spPr>
        <p:txBody>
          <a:bodyPr wrap="square">
            <a:spAutoFit/>
          </a:bodyPr>
          <a:lstStyle/>
          <a:p>
            <a:r>
              <a:rPr lang="en-US" i="1" dirty="0" smtClean="0">
                <a:solidFill>
                  <a:schemeClr val="bg2">
                    <a:lumMod val="25000"/>
                  </a:schemeClr>
                </a:solidFill>
                <a:latin typeface="Times New Roman" pitchFamily="18" charset="0"/>
                <a:cs typeface="Times New Roman" pitchFamily="18" charset="0"/>
              </a:rPr>
              <a:t>Elements of virtual excursion</a:t>
            </a:r>
            <a:endParaRPr lang="ru-RU"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40" y="428604"/>
            <a:ext cx="8572560" cy="1077218"/>
          </a:xfrm>
          <a:prstGeom prst="rect">
            <a:avLst/>
          </a:prstGeom>
          <a:noFill/>
        </p:spPr>
        <p:txBody>
          <a:bodyPr wrap="square" rtlCol="0">
            <a:spAutoFit/>
          </a:bodyPr>
          <a:lstStyle/>
          <a:p>
            <a:r>
              <a:rPr lang="uk-UA" sz="3200" b="1" dirty="0" smtClean="0">
                <a:solidFill>
                  <a:schemeClr val="bg2">
                    <a:lumMod val="25000"/>
                  </a:schemeClr>
                </a:solidFill>
                <a:latin typeface="Times New Roman" pitchFamily="18" charset="0"/>
                <a:cs typeface="Times New Roman" pitchFamily="18" charset="0"/>
              </a:rPr>
              <a:t>Історико-археологічний музей </a:t>
            </a:r>
            <a:r>
              <a:rPr lang="uk-UA" sz="3200" b="1" dirty="0" err="1" smtClean="0">
                <a:solidFill>
                  <a:schemeClr val="bg2">
                    <a:lumMod val="25000"/>
                  </a:schemeClr>
                </a:solidFill>
                <a:latin typeface="Times New Roman" pitchFamily="18" charset="0"/>
                <a:cs typeface="Times New Roman" pitchFamily="18" charset="0"/>
              </a:rPr>
              <a:t>“о.Зміїний”</a:t>
            </a:r>
            <a:endParaRPr lang="uk-UA" sz="3200" b="1" dirty="0" smtClean="0">
              <a:solidFill>
                <a:schemeClr val="bg2">
                  <a:lumMod val="25000"/>
                </a:schemeClr>
              </a:solidFill>
              <a:latin typeface="Times New Roman" pitchFamily="18" charset="0"/>
              <a:cs typeface="Times New Roman" pitchFamily="18" charset="0"/>
            </a:endParaRPr>
          </a:p>
          <a:p>
            <a:endParaRPr lang="ru-RU" sz="3200" b="1" dirty="0">
              <a:solidFill>
                <a:schemeClr val="bg2">
                  <a:lumMod val="25000"/>
                </a:schemeClr>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srcRect l="6666" t="3750" r="5001" b="23753"/>
          <a:stretch>
            <a:fillRect/>
          </a:stretch>
        </p:blipFill>
        <p:spPr bwMode="auto">
          <a:xfrm>
            <a:off x="571472" y="2571744"/>
            <a:ext cx="3643338" cy="3987049"/>
          </a:xfrm>
          <a:prstGeom prst="rect">
            <a:avLst/>
          </a:prstGeom>
          <a:noFill/>
          <a:ln w="9525">
            <a:noFill/>
            <a:miter lim="800000"/>
            <a:headEnd/>
            <a:tailEnd/>
          </a:ln>
          <a:effectLst/>
        </p:spPr>
      </p:pic>
      <p:sp>
        <p:nvSpPr>
          <p:cNvPr id="7" name="Прямоугольник 6"/>
          <p:cNvSpPr/>
          <p:nvPr/>
        </p:nvSpPr>
        <p:spPr>
          <a:xfrm>
            <a:off x="357126" y="1571612"/>
            <a:ext cx="8786874"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На </a:t>
            </a:r>
            <a:r>
              <a:rPr lang="ru-RU" sz="1600" dirty="0" err="1" smtClean="0">
                <a:latin typeface="Times New Roman" pitchFamily="18" charset="0"/>
                <a:cs typeface="Times New Roman" pitchFamily="18" charset="0"/>
              </a:rPr>
              <a:t>острові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Зміїний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є</a:t>
            </a:r>
            <a:r>
              <a:rPr lang="ru-RU" sz="1600" dirty="0" smtClean="0">
                <a:latin typeface="Times New Roman" pitchFamily="18" charset="0"/>
                <a:cs typeface="Times New Roman" pitchFamily="18" charset="0"/>
              </a:rPr>
              <a:t> музей, де </a:t>
            </a:r>
            <a:r>
              <a:rPr lang="ru-RU" sz="1600" dirty="0" err="1" smtClean="0">
                <a:latin typeface="Times New Roman" pitchFamily="18" charset="0"/>
                <a:cs typeface="Times New Roman" pitchFamily="18" charset="0"/>
              </a:rPr>
              <a:t>поряд</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старовинними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грецькими</a:t>
            </a:r>
            <a:r>
              <a:rPr lang="ru-RU" sz="1600" dirty="0" smtClean="0">
                <a:latin typeface="Times New Roman" pitchFamily="18" charset="0"/>
                <a:cs typeface="Times New Roman" pitchFamily="18" charset="0"/>
              </a:rPr>
              <a:t> амфорами </a:t>
            </a:r>
            <a:r>
              <a:rPr lang="ru-RU" sz="1600" dirty="0" err="1" smtClean="0">
                <a:latin typeface="Times New Roman" pitchFamily="18" charset="0"/>
                <a:cs typeface="Times New Roman" pitchFamily="18" charset="0"/>
              </a:rPr>
              <a:t>розміщено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глиняний</a:t>
            </a:r>
            <a:r>
              <a:rPr lang="ru-RU" sz="1600" dirty="0" smtClean="0">
                <a:latin typeface="Times New Roman" pitchFamily="18" charset="0"/>
                <a:cs typeface="Times New Roman" pitchFamily="18" charset="0"/>
              </a:rPr>
              <a:t> посуд </a:t>
            </a:r>
            <a:r>
              <a:rPr lang="ru-RU" sz="1600" dirty="0" err="1" smtClean="0">
                <a:latin typeface="Times New Roman" pitchFamily="18" charset="0"/>
                <a:cs typeface="Times New Roman" pitchFamily="18" charset="0"/>
              </a:rPr>
              <a:t>сучасний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гончарів</a:t>
            </a:r>
            <a:r>
              <a:rPr lang="ru-RU" sz="160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
        <p:nvSpPr>
          <p:cNvPr id="8" name="Прямоугольник 7"/>
          <p:cNvSpPr/>
          <p:nvPr/>
        </p:nvSpPr>
        <p:spPr>
          <a:xfrm>
            <a:off x="428596" y="2143116"/>
            <a:ext cx="8572560" cy="307777"/>
          </a:xfrm>
          <a:prstGeom prst="rect">
            <a:avLst/>
          </a:prstGeom>
        </p:spPr>
        <p:txBody>
          <a:bodyPr wrap="square">
            <a:spAutoFit/>
          </a:bodyPr>
          <a:lstStyle/>
          <a:p>
            <a:pPr algn="ctr"/>
            <a:r>
              <a:rPr lang="en-US" sz="1400" i="1" dirty="0" smtClean="0">
                <a:latin typeface="Times New Roman" pitchFamily="18" charset="0"/>
                <a:cs typeface="Times New Roman" pitchFamily="18" charset="0"/>
              </a:rPr>
              <a:t>There is a museum on </a:t>
            </a:r>
            <a:r>
              <a:rPr lang="en-US" sz="1400" i="1" dirty="0" err="1" smtClean="0">
                <a:latin typeface="Times New Roman" pitchFamily="18" charset="0"/>
                <a:cs typeface="Times New Roman" pitchFamily="18" charset="0"/>
              </a:rPr>
              <a:t>Zmiinyy</a:t>
            </a:r>
            <a:r>
              <a:rPr lang="en-US" sz="1400" i="1" dirty="0" smtClean="0">
                <a:latin typeface="Times New Roman" pitchFamily="18" charset="0"/>
                <a:cs typeface="Times New Roman" pitchFamily="18" charset="0"/>
              </a:rPr>
              <a:t> Island , where modern pottery is placed next to ancient Greek amphora.</a:t>
            </a:r>
            <a:endParaRPr lang="ru-RU" sz="1400" i="1" dirty="0">
              <a:latin typeface="Times New Roman" pitchFamily="18" charset="0"/>
              <a:cs typeface="Times New Roman" pitchFamily="18" charset="0"/>
            </a:endParaRPr>
          </a:p>
        </p:txBody>
      </p:sp>
      <p:sp>
        <p:nvSpPr>
          <p:cNvPr id="9" name="Прямоугольник 8"/>
          <p:cNvSpPr/>
          <p:nvPr/>
        </p:nvSpPr>
        <p:spPr>
          <a:xfrm>
            <a:off x="928662" y="1000108"/>
            <a:ext cx="7572412" cy="369332"/>
          </a:xfrm>
          <a:prstGeom prst="rect">
            <a:avLst/>
          </a:prstGeom>
        </p:spPr>
        <p:txBody>
          <a:bodyPr wrap="square">
            <a:spAutoFit/>
          </a:bodyPr>
          <a:lstStyle/>
          <a:p>
            <a:pPr algn="ctr"/>
            <a:r>
              <a:rPr lang="en-US" dirty="0" smtClean="0"/>
              <a:t> </a:t>
            </a:r>
            <a:r>
              <a:rPr lang="en-US" i="1" dirty="0" smtClean="0">
                <a:solidFill>
                  <a:schemeClr val="bg2">
                    <a:lumMod val="25000"/>
                  </a:schemeClr>
                </a:solidFill>
                <a:latin typeface="Times New Roman" pitchFamily="18" charset="0"/>
                <a:cs typeface="Times New Roman" pitchFamily="18" charset="0"/>
              </a:rPr>
              <a:t>Historical and Archaeological Museum "Island </a:t>
            </a:r>
            <a:r>
              <a:rPr lang="en-US" i="1" dirty="0" err="1" smtClean="0">
                <a:solidFill>
                  <a:schemeClr val="bg2">
                    <a:lumMod val="25000"/>
                  </a:schemeClr>
                </a:solidFill>
                <a:latin typeface="Times New Roman" pitchFamily="18" charset="0"/>
                <a:cs typeface="Times New Roman" pitchFamily="18" charset="0"/>
              </a:rPr>
              <a:t>Zmiinyi</a:t>
            </a:r>
            <a:r>
              <a:rPr lang="en-US" i="1" dirty="0" smtClean="0">
                <a:solidFill>
                  <a:schemeClr val="bg2">
                    <a:lumMod val="25000"/>
                  </a:schemeClr>
                </a:solidFill>
                <a:latin typeface="Times New Roman" pitchFamily="18" charset="0"/>
                <a:cs typeface="Times New Roman" pitchFamily="18" charset="0"/>
              </a:rPr>
              <a:t>"</a:t>
            </a:r>
            <a:endParaRPr lang="ru-RU" i="1" dirty="0">
              <a:solidFill>
                <a:schemeClr val="bg2">
                  <a:lumMod val="2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4572000" y="2571744"/>
            <a:ext cx="4000527" cy="40005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214290"/>
            <a:ext cx="8858312" cy="1077218"/>
          </a:xfrm>
          <a:prstGeom prst="rect">
            <a:avLst/>
          </a:prstGeom>
          <a:noFill/>
        </p:spPr>
        <p:txBody>
          <a:bodyPr wrap="square" rtlCol="0">
            <a:spAutoFit/>
          </a:bodyPr>
          <a:lstStyle/>
          <a:p>
            <a:pPr algn="ctr"/>
            <a:r>
              <a:rPr lang="uk-UA" sz="3200" b="1" dirty="0" smtClean="0">
                <a:solidFill>
                  <a:schemeClr val="bg2">
                    <a:lumMod val="25000"/>
                  </a:schemeClr>
                </a:solidFill>
                <a:latin typeface="Times New Roman" pitchFamily="18" charset="0"/>
                <a:cs typeface="Times New Roman" pitchFamily="18" charset="0"/>
              </a:rPr>
              <a:t>Меморіальні  плити  жертвам  Першої  світової  війни</a:t>
            </a:r>
            <a:endParaRPr lang="ru-RU" sz="3200" b="1" dirty="0">
              <a:solidFill>
                <a:schemeClr val="bg2">
                  <a:lumMod val="25000"/>
                </a:schemeClr>
              </a:solidFill>
              <a:latin typeface="Times New Roman" pitchFamily="18" charset="0"/>
              <a:cs typeface="Times New Roman" pitchFamily="18" charset="0"/>
            </a:endParaRPr>
          </a:p>
        </p:txBody>
      </p:sp>
      <p:pic>
        <p:nvPicPr>
          <p:cNvPr id="3" name="Объект 2"/>
          <p:cNvPicPr>
            <a:picLocks noChangeAspect="1"/>
          </p:cNvPicPr>
          <p:nvPr/>
        </p:nvPicPr>
        <p:blipFill rotWithShape="1">
          <a:blip r:embed="rId2" cstate="print">
            <a:extLst>
              <a:ext uri="{28A0092B-C50C-407E-A947-70E740481C1C}">
                <a14:useLocalDpi xmlns:a14="http://schemas.microsoft.com/office/drawing/2010/main" xmlns="" val="0"/>
              </a:ext>
            </a:extLst>
          </a:blip>
          <a:srcRect l="6334" t="20281" r="9537" b="-1"/>
          <a:stretch/>
        </p:blipFill>
        <p:spPr>
          <a:xfrm>
            <a:off x="1142976" y="1785926"/>
            <a:ext cx="7262679" cy="44291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1928794" y="1214422"/>
            <a:ext cx="6357966" cy="369332"/>
          </a:xfrm>
          <a:prstGeom prst="rect">
            <a:avLst/>
          </a:prstGeom>
        </p:spPr>
        <p:txBody>
          <a:bodyPr wrap="square">
            <a:spAutoFit/>
          </a:bodyPr>
          <a:lstStyle/>
          <a:p>
            <a:r>
              <a:rPr lang="en-US" i="1" dirty="0" smtClean="0">
                <a:solidFill>
                  <a:schemeClr val="bg2">
                    <a:lumMod val="25000"/>
                  </a:schemeClr>
                </a:solidFill>
                <a:latin typeface="Times New Roman" pitchFamily="18" charset="0"/>
                <a:cs typeface="Times New Roman" pitchFamily="18" charset="0"/>
              </a:rPr>
              <a:t>Memorial plaques to the victims of the First World War</a:t>
            </a:r>
            <a:endParaRPr lang="ru-RU"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t="7793" b="9090"/>
          <a:stretch>
            <a:fillRect/>
          </a:stretch>
        </p:blipFill>
        <p:spPr bwMode="auto">
          <a:xfrm>
            <a:off x="1857356" y="1571612"/>
            <a:ext cx="5857916" cy="4792841"/>
          </a:xfrm>
          <a:prstGeom prst="rect">
            <a:avLst/>
          </a:prstGeom>
          <a:noFill/>
          <a:ln w="9525">
            <a:noFill/>
            <a:miter lim="800000"/>
            <a:headEnd/>
            <a:tailEnd/>
          </a:ln>
          <a:effectLst/>
        </p:spPr>
      </p:pic>
      <p:sp>
        <p:nvSpPr>
          <p:cNvPr id="3" name="TextBox 2"/>
          <p:cNvSpPr txBox="1"/>
          <p:nvPr/>
        </p:nvSpPr>
        <p:spPr>
          <a:xfrm>
            <a:off x="142844" y="214290"/>
            <a:ext cx="8858312" cy="1077218"/>
          </a:xfrm>
          <a:prstGeom prst="rect">
            <a:avLst/>
          </a:prstGeom>
          <a:noFill/>
        </p:spPr>
        <p:txBody>
          <a:bodyPr wrap="square" rtlCol="0">
            <a:spAutoFit/>
          </a:bodyPr>
          <a:lstStyle/>
          <a:p>
            <a:pPr algn="ctr"/>
            <a:r>
              <a:rPr lang="uk-UA" sz="3200" b="1" dirty="0" smtClean="0">
                <a:solidFill>
                  <a:schemeClr val="bg2">
                    <a:lumMod val="25000"/>
                  </a:schemeClr>
                </a:solidFill>
                <a:latin typeface="Times New Roman" pitchFamily="18" charset="0"/>
                <a:cs typeface="Times New Roman" pitchFamily="18" charset="0"/>
              </a:rPr>
              <a:t>Меморіальні  плити  жертвам  Другої  світової  війни</a:t>
            </a:r>
            <a:endParaRPr lang="ru-RU" sz="3200" b="1" dirty="0">
              <a:solidFill>
                <a:schemeClr val="bg2">
                  <a:lumMod val="25000"/>
                </a:schemeClr>
              </a:solidFill>
              <a:latin typeface="Times New Roman" pitchFamily="18" charset="0"/>
              <a:cs typeface="Times New Roman" pitchFamily="18" charset="0"/>
            </a:endParaRPr>
          </a:p>
        </p:txBody>
      </p:sp>
      <p:sp>
        <p:nvSpPr>
          <p:cNvPr id="4" name="Прямоугольник 3"/>
          <p:cNvSpPr/>
          <p:nvPr/>
        </p:nvSpPr>
        <p:spPr>
          <a:xfrm>
            <a:off x="1285852" y="1142984"/>
            <a:ext cx="7143784" cy="369332"/>
          </a:xfrm>
          <a:prstGeom prst="rect">
            <a:avLst/>
          </a:prstGeom>
        </p:spPr>
        <p:txBody>
          <a:bodyPr wrap="square">
            <a:spAutoFit/>
          </a:bodyPr>
          <a:lstStyle/>
          <a:p>
            <a:pPr algn="ctr"/>
            <a:r>
              <a:rPr lang="en-US" i="1" dirty="0" smtClean="0">
                <a:solidFill>
                  <a:schemeClr val="bg2">
                    <a:lumMod val="25000"/>
                  </a:schemeClr>
                </a:solidFill>
                <a:latin typeface="Times New Roman" pitchFamily="18" charset="0"/>
                <a:cs typeface="Times New Roman" pitchFamily="18" charset="0"/>
              </a:rPr>
              <a:t>Memorial plaques to the victims of the Second World War</a:t>
            </a:r>
            <a:endParaRPr lang="ru-RU" i="1" dirty="0">
              <a:solidFill>
                <a:schemeClr val="bg2">
                  <a:lumMod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b="13315"/>
          <a:stretch>
            <a:fillRect/>
          </a:stretch>
        </p:blipFill>
        <p:spPr bwMode="auto">
          <a:xfrm>
            <a:off x="3929058" y="571480"/>
            <a:ext cx="4878624" cy="5638940"/>
          </a:xfrm>
          <a:prstGeom prst="rect">
            <a:avLst/>
          </a:prstGeom>
          <a:noFill/>
          <a:ln w="9525">
            <a:noFill/>
            <a:miter lim="800000"/>
            <a:headEnd/>
            <a:tailEnd/>
          </a:ln>
          <a:effectLst/>
        </p:spPr>
      </p:pic>
      <p:sp>
        <p:nvSpPr>
          <p:cNvPr id="5" name="TextBox 4"/>
          <p:cNvSpPr txBox="1"/>
          <p:nvPr/>
        </p:nvSpPr>
        <p:spPr>
          <a:xfrm>
            <a:off x="928662" y="357166"/>
            <a:ext cx="2428892" cy="1569660"/>
          </a:xfrm>
          <a:prstGeom prst="rect">
            <a:avLst/>
          </a:prstGeom>
          <a:noFill/>
        </p:spPr>
        <p:txBody>
          <a:bodyPr wrap="square" rtlCol="0">
            <a:spAutoFit/>
          </a:bodyPr>
          <a:lstStyle/>
          <a:p>
            <a:pPr algn="ctr"/>
            <a:r>
              <a:rPr lang="uk-UA" sz="3200" b="1" dirty="0" smtClean="0">
                <a:solidFill>
                  <a:schemeClr val="bg2">
                    <a:lumMod val="50000"/>
                  </a:schemeClr>
                </a:solidFill>
                <a:latin typeface="Times New Roman" pitchFamily="18" charset="0"/>
                <a:cs typeface="Times New Roman" pitchFamily="18" charset="0"/>
              </a:rPr>
              <a:t>Макет храму Ахіллеса</a:t>
            </a:r>
            <a:endParaRPr lang="ru-RU" sz="3200" b="1" dirty="0">
              <a:solidFill>
                <a:schemeClr val="bg2">
                  <a:lumMod val="50000"/>
                </a:schemeClr>
              </a:solidFill>
              <a:latin typeface="Times New Roman" pitchFamily="18" charset="0"/>
              <a:cs typeface="Times New Roman" pitchFamily="18" charset="0"/>
            </a:endParaRPr>
          </a:p>
        </p:txBody>
      </p:sp>
      <p:sp>
        <p:nvSpPr>
          <p:cNvPr id="4" name="Прямоугольник 3"/>
          <p:cNvSpPr/>
          <p:nvPr/>
        </p:nvSpPr>
        <p:spPr>
          <a:xfrm>
            <a:off x="142844" y="2500306"/>
            <a:ext cx="3714776" cy="1815882"/>
          </a:xfrm>
          <a:prstGeom prst="rect">
            <a:avLst/>
          </a:prstGeom>
        </p:spPr>
        <p:txBody>
          <a:bodyPr wrap="square">
            <a:spAutoFit/>
          </a:bodyPr>
          <a:lstStyle/>
          <a:p>
            <a:pPr algn="ctr"/>
            <a:r>
              <a:rPr lang="ru-RU" sz="1600" dirty="0" err="1" smtClean="0">
                <a:latin typeface="Times New Roman" pitchFamily="18" charset="0"/>
                <a:cs typeface="Times New Roman" pitchFamily="18" charset="0"/>
              </a:rPr>
              <a:t>Російська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імперія</a:t>
            </a:r>
            <a:r>
              <a:rPr lang="ru-RU" sz="1600" dirty="0" smtClean="0">
                <a:latin typeface="Times New Roman" pitchFamily="18" charset="0"/>
                <a:cs typeface="Times New Roman" pitchFamily="18" charset="0"/>
              </a:rPr>
              <a:t> в ХІХ ст. </a:t>
            </a:r>
            <a:r>
              <a:rPr lang="ru-RU" sz="1600" dirty="0" err="1" smtClean="0">
                <a:latin typeface="Times New Roman" pitchFamily="18" charset="0"/>
                <a:cs typeface="Times New Roman" pitchFamily="18" charset="0"/>
              </a:rPr>
              <a:t>отримала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данний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острів</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результаті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другої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російсько-турецької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війни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але</a:t>
            </a:r>
            <a:r>
              <a:rPr lang="ru-RU" sz="1600" dirty="0" smtClean="0">
                <a:latin typeface="Times New Roman" pitchFamily="18" charset="0"/>
                <a:cs typeface="Times New Roman" pitchFamily="18" charset="0"/>
              </a:rPr>
              <a:t> не </a:t>
            </a:r>
            <a:r>
              <a:rPr lang="ru-RU" sz="1600" dirty="0" err="1" smtClean="0">
                <a:latin typeface="Times New Roman" pitchFamily="18" charset="0"/>
                <a:cs typeface="Times New Roman" pitchFamily="18" charset="0"/>
              </a:rPr>
              <a:t>зберігла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залишки</a:t>
            </a:r>
            <a:r>
              <a:rPr lang="ru-RU" sz="1600" dirty="0" smtClean="0">
                <a:latin typeface="Times New Roman" pitchFamily="18" charset="0"/>
                <a:cs typeface="Times New Roman" pitchFamily="18" charset="0"/>
              </a:rPr>
              <a:t> храму </a:t>
            </a:r>
            <a:r>
              <a:rPr lang="ru-RU" sz="1600" dirty="0" err="1" smtClean="0">
                <a:latin typeface="Times New Roman" pitchFamily="18" charset="0"/>
                <a:cs typeface="Times New Roman" pitchFamily="18" charset="0"/>
              </a:rPr>
              <a:t>Ахілла</a:t>
            </a:r>
            <a:r>
              <a:rPr lang="ru-RU" sz="1600" dirty="0" smtClean="0">
                <a:latin typeface="Times New Roman" pitchFamily="18" charset="0"/>
                <a:cs typeface="Times New Roman" pitchFamily="18" charset="0"/>
              </a:rPr>
              <a:t>, а </a:t>
            </a:r>
            <a:r>
              <a:rPr lang="ru-RU" sz="1600" dirty="0" err="1" smtClean="0">
                <a:latin typeface="Times New Roman" pitchFamily="18" charset="0"/>
                <a:cs typeface="Times New Roman" pitchFamily="18" charset="0"/>
              </a:rPr>
              <a:t>навпаки</a:t>
            </a:r>
            <a:r>
              <a:rPr lang="ru-RU" sz="1600" dirty="0" smtClean="0">
                <a:latin typeface="Times New Roman" pitchFamily="18" charset="0"/>
                <a:cs typeface="Times New Roman" pitchFamily="18" charset="0"/>
              </a:rPr>
              <a:t> все </a:t>
            </a:r>
            <a:r>
              <a:rPr lang="ru-RU" sz="1600" dirty="0" err="1" smtClean="0">
                <a:latin typeface="Times New Roman" pitchFamily="18" charset="0"/>
                <a:cs typeface="Times New Roman" pitchFamily="18" charset="0"/>
              </a:rPr>
              <a:t>зруйнувала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побудувала</a:t>
            </a:r>
            <a:r>
              <a:rPr lang="ru-RU" sz="1600" dirty="0" smtClean="0">
                <a:latin typeface="Times New Roman" pitchFamily="18" charset="0"/>
                <a:cs typeface="Times New Roman" pitchFamily="18" charset="0"/>
              </a:rPr>
              <a:t> маяк </a:t>
            </a:r>
            <a:r>
              <a:rPr lang="ru-RU" sz="1600" dirty="0" err="1" smtClean="0">
                <a:latin typeface="Times New Roman" pitchFamily="18" charset="0"/>
                <a:cs typeface="Times New Roman" pitchFamily="18" charset="0"/>
              </a:rPr>
              <a:t>зі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стародавнього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грецького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каміння</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
        <p:nvSpPr>
          <p:cNvPr id="6" name="Прямоугольник 5"/>
          <p:cNvSpPr/>
          <p:nvPr/>
        </p:nvSpPr>
        <p:spPr>
          <a:xfrm>
            <a:off x="214282" y="4429132"/>
            <a:ext cx="3643338" cy="1569660"/>
          </a:xfrm>
          <a:prstGeom prst="rect">
            <a:avLst/>
          </a:prstGeom>
        </p:spPr>
        <p:txBody>
          <a:bodyPr wrap="square">
            <a:spAutoFit/>
          </a:bodyPr>
          <a:lstStyle/>
          <a:p>
            <a:pPr algn="ctr"/>
            <a:r>
              <a:rPr lang="en-US" sz="1600" i="1" dirty="0" smtClean="0">
                <a:latin typeface="Times New Roman" pitchFamily="18" charset="0"/>
                <a:cs typeface="Times New Roman" pitchFamily="18" charset="0"/>
              </a:rPr>
              <a:t>Russian Empire in the XIX century received this island as a result of another Russo-Turkish war, but did not preserve the remains of the temple of Achilles, but on the contrary destroyed everything and built a lighthouse of ancient Greek stone.</a:t>
            </a:r>
            <a:endParaRPr lang="ru-RU" sz="1600" i="1" dirty="0">
              <a:latin typeface="Times New Roman" pitchFamily="18" charset="0"/>
              <a:cs typeface="Times New Roman" pitchFamily="18" charset="0"/>
            </a:endParaRPr>
          </a:p>
        </p:txBody>
      </p:sp>
      <p:sp>
        <p:nvSpPr>
          <p:cNvPr id="7" name="Прямоугольник 6"/>
          <p:cNvSpPr/>
          <p:nvPr/>
        </p:nvSpPr>
        <p:spPr>
          <a:xfrm>
            <a:off x="571472" y="1928802"/>
            <a:ext cx="3153748" cy="369332"/>
          </a:xfrm>
          <a:prstGeom prst="rect">
            <a:avLst/>
          </a:prstGeom>
        </p:spPr>
        <p:txBody>
          <a:bodyPr wrap="none">
            <a:spAutoFit/>
          </a:bodyPr>
          <a:lstStyle/>
          <a:p>
            <a:pPr algn="ctr"/>
            <a:r>
              <a:rPr lang="en-US" i="1" dirty="0" smtClean="0">
                <a:solidFill>
                  <a:schemeClr val="bg2">
                    <a:lumMod val="10000"/>
                  </a:schemeClr>
                </a:solidFill>
                <a:latin typeface="Times New Roman" pitchFamily="18" charset="0"/>
                <a:cs typeface="Times New Roman" pitchFamily="18" charset="0"/>
              </a:rPr>
              <a:t>Layout of the Temple of Achilles</a:t>
            </a:r>
            <a:endParaRPr lang="ru-RU" i="1" dirty="0">
              <a:solidFill>
                <a:schemeClr val="bg2">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Другая 22">
      <a:dk1>
        <a:sysClr val="windowText" lastClr="000000"/>
      </a:dk1>
      <a:lt1>
        <a:sysClr val="window" lastClr="FFFFFF"/>
      </a:lt1>
      <a:dk2>
        <a:srgbClr val="B3BCCA"/>
      </a:dk2>
      <a:lt2>
        <a:srgbClr val="D6ECFF"/>
      </a:lt2>
      <a:accent1>
        <a:srgbClr val="9DADBE"/>
      </a:accent1>
      <a:accent2>
        <a:srgbClr val="007DEA"/>
      </a:accent2>
      <a:accent3>
        <a:srgbClr val="DEE3E9"/>
      </a:accent3>
      <a:accent4>
        <a:srgbClr val="8D9BAF"/>
      </a:accent4>
      <a:accent5>
        <a:srgbClr val="738AC8"/>
      </a:accent5>
      <a:accent6>
        <a:srgbClr val="BDC8D4"/>
      </a:accent6>
      <a:hlink>
        <a:srgbClr val="007DEA"/>
      </a:hlink>
      <a:folHlink>
        <a:srgbClr val="F2F2F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520</TotalTime>
  <Words>758</Words>
  <PresentationFormat>Экран (4:3)</PresentationFormat>
  <Paragraphs>65</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Официальная</vt:lpstr>
      <vt:lpstr>Перлина Чорного моря – острів Зміїний. Віртуальна подорож</vt:lpstr>
      <vt:lpstr>Слайд 2</vt:lpstr>
      <vt:lpstr>Слайд 3</vt:lpstr>
      <vt:lpstr>Слайд 4</vt:lpstr>
      <vt:lpstr>Елементи віртуальної екскурсії</vt:lpstr>
      <vt:lpstr>Слайд 6</vt:lpstr>
      <vt:lpstr>Слайд 7</vt:lpstr>
      <vt:lpstr>Слайд 8</vt:lpstr>
      <vt:lpstr>Слайд 9</vt:lpstr>
      <vt:lpstr>Маяк на острові Зміїний </vt:lpstr>
      <vt:lpstr>Прикордонна застава</vt:lpstr>
      <vt:lpstr>Моя особиста частинка античної таємниці з острова Ахілла</vt:lpstr>
      <vt:lpstr>Слайд 13</vt:lpstr>
      <vt:lpstr>Слайд 14</vt:lpstr>
      <vt:lpstr>Дякую за увагу!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IGOR</dc:creator>
  <cp:lastModifiedBy>IGOR</cp:lastModifiedBy>
  <cp:revision>83</cp:revision>
  <dcterms:created xsi:type="dcterms:W3CDTF">2021-04-21T08:57:20Z</dcterms:created>
  <dcterms:modified xsi:type="dcterms:W3CDTF">2021-04-24T09:56:11Z</dcterms:modified>
</cp:coreProperties>
</file>