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305" r:id="rId3"/>
    <p:sldId id="283" r:id="rId4"/>
    <p:sldId id="289" r:id="rId5"/>
    <p:sldId id="265" r:id="rId6"/>
    <p:sldId id="286" r:id="rId7"/>
    <p:sldId id="307" r:id="rId8"/>
    <p:sldId id="288" r:id="rId9"/>
    <p:sldId id="290" r:id="rId10"/>
    <p:sldId id="291" r:id="rId11"/>
    <p:sldId id="292" r:id="rId12"/>
    <p:sldId id="308" r:id="rId13"/>
    <p:sldId id="309" r:id="rId14"/>
    <p:sldId id="298" r:id="rId15"/>
    <p:sldId id="293" r:id="rId16"/>
    <p:sldId id="310" r:id="rId17"/>
    <p:sldId id="311" r:id="rId1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6600"/>
    <a:srgbClr val="0000FF"/>
    <a:srgbClr val="669900"/>
    <a:srgbClr val="3399FF"/>
    <a:srgbClr val="00FF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728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uk-UA" sz="1600" noProof="0" dirty="0" smtClean="0">
                <a:latin typeface="Times New Roman" pitchFamily="18" charset="0"/>
                <a:cs typeface="Times New Roman" pitchFamily="18" charset="0"/>
              </a:rPr>
              <a:t>Порівняльна характеристика шишок на ділянках </a:t>
            </a:r>
            <a:endParaRPr lang="uk-UA" sz="1600" noProof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1894950268683603"/>
          <c:y val="6.9727394630570885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середня довжина шишок</c:v>
          </c:tx>
          <c:cat>
            <c:strRef>
              <c:f>Лист1!$A$1:$C$1</c:f>
              <c:strCache>
                <c:ptCount val="3"/>
                <c:pt idx="0">
                  <c:v>Ділянка №1</c:v>
                </c:pt>
                <c:pt idx="1">
                  <c:v>Ділянка №2</c:v>
                </c:pt>
                <c:pt idx="2">
                  <c:v>Ділянка №3</c:v>
                </c:pt>
              </c:strCache>
            </c:strRef>
          </c:cat>
          <c:val>
            <c:numRef>
              <c:f>Лист1!$A$2:$C$2</c:f>
              <c:numCache>
                <c:formatCode>General</c:formatCode>
                <c:ptCount val="3"/>
                <c:pt idx="0">
                  <c:v>27</c:v>
                </c:pt>
                <c:pt idx="1">
                  <c:v>37</c:v>
                </c:pt>
                <c:pt idx="2">
                  <c:v>48</c:v>
                </c:pt>
              </c:numCache>
            </c:numRef>
          </c:val>
        </c:ser>
        <c:ser>
          <c:idx val="1"/>
          <c:order val="1"/>
          <c:tx>
            <c:v>середній діаметр шишок</c:v>
          </c:tx>
          <c:cat>
            <c:strRef>
              <c:f>Лист1!$A$1:$C$1</c:f>
              <c:strCache>
                <c:ptCount val="3"/>
                <c:pt idx="0">
                  <c:v>Ділянка №1</c:v>
                </c:pt>
                <c:pt idx="1">
                  <c:v>Ділянка №2</c:v>
                </c:pt>
                <c:pt idx="2">
                  <c:v>Ділянка №3</c:v>
                </c:pt>
              </c:strCache>
            </c:strRef>
          </c:cat>
          <c:val>
            <c:numRef>
              <c:f>Лист1!$A$3:$C$3</c:f>
              <c:numCache>
                <c:formatCode>General</c:formatCode>
                <c:ptCount val="3"/>
                <c:pt idx="0">
                  <c:v>24</c:v>
                </c:pt>
                <c:pt idx="1">
                  <c:v>31</c:v>
                </c:pt>
                <c:pt idx="2">
                  <c:v>35</c:v>
                </c:pt>
              </c:numCache>
            </c:numRef>
          </c:val>
        </c:ser>
        <c:shape val="box"/>
        <c:axId val="166238464"/>
        <c:axId val="166883328"/>
        <c:axId val="0"/>
      </c:bar3DChart>
      <c:catAx>
        <c:axId val="16623846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6883328"/>
        <c:crosses val="autoZero"/>
        <c:auto val="1"/>
        <c:lblAlgn val="ctr"/>
        <c:lblOffset val="100"/>
      </c:catAx>
      <c:valAx>
        <c:axId val="16688332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 sz="1400">
                    <a:latin typeface="Times New Roman" pitchFamily="18" charset="0"/>
                    <a:cs typeface="Times New Roman" pitchFamily="18" charset="0"/>
                  </a:rPr>
                  <a:t>розмір, міліметри</a:t>
                </a:r>
              </a:p>
            </c:rich>
          </c:tx>
          <c:layout>
            <c:manualLayout>
              <c:xMode val="edge"/>
              <c:yMode val="edge"/>
              <c:x val="3.4959464380500932E-2"/>
              <c:y val="0.35453639209169996"/>
            </c:manualLayout>
          </c:layout>
        </c:title>
        <c:numFmt formatCode="General" sourceLinked="1"/>
        <c:tickLblPos val="nextTo"/>
        <c:crossAx val="166238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478232576299837"/>
          <c:y val="0.45794947506561712"/>
          <c:w val="0.28577323702305807"/>
          <c:h val="0.27915204822245132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gradFill rotWithShape="1">
      <a:gsLst>
        <a:gs pos="0">
          <a:srgbClr val="A7EA52">
            <a:tint val="50000"/>
            <a:satMod val="300000"/>
          </a:srgbClr>
        </a:gs>
        <a:gs pos="35000">
          <a:srgbClr val="A7EA52">
            <a:tint val="37000"/>
            <a:satMod val="300000"/>
          </a:srgbClr>
        </a:gs>
        <a:gs pos="100000">
          <a:srgbClr val="A7EA52">
            <a:tint val="15000"/>
            <a:satMod val="350000"/>
          </a:srgbClr>
        </a:gs>
      </a:gsLst>
      <a:lin ang="16200000" scaled="1"/>
    </a:gradFill>
    <a:ln w="9525" cap="flat" cmpd="sng" algn="ctr">
      <a:solidFill>
        <a:srgbClr val="A7EA52">
          <a:shade val="95000"/>
          <a:satMod val="105000"/>
        </a:srgb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24CACB-5507-44AD-A5A0-F4CB8503469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5BA032-5F17-4836-B2BE-BFC61FECBEA9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FA170B-EC04-4841-BE36-09BCA9CFFB1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1DC07C-8ADB-4DDF-9EF6-66AAABCC039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E01C1-0087-4E42-9F4F-23720DD8BCC5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AEF0F-0165-43DE-B43C-A8B4B2796D48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EEFB0E-167C-4D74-B6B4-5F83BB38F09F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E3134-937F-4EEC-8661-4687A22BDC98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100E32-09E7-4595-877F-4934E023C955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25492-8638-43A4-95F7-C3899DCE335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6FA7F9-8A95-4F70-B5AF-2A3ED74F7159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bg1"/>
            </a:gs>
            <a:gs pos="100000">
              <a:srgbClr val="00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91DA9D5-426C-4EC3-A614-0B07BB45E40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3.xls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jpeg"/><Relationship Id="rId5" Type="http://schemas.openxmlformats.org/officeDocument/2006/relationships/oleObject" Target="../embeddings/_____Microsoft_Office_Excel_97-20034.xls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50825" y="1628775"/>
            <a:ext cx="889317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uk-UA" altLang="uk-UA" sz="3200"/>
          </a:p>
          <a:p>
            <a:pPr algn="ctr" eaLnBrk="1" hangingPunct="1"/>
            <a:endParaRPr lang="uk-UA" altLang="uk-UA" sz="3200"/>
          </a:p>
          <a:p>
            <a:pPr algn="ctr" eaLnBrk="1" hangingPunct="1"/>
            <a:endParaRPr lang="uk-UA" altLang="uk-UA" sz="3200"/>
          </a:p>
          <a:p>
            <a:pPr algn="ctr" eaLnBrk="1" hangingPunct="1"/>
            <a:endParaRPr lang="uk-UA" altLang="uk-UA" sz="3200"/>
          </a:p>
          <a:p>
            <a:pPr algn="ctr" eaLnBrk="1" hangingPunct="1"/>
            <a:endParaRPr lang="uk-UA" altLang="uk-UA" sz="3200"/>
          </a:p>
          <a:p>
            <a:pPr algn="ctr" eaLnBrk="1" hangingPunct="1"/>
            <a:endParaRPr lang="ru-RU" altLang="uk-UA" sz="3200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50825" y="188913"/>
            <a:ext cx="85709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Запорізький навчально-виховний комплекс № 109 Запорізької міської ради Запорізької області</a:t>
            </a:r>
            <a:endParaRPr lang="uk-UA" altLang="uk-UA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17"/>
          <p:cNvSpPr>
            <a:spLocks noChangeArrowheads="1"/>
          </p:cNvSpPr>
          <p:nvPr/>
        </p:nvSpPr>
        <p:spPr bwMode="auto">
          <a:xfrm>
            <a:off x="611188" y="476250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uk-UA" altLang="uk-UA" sz="4000" b="1">
              <a:solidFill>
                <a:schemeClr val="tx2"/>
              </a:solidFill>
            </a:endParaRPr>
          </a:p>
        </p:txBody>
      </p:sp>
      <p:sp>
        <p:nvSpPr>
          <p:cNvPr id="2053" name="Rectangle 18"/>
          <p:cNvSpPr>
            <a:spLocks noChangeArrowheads="1"/>
          </p:cNvSpPr>
          <p:nvPr/>
        </p:nvSpPr>
        <p:spPr bwMode="auto">
          <a:xfrm>
            <a:off x="611188" y="1624013"/>
            <a:ext cx="82867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uk-UA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Біоіндикація</a:t>
            </a:r>
            <a:r>
              <a:rPr lang="uk-UA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рівня забрудненості повітря у</a:t>
            </a:r>
          </a:p>
          <a:p>
            <a:pPr algn="ctr" eaLnBrk="1" hangingPunct="1"/>
            <a:r>
              <a:rPr lang="uk-UA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м. Запоріжжя за станом хвої та шишок сосни звичайної</a:t>
            </a:r>
            <a:endParaRPr lang="ru-RU" altLang="uk-UA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Rectangle 19"/>
          <p:cNvSpPr>
            <a:spLocks noChangeArrowheads="1"/>
          </p:cNvSpPr>
          <p:nvPr/>
        </p:nvSpPr>
        <p:spPr bwMode="auto">
          <a:xfrm>
            <a:off x="4067175" y="3933825"/>
            <a:ext cx="460851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uk-UA" altLang="uk-UA" b="1" dirty="0">
                <a:latin typeface="Times New Roman" pitchFamily="18" charset="0"/>
              </a:rPr>
              <a:t>Виконав:     </a:t>
            </a:r>
            <a:r>
              <a:rPr lang="uk-UA" altLang="uk-UA" b="1" dirty="0" smtClean="0">
                <a:latin typeface="Times New Roman" pitchFamily="18" charset="0"/>
              </a:rPr>
              <a:t>учениця  8 - Б </a:t>
            </a:r>
            <a:r>
              <a:rPr lang="uk-UA" altLang="uk-UA" b="1" dirty="0">
                <a:latin typeface="Times New Roman" pitchFamily="18" charset="0"/>
              </a:rPr>
              <a:t>класу </a:t>
            </a:r>
          </a:p>
          <a:p>
            <a:pPr eaLnBrk="1" hangingPunct="1"/>
            <a:r>
              <a:rPr lang="uk-UA" altLang="uk-UA" b="1" dirty="0" smtClean="0">
                <a:latin typeface="Times New Roman" pitchFamily="18" charset="0"/>
              </a:rPr>
              <a:t>Головіна Валерія Станіславівна</a:t>
            </a:r>
            <a:endParaRPr lang="uk-UA" altLang="uk-UA" b="1" dirty="0">
              <a:latin typeface="Times New Roman" pitchFamily="18" charset="0"/>
            </a:endParaRPr>
          </a:p>
          <a:p>
            <a:pPr eaLnBrk="1" hangingPunct="1"/>
            <a:r>
              <a:rPr lang="uk-UA" altLang="uk-UA" b="1" dirty="0">
                <a:latin typeface="Times New Roman" pitchFamily="18" charset="0"/>
              </a:rPr>
              <a:t>Науковий керівник: </a:t>
            </a:r>
          </a:p>
          <a:p>
            <a:pPr eaLnBrk="1" hangingPunct="1"/>
            <a:r>
              <a:rPr lang="uk-UA" altLang="uk-UA" b="1" dirty="0">
                <a:latin typeface="Times New Roman" pitchFamily="18" charset="0"/>
              </a:rPr>
              <a:t>вчитель біології </a:t>
            </a:r>
          </a:p>
          <a:p>
            <a:pPr eaLnBrk="1" hangingPunct="1"/>
            <a:r>
              <a:rPr lang="uk-UA" altLang="uk-UA" b="1" dirty="0">
                <a:latin typeface="Times New Roman" pitchFamily="18" charset="0"/>
              </a:rPr>
              <a:t> </a:t>
            </a:r>
            <a:r>
              <a:rPr lang="uk-UA" altLang="uk-UA" b="1" dirty="0" smtClean="0">
                <a:latin typeface="Times New Roman" pitchFamily="18" charset="0"/>
              </a:rPr>
              <a:t>Авраменко Світлана Василівна</a:t>
            </a:r>
            <a:endParaRPr lang="uk-UA" altLang="uk-UA" b="1" dirty="0">
              <a:latin typeface="Times New Roman" pitchFamily="18" charset="0"/>
            </a:endParaRPr>
          </a:p>
          <a:p>
            <a:pPr eaLnBrk="1" hangingPunct="1"/>
            <a:endParaRPr lang="uk-UA" altLang="uk-UA" b="1" dirty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uk-UA" altLang="uk-UA" b="1" dirty="0">
              <a:latin typeface="Times New Roman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25512" y="3171032"/>
            <a:ext cx="286843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pPr algn="just"/>
            <a:r>
              <a:rPr lang="uk-UA" altLang="uk-UA" sz="28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Дослідження 2.  </a:t>
            </a:r>
            <a:r>
              <a:rPr lang="uk-UA" altLang="uk-UA" sz="28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Кількість хвої з   всиханням</a:t>
            </a:r>
            <a:endParaRPr lang="ru-RU" altLang="uk-UA" sz="28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4840288"/>
          </a:xfrm>
        </p:spPr>
        <p:txBody>
          <a:bodyPr/>
          <a:lstStyle/>
          <a:p>
            <a:pPr algn="just">
              <a:buNone/>
            </a:pPr>
            <a:r>
              <a:rPr lang="uk-UA" altLang="uk-UA" sz="2800" dirty="0" smtClean="0">
                <a:latin typeface="Times New Roman" pitchFamily="18" charset="0"/>
              </a:rPr>
              <a:t>Діаграма визначення стану хвої з висиханням сосни звичайної</a:t>
            </a:r>
            <a:endParaRPr lang="ru-RU" altLang="uk-UA" sz="2800" dirty="0" smtClean="0">
              <a:latin typeface="Times New Roman" pitchFamily="18" charset="0"/>
            </a:endParaRP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0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uk-UA" altLang="uk-UA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0" y="5033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uk-UA" altLang="uk-UA"/>
          </a:p>
        </p:txBody>
      </p:sp>
      <p:pic>
        <p:nvPicPr>
          <p:cNvPr id="12294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5650" y="1443038"/>
            <a:ext cx="3087688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5650" y="4179888"/>
            <a:ext cx="3170238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296" name="Диаграмма 2"/>
          <p:cNvGraphicFramePr>
            <a:graphicFrameLocks/>
          </p:cNvGraphicFramePr>
          <p:nvPr/>
        </p:nvGraphicFramePr>
        <p:xfrm>
          <a:off x="179388" y="1817688"/>
          <a:ext cx="5554662" cy="3930650"/>
        </p:xfrm>
        <a:graphic>
          <a:graphicData uri="http://schemas.openxmlformats.org/presentationml/2006/ole">
            <p:oleObj spid="_x0000_s12296" name="Диаграмма" r:id="rId5" imgW="5505165" imgH="3206774" progId="Excel.Sheet.8">
              <p:embed/>
            </p:oleObj>
          </a:graphicData>
        </a:graphic>
      </p:graphicFrame>
      <p:sp>
        <p:nvSpPr>
          <p:cNvPr id="2" name="Округлений прямокутник 1"/>
          <p:cNvSpPr/>
          <p:nvPr/>
        </p:nvSpPr>
        <p:spPr>
          <a:xfrm>
            <a:off x="611188" y="5445125"/>
            <a:ext cx="3889375" cy="3032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chemeClr val="tx1"/>
                </a:solidFill>
              </a:rPr>
              <a:t>д.1             д.2                 д.3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3600" b="1" dirty="0" smtClean="0">
                <a:solidFill>
                  <a:srgbClr val="006600"/>
                </a:solidFill>
                <a:latin typeface="Times New Roman" pitchFamily="18" charset="0"/>
              </a:rPr>
              <a:t>Відсоток співвідношення хвої з висиханням</a:t>
            </a:r>
            <a:endParaRPr lang="ru-RU" altLang="uk-UA" sz="3600" b="1" dirty="0" smtClean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uk-UA" altLang="uk-UA" smtClean="0"/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323850" y="1700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uk-UA" altLang="uk-UA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0" y="5033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uk-UA" altLang="uk-UA"/>
          </a:p>
        </p:txBody>
      </p:sp>
      <p:pic>
        <p:nvPicPr>
          <p:cNvPr id="13318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4400" y="817563"/>
            <a:ext cx="2755900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4400" y="2963863"/>
            <a:ext cx="27559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320" name="Диаграмма 4"/>
          <p:cNvGraphicFramePr>
            <a:graphicFrameLocks/>
          </p:cNvGraphicFramePr>
          <p:nvPr/>
        </p:nvGraphicFramePr>
        <p:xfrm>
          <a:off x="228600" y="1528763"/>
          <a:ext cx="5473700" cy="4176712"/>
        </p:xfrm>
        <a:graphic>
          <a:graphicData uri="http://schemas.openxmlformats.org/presentationml/2006/ole">
            <p:oleObj spid="_x0000_s13320" name="Диаграмма" r:id="rId5" imgW="5505165" imgH="3206774" progId="Excel.Sheet.8">
              <p:embed/>
            </p:oleObj>
          </a:graphicData>
        </a:graphic>
      </p:graphicFrame>
      <p:sp>
        <p:nvSpPr>
          <p:cNvPr id="2" name="Округлений прямокутник 1"/>
          <p:cNvSpPr/>
          <p:nvPr/>
        </p:nvSpPr>
        <p:spPr>
          <a:xfrm>
            <a:off x="3995738" y="3429000"/>
            <a:ext cx="1581150" cy="142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altLang="uk-UA" b="1" dirty="0">
                <a:solidFill>
                  <a:srgbClr val="3399FF"/>
                </a:solidFill>
                <a:latin typeface="Times New Roman" panose="02020603050405020304" pitchFamily="18" charset="0"/>
              </a:rPr>
              <a:t>Д. №1,  </a:t>
            </a:r>
          </a:p>
          <a:p>
            <a:pPr>
              <a:defRPr/>
            </a:pPr>
            <a:r>
              <a:rPr lang="uk-UA" altLang="uk-UA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д.№2,</a:t>
            </a:r>
          </a:p>
          <a:p>
            <a:pPr>
              <a:defRPr/>
            </a:pPr>
            <a:r>
              <a:rPr lang="uk-UA" altLang="uk-UA" b="1" dirty="0">
                <a:solidFill>
                  <a:srgbClr val="3399FF"/>
                </a:solidFill>
                <a:latin typeface="Times New Roman" panose="02020603050405020304" pitchFamily="18" charset="0"/>
              </a:rPr>
              <a:t> </a:t>
            </a:r>
            <a:r>
              <a:rPr lang="uk-UA" altLang="uk-UA" b="1" dirty="0">
                <a:solidFill>
                  <a:srgbClr val="669900"/>
                </a:solidFill>
                <a:latin typeface="Times New Roman" panose="02020603050405020304" pitchFamily="18" charset="0"/>
              </a:rPr>
              <a:t>д.№3</a:t>
            </a:r>
          </a:p>
        </p:txBody>
      </p:sp>
      <p:pic>
        <p:nvPicPr>
          <p:cNvPr id="13322" name="Рисунок 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15025" y="4919663"/>
            <a:ext cx="28892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969000" cy="22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9271"/>
          <a:stretch/>
        </p:blipFill>
        <p:spPr bwMode="auto">
          <a:xfrm>
            <a:off x="4932039" y="260646"/>
            <a:ext cx="3606076" cy="24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492896"/>
            <a:ext cx="6181353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273185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26348644"/>
              </p:ext>
            </p:extLst>
          </p:nvPr>
        </p:nvGraphicFramePr>
        <p:xfrm>
          <a:off x="755576" y="3356992"/>
          <a:ext cx="777686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57957492"/>
              </p:ext>
            </p:extLst>
          </p:nvPr>
        </p:nvGraphicFramePr>
        <p:xfrm>
          <a:off x="323528" y="1556792"/>
          <a:ext cx="8532439" cy="166176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3790019"/>
                <a:gridCol w="1504092"/>
                <a:gridCol w="1619164"/>
                <a:gridCol w="1619164"/>
              </a:tblGrid>
              <a:tr h="30856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2925" algn="l"/>
                          <a:tab pos="2969895" algn="ctr"/>
                        </a:tabLs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Розміри шишок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2925" algn="l"/>
                          <a:tab pos="2969895" algn="ctr"/>
                        </a:tabLs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(середнє значення по 5 деревам)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120" marR="6612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2925" algn="l"/>
                          <a:tab pos="2969895" algn="ctr"/>
                        </a:tabLs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Піддослідні ділянки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120" marR="6612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2925" algn="l"/>
                          <a:tab pos="2969895" algn="ctr"/>
                        </a:tabLs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Ділянка №1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120" marR="66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2925" algn="l"/>
                          <a:tab pos="2969895" algn="ctr"/>
                        </a:tabLs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Ділянка №2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120" marR="66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2925" algn="l"/>
                          <a:tab pos="2969895" algn="ctr"/>
                        </a:tabLs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Ділянка №3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120" marR="6612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2925" algn="l"/>
                          <a:tab pos="2969895" algn="ctr"/>
                        </a:tabLs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Середня довжина шишки, мм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120" marR="66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2925" algn="l"/>
                          <a:tab pos="2969895" algn="ctr"/>
                        </a:tabLs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120" marR="66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2925" algn="l"/>
                          <a:tab pos="2969895" algn="ctr"/>
                        </a:tabLs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120" marR="66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2925" algn="l"/>
                          <a:tab pos="2969895" algn="ctr"/>
                        </a:tabLs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120" marR="6612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2925" algn="l"/>
                          <a:tab pos="2969895" algn="ctr"/>
                        </a:tabLs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Середній діаметр шишки, мм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120" marR="661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2925" algn="l"/>
                          <a:tab pos="2969895" algn="ctr"/>
                        </a:tabLs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120" marR="66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2925" algn="l"/>
                          <a:tab pos="2969895" algn="ctr"/>
                        </a:tabLs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120" marR="66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2925" algn="l"/>
                          <a:tab pos="2969895" algn="ctr"/>
                        </a:tabLs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120" marR="66120" marT="0" marB="0" anchor="ctr"/>
                </a:tc>
              </a:tr>
            </a:tbl>
          </a:graphicData>
        </a:graphic>
      </p:graphicFrame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79512" y="291425"/>
            <a:ext cx="8856984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8600" algn="just" eaLnBrk="1" hangingPunct="1">
              <a:tabLst>
                <a:tab pos="542925" algn="l"/>
                <a:tab pos="2970213" algn="ctr"/>
              </a:tabLst>
            </a:pPr>
            <a:r>
              <a:rPr lang="uk-UA" altLang="uk-UA" sz="3600" dirty="0" smtClean="0">
                <a:solidFill>
                  <a:srgbClr val="FF0000"/>
                </a:solidFill>
                <a:latin typeface="Times New Roman" pitchFamily="18" charset="0"/>
              </a:rPr>
              <a:t>Дослідження 3. </a:t>
            </a:r>
            <a:r>
              <a:rPr lang="uk-UA" altLang="uk-UA" sz="2800" dirty="0" smtClean="0">
                <a:solidFill>
                  <a:srgbClr val="006600"/>
                </a:solidFill>
                <a:latin typeface="Times New Roman" pitchFamily="18" charset="0"/>
                <a:ea typeface="+mj-ea"/>
                <a:cs typeface="+mj-cs"/>
              </a:rPr>
              <a:t>Порівняльна характеристика шишок на досліджуваних ділянках</a:t>
            </a:r>
            <a:endParaRPr lang="ru-RU" altLang="uk-UA" sz="3600" dirty="0" smtClean="0">
              <a:solidFill>
                <a:srgbClr val="006600"/>
              </a:solidFill>
              <a:latin typeface="Times New Roman" pitchFamily="18" charset="0"/>
              <a:ea typeface="+mj-ea"/>
              <a:cs typeface="+mj-cs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2925" algn="l"/>
                <a:tab pos="2970213" algn="ctr"/>
              </a:tabLst>
            </a:pPr>
            <a:endParaRPr lang="ru-RU" altLang="uk-UA" sz="3600" b="1" dirty="0" smtClean="0">
              <a:solidFill>
                <a:srgbClr val="006600"/>
              </a:solidFill>
              <a:latin typeface="Times New Roman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35631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229600" cy="850900"/>
          </a:xfrm>
        </p:spPr>
        <p:txBody>
          <a:bodyPr/>
          <a:lstStyle/>
          <a:p>
            <a:pPr algn="just"/>
            <a:r>
              <a:rPr lang="ru-RU" altLang="uk-UA" sz="2800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Дослідження</a:t>
            </a:r>
            <a:r>
              <a:rPr lang="ru-RU" altLang="uk-UA" sz="2800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 4. </a:t>
            </a:r>
            <a:r>
              <a:rPr lang="ru-RU" altLang="uk-UA" sz="2800" kern="1200" dirty="0" err="1" smtClean="0">
                <a:solidFill>
                  <a:srgbClr val="006600"/>
                </a:solidFill>
                <a:latin typeface="Times New Roman" pitchFamily="18" charset="0"/>
              </a:rPr>
              <a:t>Оцінка</a:t>
            </a:r>
            <a:r>
              <a:rPr lang="ru-RU" altLang="uk-UA" sz="2800" kern="1200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ru-RU" altLang="uk-UA" sz="2800" kern="1200" dirty="0" err="1" smtClean="0">
                <a:solidFill>
                  <a:srgbClr val="006600"/>
                </a:solidFill>
                <a:latin typeface="Times New Roman" pitchFamily="18" charset="0"/>
              </a:rPr>
              <a:t>життєвого</a:t>
            </a:r>
            <a:r>
              <a:rPr lang="ru-RU" altLang="uk-UA" sz="2800" kern="1200" dirty="0" smtClean="0">
                <a:solidFill>
                  <a:srgbClr val="006600"/>
                </a:solidFill>
                <a:latin typeface="Times New Roman" pitchFamily="18" charset="0"/>
              </a:rPr>
              <a:t> стану сосни </a:t>
            </a:r>
            <a:r>
              <a:rPr lang="ru-RU" altLang="uk-UA" sz="2800" kern="1200" dirty="0" err="1" smtClean="0">
                <a:solidFill>
                  <a:srgbClr val="006600"/>
                </a:solidFill>
                <a:latin typeface="Times New Roman" pitchFamily="18" charset="0"/>
              </a:rPr>
              <a:t>звичайної</a:t>
            </a:r>
            <a:r>
              <a:rPr lang="ru-RU" altLang="uk-UA" sz="2800" kern="1200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endParaRPr lang="uk-UA" altLang="uk-UA" sz="2800" kern="1200" dirty="0" smtClean="0">
              <a:solidFill>
                <a:srgbClr val="006600"/>
              </a:solidFill>
              <a:latin typeface="Times New Roman" pitchFamily="18" charset="0"/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</p:nvPr>
        </p:nvGraphicFramePr>
        <p:xfrm>
          <a:off x="354013" y="2168525"/>
          <a:ext cx="8394700" cy="4195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4466">
                  <a:extLst>
                    <a:ext uri="{9D8B030D-6E8A-4147-A177-3AD203B41FA5}">
                      <a16:colId xmlns:a16="http://schemas.microsoft.com/office/drawing/2014/main" xmlns="" val="1652405314"/>
                    </a:ext>
                  </a:extLst>
                </a:gridCol>
                <a:gridCol w="845288">
                  <a:extLst>
                    <a:ext uri="{9D8B030D-6E8A-4147-A177-3AD203B41FA5}">
                      <a16:colId xmlns:a16="http://schemas.microsoft.com/office/drawing/2014/main" xmlns="" val="1406020233"/>
                    </a:ext>
                  </a:extLst>
                </a:gridCol>
                <a:gridCol w="1038520">
                  <a:extLst>
                    <a:ext uri="{9D8B030D-6E8A-4147-A177-3AD203B41FA5}">
                      <a16:colId xmlns:a16="http://schemas.microsoft.com/office/drawing/2014/main" xmlns="" val="1079036003"/>
                    </a:ext>
                  </a:extLst>
                </a:gridCol>
                <a:gridCol w="1182758">
                  <a:extLst>
                    <a:ext uri="{9D8B030D-6E8A-4147-A177-3AD203B41FA5}">
                      <a16:colId xmlns:a16="http://schemas.microsoft.com/office/drawing/2014/main" xmlns="" val="458796829"/>
                    </a:ext>
                  </a:extLst>
                </a:gridCol>
                <a:gridCol w="1326998">
                  <a:extLst>
                    <a:ext uri="{9D8B030D-6E8A-4147-A177-3AD203B41FA5}">
                      <a16:colId xmlns:a16="http://schemas.microsoft.com/office/drawing/2014/main" xmlns="" val="2560636718"/>
                    </a:ext>
                  </a:extLst>
                </a:gridCol>
                <a:gridCol w="1038519">
                  <a:extLst>
                    <a:ext uri="{9D8B030D-6E8A-4147-A177-3AD203B41FA5}">
                      <a16:colId xmlns:a16="http://schemas.microsoft.com/office/drawing/2014/main" xmlns="" val="2904166960"/>
                    </a:ext>
                  </a:extLst>
                </a:gridCol>
                <a:gridCol w="1298151">
                  <a:extLst>
                    <a:ext uri="{9D8B030D-6E8A-4147-A177-3AD203B41FA5}">
                      <a16:colId xmlns:a16="http://schemas.microsoft.com/office/drawing/2014/main" xmlns="" val="3436253282"/>
                    </a:ext>
                  </a:extLst>
                </a:gridCol>
              </a:tblGrid>
              <a:tr h="640024">
                <a:tc>
                  <a:txBody>
                    <a:bodyPr/>
                    <a:lstStyle/>
                    <a:p>
                      <a:pPr algn="just"/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Категорія дерев 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692" marB="45692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Ділянка   №1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692" marB="45692"/>
                </a:tc>
                <a:tc hMerge="1">
                  <a:txBody>
                    <a:bodyPr/>
                    <a:lstStyle/>
                    <a:p>
                      <a:pPr algn="just"/>
                      <a:endParaRPr lang="uk-UA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692" marB="45692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Ділянка  №2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692" marB="45692"/>
                </a:tc>
                <a:tc hMerge="1">
                  <a:txBody>
                    <a:bodyPr/>
                    <a:lstStyle/>
                    <a:p>
                      <a:pPr algn="just"/>
                      <a:endParaRPr lang="uk-UA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692" marB="45692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Ділянка №3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692" marB="45692"/>
                </a:tc>
                <a:tc hMerge="1">
                  <a:txBody>
                    <a:bodyPr/>
                    <a:lstStyle/>
                    <a:p>
                      <a:pPr algn="just"/>
                      <a:endParaRPr lang="uk-UA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692" marB="45692"/>
                </a:tc>
                <a:extLst>
                  <a:ext uri="{0D108BD9-81ED-4DB2-BD59-A6C34878D82A}">
                    <a16:rowId xmlns:a16="http://schemas.microsoft.com/office/drawing/2014/main" xmlns="" val="893136968"/>
                  </a:ext>
                </a:extLst>
              </a:tr>
              <a:tr h="592623">
                <a:tc>
                  <a:txBody>
                    <a:bodyPr/>
                    <a:lstStyle/>
                    <a:p>
                      <a:pPr algn="just"/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Всього дерев на ділянці </a:t>
                      </a:r>
                      <a:endParaRPr lang="uk-UA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692" marB="4569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692" marB="4569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692" marB="4569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692" marB="4569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692" marB="4569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692" marB="4569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692" marB="45692"/>
                </a:tc>
                <a:extLst>
                  <a:ext uri="{0D108BD9-81ED-4DB2-BD59-A6C34878D82A}">
                    <a16:rowId xmlns:a16="http://schemas.microsoft.com/office/drawing/2014/main" xmlns="" val="254023155"/>
                  </a:ext>
                </a:extLst>
              </a:tr>
              <a:tr h="592623">
                <a:tc>
                  <a:txBody>
                    <a:bodyPr/>
                    <a:lstStyle/>
                    <a:p>
                      <a:pPr algn="just"/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– без ознак ослаблення </a:t>
                      </a:r>
                      <a:endParaRPr lang="uk-UA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692" marB="4569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692" marB="4569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40%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692" marB="4569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692" marB="4569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60%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692" marB="4569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692" marB="4569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90%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692" marB="45692"/>
                </a:tc>
                <a:extLst>
                  <a:ext uri="{0D108BD9-81ED-4DB2-BD59-A6C34878D82A}">
                    <a16:rowId xmlns:a16="http://schemas.microsoft.com/office/drawing/2014/main" xmlns="" val="1656734792"/>
                  </a:ext>
                </a:extLst>
              </a:tr>
              <a:tr h="592623">
                <a:tc>
                  <a:txBody>
                    <a:bodyPr/>
                    <a:lstStyle/>
                    <a:p>
                      <a:pPr algn="just"/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2 -ослаблені </a:t>
                      </a:r>
                      <a:endParaRPr lang="uk-UA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692" marB="4569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692" marB="4569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35%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692" marB="4569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692" marB="4569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20%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692" marB="4569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692" marB="4569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5%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692" marB="45692"/>
                </a:tc>
                <a:extLst>
                  <a:ext uri="{0D108BD9-81ED-4DB2-BD59-A6C34878D82A}">
                    <a16:rowId xmlns:a16="http://schemas.microsoft.com/office/drawing/2014/main" xmlns="" val="3434135179"/>
                  </a:ext>
                </a:extLst>
              </a:tr>
              <a:tr h="592623">
                <a:tc>
                  <a:txBody>
                    <a:bodyPr/>
                    <a:lstStyle/>
                    <a:p>
                      <a:pPr algn="just"/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3 - сильно ослаблені </a:t>
                      </a:r>
                      <a:endParaRPr lang="uk-UA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692" marB="4569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692" marB="4569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692" marB="4569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692" marB="4569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5%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692" marB="4569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692" marB="4569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692" marB="45692"/>
                </a:tc>
                <a:extLst>
                  <a:ext uri="{0D108BD9-81ED-4DB2-BD59-A6C34878D82A}">
                    <a16:rowId xmlns:a16="http://schemas.microsoft.com/office/drawing/2014/main" xmlns="" val="45200507"/>
                  </a:ext>
                </a:extLst>
              </a:tr>
              <a:tr h="592623">
                <a:tc>
                  <a:txBody>
                    <a:bodyPr/>
                    <a:lstStyle/>
                    <a:p>
                      <a:pPr algn="just"/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4 - всихають </a:t>
                      </a:r>
                      <a:endParaRPr lang="uk-UA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692" marB="4569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692" marB="4569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692" marB="4569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692" marB="4569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692" marB="4569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692" marB="4569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5%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692" marB="45692"/>
                </a:tc>
                <a:extLst>
                  <a:ext uri="{0D108BD9-81ED-4DB2-BD59-A6C34878D82A}">
                    <a16:rowId xmlns:a16="http://schemas.microsoft.com/office/drawing/2014/main" xmlns="" val="2473149976"/>
                  </a:ext>
                </a:extLst>
              </a:tr>
              <a:tr h="592623">
                <a:tc>
                  <a:txBody>
                    <a:bodyPr/>
                    <a:lstStyle/>
                    <a:p>
                      <a:pPr algn="just"/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5 - сухостій </a:t>
                      </a:r>
                      <a:endParaRPr lang="uk-UA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692" marB="4569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692" marB="4569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5%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692" marB="4569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692" marB="4569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5%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692" marB="4569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692" marB="4569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692" marB="45692"/>
                </a:tc>
                <a:extLst>
                  <a:ext uri="{0D108BD9-81ED-4DB2-BD59-A6C34878D82A}">
                    <a16:rowId xmlns:a16="http://schemas.microsoft.com/office/drawing/2014/main" xmlns="" val="3783195305"/>
                  </a:ext>
                </a:extLst>
              </a:tr>
            </a:tbl>
          </a:graphicData>
        </a:graphic>
      </p:graphicFrame>
      <p:sp>
        <p:nvSpPr>
          <p:cNvPr id="16453" name="Прямокутник 1"/>
          <p:cNvSpPr>
            <a:spLocks noChangeArrowheads="1"/>
          </p:cNvSpPr>
          <p:nvPr/>
        </p:nvSpPr>
        <p:spPr bwMode="auto">
          <a:xfrm>
            <a:off x="323850" y="966788"/>
            <a:ext cx="85693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altLang="uk-UA" dirty="0" smtClean="0">
                <a:latin typeface="Times New Roman" pitchFamily="18" charset="0"/>
                <a:cs typeface="Times New Roman" pitchFamily="18" charset="0"/>
              </a:rPr>
              <a:t>Оцінку життєвого стану сосни звичайної здійснювали шляхом візуального виявлення ознак ушкодження рослин, на основі чого їх відносили до певної категорії. </a:t>
            </a:r>
            <a:endParaRPr lang="uk-UA" alt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uk-UA" altLang="uk-UA" sz="3600" dirty="0" smtClean="0">
                <a:solidFill>
                  <a:srgbClr val="006600"/>
                </a:solidFill>
                <a:latin typeface="Times New Roman" pitchFamily="18" charset="0"/>
              </a:rPr>
              <a:t>Висновки</a:t>
            </a:r>
            <a:endParaRPr lang="ru-RU" altLang="uk-UA" sz="3600" dirty="0" smtClean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804863"/>
            <a:ext cx="8874125" cy="2305050"/>
          </a:xfrm>
        </p:spPr>
        <p:txBody>
          <a:bodyPr/>
          <a:lstStyle/>
          <a:p>
            <a:pPr algn="just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altLang="uk-UA" sz="1600" dirty="0" smtClean="0">
                <a:latin typeface="Times New Roman" pitchFamily="18" charset="0"/>
              </a:rPr>
              <a:t>Отже, дослідивши стан сосни звичайної ми виявили, що переважна більшість рослин знаходиться під впливом антропогенного пресу, деякі    представники    поступово деградують, на  досліджених ділянках, що може викликати незворотні зміни у природних ланцюгах рівноваги. </a:t>
            </a:r>
          </a:p>
          <a:p>
            <a:pPr algn="just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altLang="uk-UA" sz="1600" dirty="0" smtClean="0">
                <a:latin typeface="Times New Roman" pitchFamily="18" charset="0"/>
              </a:rPr>
              <a:t>На першій ділянці кінчики великої кількості хвоїнок мають жовто-коричневий колір, багато – зі світло-зеленими плямами та ознаками всихання. Це говорить про те, що повітря містить певну кількість небезпечних речовин.  </a:t>
            </a:r>
            <a:endParaRPr lang="ru-RU" altLang="uk-UA" sz="1600" dirty="0" smtClean="0">
              <a:latin typeface="Times New Roman" pitchFamily="18" charset="0"/>
            </a:endParaRPr>
          </a:p>
          <a:p>
            <a:pPr algn="just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altLang="uk-UA" sz="1600" dirty="0" smtClean="0">
                <a:latin typeface="Times New Roman" pitchFamily="18" charset="0"/>
              </a:rPr>
              <a:t>На ділянці поблизу школи хвоїнки із невеликою кількістю пошкоджень – дрібними плямами та всохлими ділянками на кінчиках. А отже є свідченням того, що повітря містить невелику кількість забруднювачів;</a:t>
            </a:r>
            <a:endParaRPr lang="ru-RU" altLang="uk-UA" sz="1600" dirty="0" smtClean="0">
              <a:latin typeface="Times New Roman" pitchFamily="18" charset="0"/>
            </a:endParaRPr>
          </a:p>
          <a:p>
            <a:pPr algn="just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altLang="uk-UA" sz="1600" dirty="0" smtClean="0">
                <a:latin typeface="Times New Roman" pitchFamily="18" charset="0"/>
              </a:rPr>
              <a:t>В третій зони більшість хвоїнок не пошкоджені, вони яскраво-зеленого кольору, чисті, без плям та не містять всохлих ділянок.  Тож і повітря у цьому районі практично чисте.</a:t>
            </a:r>
            <a:endParaRPr lang="ru-RU" altLang="uk-UA" sz="1600" dirty="0" smtClean="0">
              <a:latin typeface="Times New Roman" pitchFamily="18" charset="0"/>
            </a:endParaRPr>
          </a:p>
          <a:p>
            <a:pPr algn="just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altLang="uk-UA" sz="1600" dirty="0" smtClean="0">
                <a:latin typeface="Times New Roman" pitchFamily="18" charset="0"/>
              </a:rPr>
              <a:t> Рівень забрудненості повітря у нашому районі є середнім. Про це говорить стан соснових насаджень. Адже візуальна оцінка всихання хвої, навіть на ділянці поблизу </a:t>
            </a:r>
            <a:r>
              <a:rPr lang="uk-UA" altLang="uk-UA" sz="1800" dirty="0" smtClean="0">
                <a:latin typeface="Times New Roman" pitchFamily="18" charset="0"/>
              </a:rPr>
              <a:t>Бородінського мікрорайону, свідчить про відсутність катастрофічного всихання  та величезної кількості відмерлих хвоїнок.</a:t>
            </a:r>
            <a:endParaRPr lang="ru-RU" altLang="uk-UA" sz="1800" dirty="0" smtClean="0">
              <a:latin typeface="Times New Roman" pitchFamily="18" charset="0"/>
            </a:endParaRPr>
          </a:p>
          <a:p>
            <a:pPr algn="just">
              <a:lnSpc>
                <a:spcPct val="107000"/>
              </a:lnSpc>
              <a:buNone/>
            </a:pPr>
            <a:endParaRPr lang="uk-UA" alt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</a:pPr>
            <a:endParaRPr lang="uk-UA" altLang="uk-UA" sz="16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uk-UA" altLang="uk-UA" sz="1600" dirty="0" smtClean="0">
                <a:latin typeface="Times New Roman" pitchFamily="18" charset="0"/>
              </a:rPr>
              <a:t/>
            </a:r>
            <a:br>
              <a:rPr lang="uk-UA" altLang="uk-UA" sz="1600" dirty="0" smtClean="0">
                <a:latin typeface="Times New Roman" pitchFamily="18" charset="0"/>
              </a:rPr>
            </a:br>
            <a:r>
              <a:rPr lang="ru-RU" altLang="uk-UA" sz="2000" b="1" dirty="0" smtClean="0">
                <a:latin typeface="Times New Roman" pitchFamily="18" charset="0"/>
              </a:rPr>
              <a:t/>
            </a:r>
            <a:br>
              <a:rPr lang="ru-RU" altLang="uk-UA" sz="2000" b="1" dirty="0" smtClean="0">
                <a:latin typeface="Times New Roman" pitchFamily="18" charset="0"/>
              </a:rPr>
            </a:br>
            <a:endParaRPr lang="ru-RU" altLang="uk-UA" sz="20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dirty="0" smtClean="0">
                <a:solidFill>
                  <a:srgbClr val="006600"/>
                </a:solidFill>
                <a:latin typeface="Times New Roman" pitchFamily="18" charset="0"/>
              </a:rPr>
              <a:t>Рекомендації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Моніторинг стану повітря має в кінцевому рахунку приводити до заходів із захисту та відновлення навколишнього середовища. Тому для покращення стану атмосферного повітря в м. Запоріжжя потрібно збільшувати кількість зелених насаджень вздовж автомагістралей, зокрема і сосни звичайної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uk-UA" altLang="uk-UA" dirty="0" smtClean="0">
                <a:solidFill>
                  <a:srgbClr val="006600"/>
                </a:solidFill>
                <a:latin typeface="Times New Roman" pitchFamily="18" charset="0"/>
              </a:rPr>
              <a:t>Література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algn="just">
              <a:buAutoNum type="arabicPeriod"/>
            </a:pPr>
            <a:r>
              <a:rPr lang="uk-UA" altLang="uk-UA" sz="1600" dirty="0" smtClean="0">
                <a:latin typeface="Times New Roman" pitchFamily="18" charset="0"/>
              </a:rPr>
              <a:t>Клименко В. Г. Забруднення атмосферного повітря / В. Г Клименко, О. Ю.</a:t>
            </a:r>
            <a:r>
              <a:rPr lang="uk-UA" altLang="uk-UA" sz="1600" dirty="0" err="1" smtClean="0">
                <a:latin typeface="Times New Roman" pitchFamily="18" charset="0"/>
              </a:rPr>
              <a:t>Цигічко</a:t>
            </a:r>
            <a:r>
              <a:rPr lang="uk-UA" altLang="uk-UA" sz="1600" dirty="0" smtClean="0">
                <a:latin typeface="Times New Roman" pitchFamily="18" charset="0"/>
              </a:rPr>
              <a:t> – Харків: ХНУ ім. В.Н. </a:t>
            </a:r>
            <a:r>
              <a:rPr lang="uk-UA" altLang="uk-UA" sz="1600" dirty="0" err="1" smtClean="0">
                <a:latin typeface="Times New Roman" pitchFamily="18" charset="0"/>
              </a:rPr>
              <a:t>Каразіна</a:t>
            </a:r>
            <a:r>
              <a:rPr lang="uk-UA" altLang="uk-UA" sz="1600" dirty="0" smtClean="0">
                <a:latin typeface="Times New Roman" pitchFamily="18" charset="0"/>
              </a:rPr>
              <a:t>, 2010. – 26 с. </a:t>
            </a:r>
          </a:p>
          <a:p>
            <a:pPr algn="just">
              <a:buAutoNum type="arabicPeriod"/>
            </a:pPr>
            <a:r>
              <a:rPr lang="uk-UA" altLang="uk-UA" sz="1600" dirty="0" err="1" smtClean="0">
                <a:latin typeface="Times New Roman" pitchFamily="18" charset="0"/>
              </a:rPr>
              <a:t>Васькін</a:t>
            </a:r>
            <a:r>
              <a:rPr lang="uk-UA" altLang="uk-UA" sz="1600" dirty="0" smtClean="0">
                <a:latin typeface="Times New Roman" pitchFamily="18" charset="0"/>
              </a:rPr>
              <a:t> Р.А. Аналіз динаміки забруднення атмосферного повітря України викидами автотранспорту / Р.А. </a:t>
            </a:r>
            <a:r>
              <a:rPr lang="uk-UA" altLang="uk-UA" sz="1600" dirty="0" err="1" smtClean="0">
                <a:latin typeface="Times New Roman" pitchFamily="18" charset="0"/>
              </a:rPr>
              <a:t>Васькін</a:t>
            </a:r>
            <a:r>
              <a:rPr lang="uk-UA" altLang="uk-UA" sz="1600" dirty="0" smtClean="0">
                <a:latin typeface="Times New Roman" pitchFamily="18" charset="0"/>
              </a:rPr>
              <a:t>, І.В. </a:t>
            </a:r>
            <a:r>
              <a:rPr lang="uk-UA" altLang="uk-UA" sz="1600" dirty="0" err="1" smtClean="0">
                <a:latin typeface="Times New Roman" pitchFamily="18" charset="0"/>
              </a:rPr>
              <a:t>Васькіна</a:t>
            </a:r>
            <a:r>
              <a:rPr lang="uk-UA" altLang="uk-UA" sz="1600" dirty="0" smtClean="0">
                <a:latin typeface="Times New Roman" pitchFamily="18" charset="0"/>
              </a:rPr>
              <a:t> // Вісник КДПУ імені Михайла Остроградського. – 2009. – Вип. 5 (58). – С. 109 – 112. </a:t>
            </a:r>
          </a:p>
          <a:p>
            <a:pPr algn="just">
              <a:buAutoNum type="arabicPeriod"/>
            </a:pPr>
            <a:r>
              <a:rPr lang="uk-UA" altLang="uk-UA" sz="1600" dirty="0" err="1" smtClean="0">
                <a:latin typeface="Times New Roman" pitchFamily="18" charset="0"/>
              </a:rPr>
              <a:t>Косарев</a:t>
            </a:r>
            <a:r>
              <a:rPr lang="uk-UA" altLang="uk-UA" sz="1600" dirty="0" smtClean="0">
                <a:latin typeface="Times New Roman" pitchFamily="18" charset="0"/>
              </a:rPr>
              <a:t> В.В. </a:t>
            </a:r>
            <a:r>
              <a:rPr lang="uk-UA" altLang="uk-UA" sz="1600" dirty="0" err="1" smtClean="0">
                <a:latin typeface="Times New Roman" pitchFamily="18" charset="0"/>
              </a:rPr>
              <a:t>Загрязняющие</a:t>
            </a:r>
            <a:r>
              <a:rPr lang="uk-UA" altLang="uk-UA" sz="1600" dirty="0" smtClean="0">
                <a:latin typeface="Times New Roman" pitchFamily="18" charset="0"/>
              </a:rPr>
              <a:t> </a:t>
            </a:r>
            <a:r>
              <a:rPr lang="uk-UA" altLang="uk-UA" sz="1600" dirty="0" err="1" smtClean="0">
                <a:latin typeface="Times New Roman" pitchFamily="18" charset="0"/>
              </a:rPr>
              <a:t>факторы</a:t>
            </a:r>
            <a:r>
              <a:rPr lang="uk-UA" altLang="uk-UA" sz="1600" dirty="0" smtClean="0">
                <a:latin typeface="Times New Roman" pitchFamily="18" charset="0"/>
              </a:rPr>
              <a:t> </a:t>
            </a:r>
            <a:r>
              <a:rPr lang="uk-UA" altLang="uk-UA" sz="1600" dirty="0" err="1" smtClean="0">
                <a:latin typeface="Times New Roman" pitchFamily="18" charset="0"/>
              </a:rPr>
              <a:t>окружающей</a:t>
            </a:r>
            <a:r>
              <a:rPr lang="uk-UA" altLang="uk-UA" sz="1600" dirty="0" smtClean="0">
                <a:latin typeface="Times New Roman" pitchFamily="18" charset="0"/>
              </a:rPr>
              <a:t> </a:t>
            </a:r>
            <a:r>
              <a:rPr lang="uk-UA" altLang="uk-UA" sz="1600" dirty="0" err="1" smtClean="0">
                <a:latin typeface="Times New Roman" pitchFamily="18" charset="0"/>
              </a:rPr>
              <a:t>среды</a:t>
            </a:r>
            <a:r>
              <a:rPr lang="uk-UA" altLang="uk-UA" sz="1600" dirty="0" smtClean="0">
                <a:latin typeface="Times New Roman" pitchFamily="18" charset="0"/>
              </a:rPr>
              <a:t> крупного </a:t>
            </a:r>
            <a:r>
              <a:rPr lang="uk-UA" altLang="uk-UA" sz="1600" dirty="0" err="1" smtClean="0">
                <a:latin typeface="Times New Roman" pitchFamily="18" charset="0"/>
              </a:rPr>
              <a:t>промышленного</a:t>
            </a:r>
            <a:r>
              <a:rPr lang="uk-UA" altLang="uk-UA" sz="1600" dirty="0" smtClean="0">
                <a:latin typeface="Times New Roman" pitchFamily="18" charset="0"/>
              </a:rPr>
              <a:t> центра / В. В. </a:t>
            </a:r>
            <a:r>
              <a:rPr lang="uk-UA" altLang="uk-UA" sz="1600" dirty="0" err="1" smtClean="0">
                <a:latin typeface="Times New Roman" pitchFamily="18" charset="0"/>
              </a:rPr>
              <a:t>Косарев</a:t>
            </a:r>
            <a:r>
              <a:rPr lang="uk-UA" altLang="uk-UA" sz="1600" dirty="0" smtClean="0">
                <a:latin typeface="Times New Roman" pitchFamily="18" charset="0"/>
              </a:rPr>
              <a:t>, И. И. </a:t>
            </a:r>
            <a:r>
              <a:rPr lang="uk-UA" altLang="uk-UA" sz="1600" dirty="0" err="1" smtClean="0">
                <a:latin typeface="Times New Roman" pitchFamily="18" charset="0"/>
              </a:rPr>
              <a:t>Сиротка</a:t>
            </a:r>
            <a:r>
              <a:rPr lang="uk-UA" altLang="uk-UA" sz="1600" dirty="0" smtClean="0">
                <a:latin typeface="Times New Roman" pitchFamily="18" charset="0"/>
              </a:rPr>
              <a:t> // </a:t>
            </a:r>
            <a:r>
              <a:rPr lang="uk-UA" altLang="uk-UA" sz="1600" dirty="0" err="1" smtClean="0">
                <a:latin typeface="Times New Roman" pitchFamily="18" charset="0"/>
              </a:rPr>
              <a:t>Гигиена</a:t>
            </a:r>
            <a:r>
              <a:rPr lang="uk-UA" altLang="uk-UA" sz="1600" dirty="0" smtClean="0">
                <a:latin typeface="Times New Roman" pitchFamily="18" charset="0"/>
              </a:rPr>
              <a:t> и </a:t>
            </a:r>
            <a:r>
              <a:rPr lang="uk-UA" altLang="uk-UA" sz="1600" dirty="0" err="1" smtClean="0">
                <a:latin typeface="Times New Roman" pitchFamily="18" charset="0"/>
              </a:rPr>
              <a:t>санитария</a:t>
            </a:r>
            <a:r>
              <a:rPr lang="uk-UA" altLang="uk-UA" sz="1600" dirty="0" smtClean="0">
                <a:latin typeface="Times New Roman" pitchFamily="18" charset="0"/>
              </a:rPr>
              <a:t>. – 2002. – № 1. – С. 6-8. </a:t>
            </a:r>
          </a:p>
          <a:p>
            <a:pPr algn="just">
              <a:buAutoNum type="arabicPeriod"/>
            </a:pPr>
            <a:r>
              <a:rPr lang="uk-UA" altLang="uk-UA" sz="1600" dirty="0" err="1" smtClean="0">
                <a:latin typeface="Times New Roman" pitchFamily="18" charset="0"/>
              </a:rPr>
              <a:t>Ольхович</a:t>
            </a:r>
            <a:r>
              <a:rPr lang="uk-UA" altLang="uk-UA" sz="1600" dirty="0" smtClean="0">
                <a:latin typeface="Times New Roman" pitchFamily="18" charset="0"/>
              </a:rPr>
              <a:t> О.П. </a:t>
            </a:r>
            <a:r>
              <a:rPr lang="uk-UA" altLang="uk-UA" sz="1600" dirty="0" err="1" smtClean="0">
                <a:latin typeface="Times New Roman" pitchFamily="18" charset="0"/>
              </a:rPr>
              <a:t>Фітоіндикація</a:t>
            </a:r>
            <a:r>
              <a:rPr lang="uk-UA" altLang="uk-UA" sz="1600" dirty="0" smtClean="0">
                <a:latin typeface="Times New Roman" pitchFamily="18" charset="0"/>
              </a:rPr>
              <a:t> та фіто моніторинг / О.П. </a:t>
            </a:r>
            <a:r>
              <a:rPr lang="uk-UA" altLang="uk-UA" sz="1600" dirty="0" err="1" smtClean="0">
                <a:latin typeface="Times New Roman" pitchFamily="18" charset="0"/>
              </a:rPr>
              <a:t>Ольхович</a:t>
            </a:r>
            <a:r>
              <a:rPr lang="uk-UA" altLang="uk-UA" sz="1600" dirty="0" smtClean="0">
                <a:latin typeface="Times New Roman" pitchFamily="18" charset="0"/>
              </a:rPr>
              <a:t>, М.М. Мусієнко. – </a:t>
            </a:r>
            <a:r>
              <a:rPr lang="uk-UA" altLang="uk-UA" sz="1600" dirty="0" err="1" smtClean="0">
                <a:latin typeface="Times New Roman" pitchFamily="18" charset="0"/>
              </a:rPr>
              <a:t>Фітосоціоцентр</a:t>
            </a:r>
            <a:r>
              <a:rPr lang="uk-UA" altLang="uk-UA" sz="1600" dirty="0" smtClean="0">
                <a:latin typeface="Times New Roman" pitchFamily="18" charset="0"/>
              </a:rPr>
              <a:t>. Київ. – 2005. 93 с. </a:t>
            </a:r>
          </a:p>
          <a:p>
            <a:pPr algn="just">
              <a:buAutoNum type="arabicPeriod"/>
            </a:pPr>
            <a:r>
              <a:rPr lang="uk-UA" altLang="uk-UA" sz="1600" dirty="0" err="1" smtClean="0">
                <a:latin typeface="Times New Roman" pitchFamily="18" charset="0"/>
              </a:rPr>
              <a:t>Бертиз</a:t>
            </a:r>
            <a:r>
              <a:rPr lang="uk-UA" altLang="uk-UA" sz="1600" dirty="0" smtClean="0">
                <a:latin typeface="Times New Roman" pitchFamily="18" charset="0"/>
              </a:rPr>
              <a:t> С. </a:t>
            </a:r>
            <a:r>
              <a:rPr lang="uk-UA" altLang="uk-UA" sz="1600" dirty="0" err="1" smtClean="0">
                <a:latin typeface="Times New Roman" pitchFamily="18" charset="0"/>
              </a:rPr>
              <a:t>Влияние</a:t>
            </a:r>
            <a:r>
              <a:rPr lang="uk-UA" altLang="uk-UA" sz="1600" dirty="0" smtClean="0">
                <a:latin typeface="Times New Roman" pitchFamily="18" charset="0"/>
              </a:rPr>
              <a:t> </a:t>
            </a:r>
            <a:r>
              <a:rPr lang="uk-UA" altLang="uk-UA" sz="1600" dirty="0" err="1" smtClean="0">
                <a:latin typeface="Times New Roman" pitchFamily="18" charset="0"/>
              </a:rPr>
              <a:t>загрязнений</a:t>
            </a:r>
            <a:r>
              <a:rPr lang="uk-UA" altLang="uk-UA" sz="1600" dirty="0" smtClean="0">
                <a:latin typeface="Times New Roman" pitchFamily="18" charset="0"/>
              </a:rPr>
              <a:t> </a:t>
            </a:r>
            <a:r>
              <a:rPr lang="uk-UA" altLang="uk-UA" sz="1600" dirty="0" err="1" smtClean="0">
                <a:latin typeface="Times New Roman" pitchFamily="18" charset="0"/>
              </a:rPr>
              <a:t>воздуха</a:t>
            </a:r>
            <a:r>
              <a:rPr lang="uk-UA" altLang="uk-UA" sz="1600" dirty="0" smtClean="0">
                <a:latin typeface="Times New Roman" pitchFamily="18" charset="0"/>
              </a:rPr>
              <a:t> на </a:t>
            </a:r>
            <a:r>
              <a:rPr lang="uk-UA" altLang="uk-UA" sz="1600" dirty="0" err="1" smtClean="0">
                <a:latin typeface="Times New Roman" pitchFamily="18" charset="0"/>
              </a:rPr>
              <a:t>растительность</a:t>
            </a:r>
            <a:r>
              <a:rPr lang="uk-UA" altLang="uk-UA" sz="1600" dirty="0" smtClean="0">
                <a:latin typeface="Times New Roman" pitchFamily="18" charset="0"/>
              </a:rPr>
              <a:t> / С. </a:t>
            </a:r>
            <a:r>
              <a:rPr lang="uk-UA" altLang="uk-UA" sz="1600" dirty="0" err="1" smtClean="0">
                <a:latin typeface="Times New Roman" pitchFamily="18" charset="0"/>
              </a:rPr>
              <a:t>Бертиз</a:t>
            </a:r>
            <a:r>
              <a:rPr lang="uk-UA" altLang="uk-UA" sz="1600" dirty="0" smtClean="0">
                <a:latin typeface="Times New Roman" pitchFamily="18" charset="0"/>
              </a:rPr>
              <a:t>, Х. </a:t>
            </a:r>
            <a:r>
              <a:rPr lang="uk-UA" altLang="uk-UA" sz="1600" dirty="0" err="1" smtClean="0">
                <a:latin typeface="Times New Roman" pitchFamily="18" charset="0"/>
              </a:rPr>
              <a:t>Эндерляйн</a:t>
            </a:r>
            <a:r>
              <a:rPr lang="uk-UA" altLang="uk-UA" sz="1600" dirty="0" smtClean="0">
                <a:latin typeface="Times New Roman" pitchFamily="18" charset="0"/>
              </a:rPr>
              <a:t>. – М. : Наука, 1989. – 258 с. </a:t>
            </a:r>
          </a:p>
          <a:p>
            <a:pPr algn="just">
              <a:buAutoNum type="arabicPeriod"/>
            </a:pPr>
            <a:r>
              <a:rPr lang="uk-UA" altLang="uk-UA" sz="1600" dirty="0" err="1" smtClean="0">
                <a:latin typeface="Times New Roman" pitchFamily="18" charset="0"/>
              </a:rPr>
              <a:t>Николаевский</a:t>
            </a:r>
            <a:r>
              <a:rPr lang="uk-UA" altLang="uk-UA" sz="1600" dirty="0" smtClean="0">
                <a:latin typeface="Times New Roman" pitchFamily="18" charset="0"/>
              </a:rPr>
              <a:t> В.С. </a:t>
            </a:r>
            <a:r>
              <a:rPr lang="uk-UA" altLang="uk-UA" sz="1600" dirty="0" err="1" smtClean="0">
                <a:latin typeface="Times New Roman" pitchFamily="18" charset="0"/>
              </a:rPr>
              <a:t>Биологические</a:t>
            </a:r>
            <a:r>
              <a:rPr lang="uk-UA" altLang="uk-UA" sz="1600" dirty="0" smtClean="0">
                <a:latin typeface="Times New Roman" pitchFamily="18" charset="0"/>
              </a:rPr>
              <a:t> </a:t>
            </a:r>
            <a:r>
              <a:rPr lang="uk-UA" altLang="uk-UA" sz="1600" dirty="0" err="1" smtClean="0">
                <a:latin typeface="Times New Roman" pitchFamily="18" charset="0"/>
              </a:rPr>
              <a:t>основы</a:t>
            </a:r>
            <a:r>
              <a:rPr lang="uk-UA" altLang="uk-UA" sz="1600" dirty="0" smtClean="0">
                <a:latin typeface="Times New Roman" pitchFamily="18" charset="0"/>
              </a:rPr>
              <a:t> </a:t>
            </a:r>
            <a:r>
              <a:rPr lang="uk-UA" altLang="uk-UA" sz="1600" dirty="0" err="1" smtClean="0">
                <a:latin typeface="Times New Roman" pitchFamily="18" charset="0"/>
              </a:rPr>
              <a:t>газоустойчивости</a:t>
            </a:r>
            <a:r>
              <a:rPr lang="uk-UA" altLang="uk-UA" sz="1600" dirty="0" smtClean="0">
                <a:latin typeface="Times New Roman" pitchFamily="18" charset="0"/>
              </a:rPr>
              <a:t> </a:t>
            </a:r>
            <a:r>
              <a:rPr lang="uk-UA" altLang="uk-UA" sz="1600" dirty="0" err="1" smtClean="0">
                <a:latin typeface="Times New Roman" pitchFamily="18" charset="0"/>
              </a:rPr>
              <a:t>растений</a:t>
            </a:r>
            <a:r>
              <a:rPr lang="uk-UA" altLang="uk-UA" sz="1600" dirty="0" smtClean="0">
                <a:latin typeface="Times New Roman" pitchFamily="18" charset="0"/>
              </a:rPr>
              <a:t> / В.С. </a:t>
            </a:r>
            <a:r>
              <a:rPr lang="uk-UA" altLang="uk-UA" sz="1600" dirty="0" err="1" smtClean="0">
                <a:latin typeface="Times New Roman" pitchFamily="18" charset="0"/>
              </a:rPr>
              <a:t>Николаевский</a:t>
            </a:r>
            <a:r>
              <a:rPr lang="uk-UA" altLang="uk-UA" sz="1600" dirty="0" smtClean="0">
                <a:latin typeface="Times New Roman" pitchFamily="18" charset="0"/>
              </a:rPr>
              <a:t>. – </a:t>
            </a:r>
            <a:r>
              <a:rPr lang="uk-UA" altLang="uk-UA" sz="1600" dirty="0" err="1" smtClean="0">
                <a:latin typeface="Times New Roman" pitchFamily="18" charset="0"/>
              </a:rPr>
              <a:t>Новосибирск</a:t>
            </a:r>
            <a:r>
              <a:rPr lang="uk-UA" altLang="uk-UA" sz="1600" dirty="0" smtClean="0">
                <a:latin typeface="Times New Roman" pitchFamily="18" charset="0"/>
              </a:rPr>
              <a:t>: Наука, 1979. – 278 с.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47260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u="sng" dirty="0"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роботи: 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оцінка стану 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забруднення атмосферного повітря методом біоіндикації за морфологічними ознаками і станом генеративних органів сосни звичайної, яка росте у різних зонах м. Запоріжжя </a:t>
            </a:r>
          </a:p>
          <a:p>
            <a:endParaRPr lang="uk-UA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Завдання </a:t>
            </a:r>
            <a:r>
              <a:rPr lang="uk-UA" u="sng" dirty="0">
                <a:latin typeface="Times New Roman" pitchFamily="18" charset="0"/>
                <a:cs typeface="Times New Roman" pitchFamily="18" charset="0"/>
              </a:rPr>
              <a:t>роботи: 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1.Дати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характеристику біоіндикації як методу екологічного дослідження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Показати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особливост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біоіндикації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3.Провести дослідження стану хвої сосни звичайної на різних ділянках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7329013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60648"/>
            <a:ext cx="8304212" cy="5295900"/>
          </a:xfrm>
        </p:spPr>
        <p:txBody>
          <a:bodyPr/>
          <a:lstStyle/>
          <a:p>
            <a:pPr algn="just"/>
            <a:r>
              <a:rPr lang="uk-UA" sz="2400" u="sng" dirty="0" smtClean="0"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u="sng" dirty="0" err="1" smtClean="0">
                <a:latin typeface="Times New Roman" pitchFamily="18" charset="0"/>
                <a:cs typeface="Times New Roman" pitchFamily="18" charset="0"/>
              </a:rPr>
              <a:t>єкт</a:t>
            </a:r>
            <a:r>
              <a:rPr lang="uk-UA" sz="2400" u="sng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морфологічні показники сосни звичайної в умовах міських екосистем Запоріжжя</a:t>
            </a:r>
          </a:p>
          <a:p>
            <a:pPr algn="just"/>
            <a:r>
              <a:rPr lang="uk-UA" sz="2400" u="sng" dirty="0" smtClean="0">
                <a:latin typeface="Times New Roman" pitchFamily="18" charset="0"/>
                <a:cs typeface="Times New Roman" pitchFamily="18" charset="0"/>
              </a:rPr>
              <a:t>Предмет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пошкодження та всихання хвої та розмір шишок.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17032"/>
            <a:ext cx="396044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280831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628800"/>
            <a:ext cx="288032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628800"/>
            <a:ext cx="257548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4236879" cy="272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uk-UA" altLang="uk-UA" sz="3600" b="1" dirty="0" smtClean="0">
                <a:solidFill>
                  <a:srgbClr val="006600"/>
                </a:solidFill>
                <a:latin typeface="Times New Roman" pitchFamily="18" charset="0"/>
              </a:rPr>
              <a:t>Методи дослідження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uk-UA" dirty="0" smtClean="0"/>
              <a:t>  </a:t>
            </a:r>
            <a:r>
              <a:rPr lang="uk-UA" altLang="uk-UA" sz="2800" dirty="0" smtClean="0">
                <a:latin typeface="Times New Roman" pitchFamily="18" charset="0"/>
                <a:cs typeface="Times New Roman" pitchFamily="18" charset="0"/>
              </a:rPr>
              <a:t>аналіз, синтез,  узагальнення, порівняння, класифікація, систематизація;  спостереження, опис, підрахунок, вимірювання; методи обробки даних:  фотографування, метод графічних зображень</a:t>
            </a:r>
            <a:r>
              <a:rPr lang="uk-UA" alt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19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717032"/>
            <a:ext cx="25288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717032"/>
            <a:ext cx="326866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17032"/>
            <a:ext cx="266416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323528" y="116632"/>
            <a:ext cx="84629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uk-UA" alt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Актуальність дослідження</a:t>
            </a:r>
            <a:r>
              <a:rPr lang="uk-UA" altLang="uk-UA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uk-UA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358775" y="3241675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endParaRPr lang="uk-UA" altLang="uk-UA"/>
          </a:p>
        </p:txBody>
      </p:sp>
      <p:sp>
        <p:nvSpPr>
          <p:cNvPr id="3076" name="Rectangle 11"/>
          <p:cNvSpPr>
            <a:spLocks noChangeArrowheads="1"/>
          </p:cNvSpPr>
          <p:nvPr/>
        </p:nvSpPr>
        <p:spPr bwMode="auto">
          <a:xfrm>
            <a:off x="179388" y="1052736"/>
            <a:ext cx="8964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endParaRPr lang="ru-RU" altLang="uk-UA" b="1" dirty="0">
              <a:latin typeface="Times New Roman" pitchFamily="18" charset="0"/>
            </a:endParaRPr>
          </a:p>
        </p:txBody>
      </p:sp>
      <p:pic>
        <p:nvPicPr>
          <p:cNvPr id="3078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651375"/>
            <a:ext cx="3575125" cy="201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11560" y="831197"/>
            <a:ext cx="8064896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1" hangingPunct="1"/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uk-UA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Проблема забрудненості навколишнього середовища є глобальною проблемою сучасності. Одним з найважливіших критеріїв сприятливої екологічної ситуації є чистота повітря. </a:t>
            </a:r>
            <a:r>
              <a:rPr lang="uk-UA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Ступінь чистоти повітря можна визначити багатьма методами, але більшість з них дуже складні або затратні. </a:t>
            </a:r>
            <a:endParaRPr lang="uk-UA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Хвойні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рослини часто використовуються в озелененні міст та приміських зон. При цьому в зв‘язку із їх анатомічними та фізіологічними особливостями, вони особливо сильно страждають від впливу техногенних забруднювачів. Хвойні дерева слугують індикаторами різних типів забруднюючих речовин і тому використовуються в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біоекологічних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дослідженнях. Використання хвойних дає можливість проводити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біоіндикацію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на різних за площею територіях та отримувати інформацію про стан навколишнього середовища в міських екосистемах різного рангу та характеру. Особлива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біоіндикаційна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цінність хвойних рослин полягає в тому, що вони можуть слугувати індикаторами протягом року. Встановлено, що наслідком техногенного забруднення є погіршення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морфометричних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характеристик у хвойних рослин: знижується вік хвої, маса хвоїнок, відзначаються візуальні ознаки пошкодження хвої, вік якої більше двох років, знижується приріст річних пагонів, змінюється структура, форма і розміри крони, погіршується показник життєвого стану. [3] Вважається, що соснові ліси найбільш чутливі до забруднення атмосферного повітря. З огляду на високі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біоіндикаційні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властивості сосна звичайна, широко використовується як індикатор, що обумовило вибір її об‘єктом для проведення наших досліджень.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653136"/>
            <a:ext cx="4103687" cy="20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5219700" cy="1143000"/>
          </a:xfrm>
        </p:spPr>
        <p:txBody>
          <a:bodyPr/>
          <a:lstStyle/>
          <a:p>
            <a:r>
              <a:rPr lang="uk-UA" altLang="uk-UA" sz="3600" b="1" dirty="0" smtClean="0">
                <a:solidFill>
                  <a:srgbClr val="006600"/>
                </a:solidFill>
                <a:latin typeface="Times New Roman" pitchFamily="18" charset="0"/>
              </a:rPr>
              <a:t>Район дослідження</a:t>
            </a:r>
            <a:endParaRPr lang="ru-RU" altLang="uk-UA" sz="3600" b="1" dirty="0" smtClean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921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971550" y="-2870200"/>
            <a:ext cx="5903913" cy="2870200"/>
          </a:xfrm>
        </p:spPr>
        <p:txBody>
          <a:bodyPr/>
          <a:lstStyle/>
          <a:p>
            <a:endParaRPr lang="uk-UA" altLang="uk-UA" smtClean="0"/>
          </a:p>
        </p:txBody>
      </p:sp>
      <p:sp>
        <p:nvSpPr>
          <p:cNvPr id="9220" name="Rectangle 9"/>
          <p:cNvSpPr>
            <a:spLocks noChangeArrowheads="1"/>
          </p:cNvSpPr>
          <p:nvPr/>
        </p:nvSpPr>
        <p:spPr bwMode="auto">
          <a:xfrm>
            <a:off x="592281" y="1196752"/>
            <a:ext cx="43782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uk-UA" altLang="uk-UA" dirty="0">
                <a:latin typeface="Times New Roman" pitchFamily="18" charset="0"/>
              </a:rPr>
              <a:t>ділянка №1,  розміщена  неподалік </a:t>
            </a:r>
            <a:r>
              <a:rPr lang="uk-UA" altLang="uk-UA" dirty="0" smtClean="0">
                <a:latin typeface="Times New Roman" pitchFamily="18" charset="0"/>
              </a:rPr>
              <a:t>від</a:t>
            </a:r>
          </a:p>
          <a:p>
            <a:pPr algn="just"/>
            <a:r>
              <a:rPr lang="uk-UA" altLang="uk-UA" dirty="0" smtClean="0">
                <a:latin typeface="Times New Roman" pitchFamily="18" charset="0"/>
              </a:rPr>
              <a:t> Бородінського мікрорайону</a:t>
            </a:r>
            <a:endParaRPr lang="uk-UA" altLang="uk-UA" dirty="0">
              <a:latin typeface="Times New Roman" pitchFamily="18" charset="0"/>
            </a:endParaRPr>
          </a:p>
          <a:p>
            <a:r>
              <a:rPr lang="uk-UA" altLang="uk-UA" b="1" dirty="0">
                <a:latin typeface="Times New Roman" pitchFamily="18" charset="0"/>
              </a:rPr>
              <a:t> </a:t>
            </a:r>
          </a:p>
        </p:txBody>
      </p:sp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331788" y="2778095"/>
            <a:ext cx="5421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altLang="uk-UA" dirty="0">
                <a:latin typeface="Times New Roman" pitchFamily="18" charset="0"/>
              </a:rPr>
              <a:t>ділянка №2, що знаходиться біля </a:t>
            </a:r>
            <a:r>
              <a:rPr lang="uk-UA" altLang="uk-UA" dirty="0" smtClean="0">
                <a:latin typeface="Times New Roman" pitchFamily="18" charset="0"/>
              </a:rPr>
              <a:t>ЗНВК № 109</a:t>
            </a:r>
            <a:endParaRPr lang="ru-RU" altLang="uk-UA" dirty="0"/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331788" y="5578545"/>
            <a:ext cx="85105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altLang="uk-UA" dirty="0">
                <a:latin typeface="Times New Roman" pitchFamily="18" charset="0"/>
              </a:rPr>
              <a:t>ділянка №3,  знаходиться в центі соснового </a:t>
            </a:r>
            <a:r>
              <a:rPr lang="uk-UA" altLang="uk-UA" dirty="0" smtClean="0">
                <a:latin typeface="Times New Roman" pitchFamily="18" charset="0"/>
              </a:rPr>
              <a:t>гаю</a:t>
            </a:r>
          </a:p>
          <a:p>
            <a:r>
              <a:rPr lang="uk-UA" altLang="uk-UA" dirty="0" err="1" smtClean="0">
                <a:latin typeface="Times New Roman" pitchFamily="18" charset="0"/>
              </a:rPr>
              <a:t>“Великий</a:t>
            </a:r>
            <a:r>
              <a:rPr lang="uk-UA" altLang="uk-UA" dirty="0" smtClean="0">
                <a:latin typeface="Times New Roman" pitchFamily="18" charset="0"/>
              </a:rPr>
              <a:t> </a:t>
            </a:r>
            <a:r>
              <a:rPr lang="uk-UA" altLang="uk-UA" dirty="0" err="1" smtClean="0">
                <a:latin typeface="Times New Roman" pitchFamily="18" charset="0"/>
              </a:rPr>
              <a:t>Луг”</a:t>
            </a:r>
            <a:r>
              <a:rPr lang="ru-RU" altLang="uk-UA" dirty="0" smtClean="0"/>
              <a:t> </a:t>
            </a:r>
            <a:endParaRPr lang="ru-RU" altLang="uk-UA" dirty="0"/>
          </a:p>
        </p:txBody>
      </p:sp>
      <p:pic>
        <p:nvPicPr>
          <p:cNvPr id="922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3100" y="404813"/>
            <a:ext cx="3240088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3789363"/>
            <a:ext cx="29019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2"/>
          <p:cNvPicPr>
            <a:picLocks noChangeAspect="1"/>
          </p:cNvPicPr>
          <p:nvPr/>
        </p:nvPicPr>
        <p:blipFill>
          <a:blip r:embed="rId4" cstate="print"/>
          <a:srcRect t="2627" r="8813"/>
          <a:stretch>
            <a:fillRect/>
          </a:stretch>
        </p:blipFill>
        <p:spPr bwMode="auto">
          <a:xfrm>
            <a:off x="1259632" y="3212976"/>
            <a:ext cx="298782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Вика-документы\юний дослідник\биоиндикаторы\20190514_1305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6924" y="4603106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404664"/>
            <a:ext cx="2886357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72" y="188640"/>
            <a:ext cx="4490744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814542"/>
            <a:ext cx="55446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Шкала оцінки 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пошкодження хвої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1а – хвоїнки не мають плям.      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2а – хвоїнки мають нечисленні плями.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3а – на хвоїнках велика кількість жовтих і чорних плям, у тому числі на всю ширину хвоїнки  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Шкала оцінки 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всихання хвої  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1б – сухі ділянки відсутні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2б – кінчики всохли на 2 – 5мм  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3б – всохла третина хвоїнки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4б – всохло більше половини хвоїнки або вся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вона жовта </a:t>
            </a:r>
            <a:endParaRPr lang="uk-UA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31453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57237"/>
          </a:xfrm>
        </p:spPr>
        <p:txBody>
          <a:bodyPr/>
          <a:lstStyle/>
          <a:p>
            <a:r>
              <a:rPr lang="uk-UA" altLang="uk-UA" sz="3600" b="1" dirty="0" smtClean="0">
                <a:solidFill>
                  <a:srgbClr val="006600"/>
                </a:solidFill>
                <a:latin typeface="Times New Roman" pitchFamily="18" charset="0"/>
              </a:rPr>
              <a:t>Результати досліджень</a:t>
            </a:r>
            <a:endParaRPr lang="ru-RU" altLang="uk-UA" sz="3600" b="1" dirty="0" smtClean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95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altLang="uk-UA" sz="2800" dirty="0" smtClean="0">
                <a:solidFill>
                  <a:srgbClr val="FF0000"/>
                </a:solidFill>
                <a:latin typeface="Times New Roman" pitchFamily="18" charset="0"/>
              </a:rPr>
              <a:t>  Дослідження 1</a:t>
            </a:r>
            <a:r>
              <a:rPr lang="uk-UA" altLang="uk-UA" sz="2800" dirty="0" smtClean="0">
                <a:latin typeface="Times New Roman" pitchFamily="18" charset="0"/>
              </a:rPr>
              <a:t>. Діаграма визначення стану хвої з п</a:t>
            </a:r>
            <a:r>
              <a:rPr lang="en-US" altLang="uk-UA" sz="2800" dirty="0" smtClean="0">
                <a:latin typeface="Times New Roman" pitchFamily="18" charset="0"/>
              </a:rPr>
              <a:t>’</a:t>
            </a:r>
            <a:r>
              <a:rPr lang="uk-UA" altLang="uk-UA" sz="2800" dirty="0" err="1" smtClean="0">
                <a:latin typeface="Times New Roman" pitchFamily="18" charset="0"/>
              </a:rPr>
              <a:t>ятнами</a:t>
            </a:r>
            <a:r>
              <a:rPr lang="uk-UA" altLang="uk-UA" sz="2800" dirty="0" smtClean="0">
                <a:latin typeface="Times New Roman" pitchFamily="18" charset="0"/>
              </a:rPr>
              <a:t> в сосни звичайної</a:t>
            </a:r>
            <a:endParaRPr lang="ru-RU" altLang="uk-UA" sz="2800" dirty="0" smtClean="0">
              <a:latin typeface="Times New Roman" pitchFamily="18" charset="0"/>
            </a:endParaRP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0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uk-UA" altLang="uk-UA"/>
          </a:p>
        </p:txBody>
      </p:sp>
      <p:graphicFrame>
        <p:nvGraphicFramePr>
          <p:cNvPr id="10245" name="Диаграмма 1"/>
          <p:cNvGraphicFramePr>
            <a:graphicFrameLocks/>
          </p:cNvGraphicFramePr>
          <p:nvPr/>
        </p:nvGraphicFramePr>
        <p:xfrm>
          <a:off x="457200" y="2222500"/>
          <a:ext cx="5051425" cy="3695700"/>
        </p:xfrm>
        <a:graphic>
          <a:graphicData uri="http://schemas.openxmlformats.org/presentationml/2006/ole">
            <p:oleObj spid="_x0000_s10245" name="Диаграмма" r:id="rId3" imgW="5505165" imgH="3206774" progId="Excel.Sheet.8">
              <p:embed/>
            </p:oleObj>
          </a:graphicData>
        </a:graphic>
      </p:graphicFrame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5033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uk-UA" altLang="uk-UA"/>
          </a:p>
        </p:txBody>
      </p:sp>
      <p:pic>
        <p:nvPicPr>
          <p:cNvPr id="10247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8813" y="1603375"/>
            <a:ext cx="2947987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Рисунок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5557838"/>
            <a:ext cx="3913187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74575" y="3861048"/>
            <a:ext cx="3369425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3600" b="1" dirty="0" smtClean="0">
                <a:solidFill>
                  <a:srgbClr val="006600"/>
                </a:solidFill>
                <a:latin typeface="Times New Roman" pitchFamily="18" charset="0"/>
              </a:rPr>
              <a:t>Відсоток співвідношення хвої з п</a:t>
            </a:r>
            <a:r>
              <a:rPr lang="en-US" altLang="uk-UA" sz="3600" b="1" dirty="0" smtClean="0">
                <a:solidFill>
                  <a:srgbClr val="006600"/>
                </a:solidFill>
                <a:latin typeface="Times New Roman" pitchFamily="18" charset="0"/>
              </a:rPr>
              <a:t>`</a:t>
            </a:r>
            <a:r>
              <a:rPr lang="uk-UA" altLang="uk-UA" sz="3600" b="1" dirty="0" err="1" smtClean="0">
                <a:solidFill>
                  <a:srgbClr val="006600"/>
                </a:solidFill>
                <a:latin typeface="Times New Roman" pitchFamily="18" charset="0"/>
              </a:rPr>
              <a:t>ятнами</a:t>
            </a:r>
            <a:endParaRPr lang="ru-RU" altLang="uk-UA" sz="3600" b="1" dirty="0" smtClean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70450" cy="4525963"/>
          </a:xfrm>
        </p:spPr>
        <p:txBody>
          <a:bodyPr/>
          <a:lstStyle/>
          <a:p>
            <a:endParaRPr lang="uk-UA" altLang="uk-UA" smtClean="0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uk-UA" altLang="uk-UA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5033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uk-UA" altLang="uk-UA"/>
          </a:p>
        </p:txBody>
      </p:sp>
      <p:graphicFrame>
        <p:nvGraphicFramePr>
          <p:cNvPr id="11272" name="Диаграмма 3"/>
          <p:cNvGraphicFramePr>
            <a:graphicFrameLocks/>
          </p:cNvGraphicFramePr>
          <p:nvPr/>
        </p:nvGraphicFramePr>
        <p:xfrm>
          <a:off x="179512" y="1628800"/>
          <a:ext cx="5256584" cy="4073525"/>
        </p:xfrm>
        <a:graphic>
          <a:graphicData uri="http://schemas.openxmlformats.org/presentationml/2006/ole">
            <p:oleObj spid="_x0000_s11272" name="Диаграмма" r:id="rId3" imgW="5505165" imgH="3206774" progId="Excel.Sheet.8">
              <p:embed/>
            </p:oleObj>
          </a:graphicData>
        </a:graphic>
      </p:graphicFrame>
      <p:sp>
        <p:nvSpPr>
          <p:cNvPr id="2" name="Округлений прямокутник 1"/>
          <p:cNvSpPr/>
          <p:nvPr/>
        </p:nvSpPr>
        <p:spPr>
          <a:xfrm>
            <a:off x="3563938" y="3430588"/>
            <a:ext cx="1512887" cy="1176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altLang="uk-UA" b="1" dirty="0">
                <a:solidFill>
                  <a:schemeClr val="tx1"/>
                </a:solidFill>
                <a:latin typeface="Times New Roman" panose="02020603050405020304" pitchFamily="18" charset="0"/>
              </a:rPr>
              <a:t>Д. №1,  </a:t>
            </a:r>
          </a:p>
          <a:p>
            <a:pPr>
              <a:defRPr/>
            </a:pPr>
            <a:r>
              <a:rPr lang="uk-UA" altLang="uk-UA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д.№2</a:t>
            </a:r>
            <a:r>
              <a:rPr lang="uk-UA" altLang="uk-UA" b="1" dirty="0">
                <a:solidFill>
                  <a:schemeClr val="tx1"/>
                </a:solidFill>
                <a:latin typeface="Times New Roman" panose="02020603050405020304" pitchFamily="18" charset="0"/>
              </a:rPr>
              <a:t>,</a:t>
            </a:r>
          </a:p>
          <a:p>
            <a:pPr>
              <a:defRPr/>
            </a:pPr>
            <a:r>
              <a:rPr lang="uk-UA" altLang="uk-UA" b="1" dirty="0">
                <a:solidFill>
                  <a:srgbClr val="3399FF"/>
                </a:solidFill>
                <a:latin typeface="Times New Roman" panose="02020603050405020304" pitchFamily="18" charset="0"/>
              </a:rPr>
              <a:t> </a:t>
            </a:r>
            <a:r>
              <a:rPr lang="uk-UA" altLang="uk-UA" b="1" dirty="0">
                <a:solidFill>
                  <a:srgbClr val="669900"/>
                </a:solidFill>
                <a:latin typeface="Times New Roman" panose="02020603050405020304" pitchFamily="18" charset="0"/>
              </a:rPr>
              <a:t>д.№3</a:t>
            </a:r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916832"/>
            <a:ext cx="3312368" cy="29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1967</TotalTime>
  <Words>1142</Words>
  <Application>Microsoft Office PowerPoint</Application>
  <PresentationFormat>Экран (4:3)</PresentationFormat>
  <Paragraphs>141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Оформление по умолчанию</vt:lpstr>
      <vt:lpstr>Диаграмма</vt:lpstr>
      <vt:lpstr>Слайд 1</vt:lpstr>
      <vt:lpstr>Слайд 2</vt:lpstr>
      <vt:lpstr>Слайд 3</vt:lpstr>
      <vt:lpstr>Методи дослідження</vt:lpstr>
      <vt:lpstr>Слайд 5</vt:lpstr>
      <vt:lpstr>Район дослідження</vt:lpstr>
      <vt:lpstr>Слайд 7</vt:lpstr>
      <vt:lpstr>Результати досліджень</vt:lpstr>
      <vt:lpstr>Відсоток співвідношення хвої з п`ятнами</vt:lpstr>
      <vt:lpstr>Дослідження 2.  Кількість хвої з   всиханням</vt:lpstr>
      <vt:lpstr>Відсоток співвідношення хвої з висиханням</vt:lpstr>
      <vt:lpstr>Слайд 12</vt:lpstr>
      <vt:lpstr>Слайд 13</vt:lpstr>
      <vt:lpstr>Дослідження 4. Оцінка життєвого стану сосни звичайної </vt:lpstr>
      <vt:lpstr>Висновки</vt:lpstr>
      <vt:lpstr>Рекомендації</vt:lpstr>
      <vt:lpstr>Література</vt:lpstr>
    </vt:vector>
  </TitlesOfParts>
  <Company>PhTL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AV</dc:creator>
  <cp:lastModifiedBy>F2</cp:lastModifiedBy>
  <cp:revision>116</cp:revision>
  <dcterms:created xsi:type="dcterms:W3CDTF">2006-08-18T11:17:42Z</dcterms:created>
  <dcterms:modified xsi:type="dcterms:W3CDTF">2020-11-11T10:14:10Z</dcterms:modified>
</cp:coreProperties>
</file>