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65" r:id="rId2"/>
    <p:sldId id="257" r:id="rId3"/>
    <p:sldId id="258" r:id="rId4"/>
    <p:sldId id="266" r:id="rId5"/>
    <p:sldId id="259" r:id="rId6"/>
    <p:sldId id="260" r:id="rId7"/>
    <p:sldId id="262" r:id="rId8"/>
    <p:sldId id="267" r:id="rId9"/>
    <p:sldId id="261" r:id="rId10"/>
    <p:sldId id="268" r:id="rId11"/>
    <p:sldId id="269" r:id="rId12"/>
    <p:sldId id="263" r:id="rId13"/>
    <p:sldId id="264" r:id="rId14"/>
    <p:sldId id="270" r:id="rId15"/>
    <p:sldId id="271" r:id="rId1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883" autoAdjust="0"/>
    <p:restoredTop sz="94660"/>
  </p:normalViewPr>
  <p:slideViewPr>
    <p:cSldViewPr snapToGrid="0">
      <p:cViewPr varScale="1">
        <p:scale>
          <a:sx n="56" d="100"/>
          <a:sy n="56" d="100"/>
        </p:scale>
        <p:origin x="84" y="11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9A095AD-2952-48B7-8F9F-A24AA07CCEC3}" type="datetimeFigureOut">
              <a:rPr lang="ru-RU" smtClean="0"/>
              <a:t>24.04.2021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ECCD793-3A5F-4643-94B7-D91193ACAA0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79926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CCD793-3A5F-4643-94B7-D91193ACAA0A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40426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CCD793-3A5F-4643-94B7-D91193ACAA0A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446283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D14575-E616-4689-BFA6-D875746CAA29}" type="datetimeFigureOut">
              <a:rPr lang="ru-RU" smtClean="0"/>
              <a:t>24.04.2021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071879-C5DD-40FF-A284-22F9183B267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716981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D14575-E616-4689-BFA6-D875746CAA29}" type="datetimeFigureOut">
              <a:rPr lang="ru-RU" smtClean="0"/>
              <a:t>24.04.2021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071879-C5DD-40FF-A284-22F9183B267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466948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D14575-E616-4689-BFA6-D875746CAA29}" type="datetimeFigureOut">
              <a:rPr lang="ru-RU" smtClean="0"/>
              <a:t>24.04.2021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071879-C5DD-40FF-A284-22F9183B267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540783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D14575-E616-4689-BFA6-D875746CAA29}" type="datetimeFigureOut">
              <a:rPr lang="ru-RU" smtClean="0"/>
              <a:t>24.04.2021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071879-C5DD-40FF-A284-22F9183B267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446526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D14575-E616-4689-BFA6-D875746CAA29}" type="datetimeFigureOut">
              <a:rPr lang="ru-RU" smtClean="0"/>
              <a:t>24.04.2021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071879-C5DD-40FF-A284-22F9183B267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147199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D14575-E616-4689-BFA6-D875746CAA29}" type="datetimeFigureOut">
              <a:rPr lang="ru-RU" smtClean="0"/>
              <a:t>24.04.2021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071879-C5DD-40FF-A284-22F9183B267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71782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D14575-E616-4689-BFA6-D875746CAA29}" type="datetimeFigureOut">
              <a:rPr lang="ru-RU" smtClean="0"/>
              <a:t>24.04.2021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071879-C5DD-40FF-A284-22F9183B267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863356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D14575-E616-4689-BFA6-D875746CAA29}" type="datetimeFigureOut">
              <a:rPr lang="ru-RU" smtClean="0"/>
              <a:t>24.04.2021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071879-C5DD-40FF-A284-22F9183B267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52102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D14575-E616-4689-BFA6-D875746CAA29}" type="datetimeFigureOut">
              <a:rPr lang="ru-RU" smtClean="0"/>
              <a:t>24.04.2021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071879-C5DD-40FF-A284-22F9183B267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843588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D14575-E616-4689-BFA6-D875746CAA29}" type="datetimeFigureOut">
              <a:rPr lang="ru-RU" smtClean="0"/>
              <a:t>24.04.2021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071879-C5DD-40FF-A284-22F9183B267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275186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D14575-E616-4689-BFA6-D875746CAA29}" type="datetimeFigureOut">
              <a:rPr lang="ru-RU" smtClean="0"/>
              <a:t>24.04.2021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071879-C5DD-40FF-A284-22F9183B267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83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D14575-E616-4689-BFA6-D875746CAA29}" type="datetimeFigureOut">
              <a:rPr lang="ru-RU" smtClean="0"/>
              <a:t>24.04.2021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071879-C5DD-40FF-A284-22F9183B267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115665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hyperlink" Target="https://ru.wikipedia.org/wiki/&#1050;&#1086;&#1085;&#1074;&#1086;&#1081;_PQ-18#&#1040;&#1074;&#1080;&#1072;&#1094;&#1080;&#1103;" TargetMode="External"/><Relationship Id="rId3" Type="http://schemas.openxmlformats.org/officeDocument/2006/relationships/hyperlink" Target="https://ru.wikipedia.org/wiki/&#1041;&#1080;&#1090;&#1074;&#1072;_&#1079;&#1072;_&#1040;&#1090;&#1083;&#1072;&#1085;&#1090;&#1080;&#1082;&#1091;_(1939&#8212;1945)#&#1055;&#1086;&#1090;&#1077;&#1088;&#1080;_&#1089;&#1090;&#1086;&#1088;&#1086;&#1085;" TargetMode="External"/><Relationship Id="rId7" Type="http://schemas.openxmlformats.org/officeDocument/2006/relationships/hyperlink" Target="https://ru.wikipedia.org/wiki/&#1050;&#1086;&#1085;&#1074;&#1086;&#1081;_PQ-17#&#1057;&#1086;&#1102;&#1079;&#1085;&#1080;&#1082;&#1080;" TargetMode="External"/><Relationship Id="rId2" Type="http://schemas.openxmlformats.org/officeDocument/2006/relationships/hyperlink" Target="https://ru.wikipedia.org/wiki/&#1043;&#1080;&#1073;&#1077;&#1083;&#1100;_&#1072;&#1074;&#1080;&#1072;&#1085;&#1086;&#1089;&#1094;&#1072;_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ru.wikipedia.org/wiki/Bismarck_(1939)" TargetMode="External"/><Relationship Id="rId5" Type="http://schemas.openxmlformats.org/officeDocument/2006/relationships/hyperlink" Target="https://ru.wikipedia.org/wiki/HMS_Hood_(1918)" TargetMode="External"/><Relationship Id="rId4" Type="http://schemas.openxmlformats.org/officeDocument/2006/relationships/hyperlink" Target="https://flot.com/history/patriotwar/quantity.htm" TargetMode="Externa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1268289" y="1756847"/>
            <a:ext cx="9881936" cy="11192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10000"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4500" b="1" u="sng" dirty="0" err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Georgia Pro Cond Black" panose="02040A06050405020203" pitchFamily="18" charset="0"/>
              </a:rPr>
              <a:t>Морське</a:t>
            </a:r>
            <a:r>
              <a:rPr lang="ru-RU" sz="4500" b="1" u="sng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Georgia Pro Cond Black" panose="02040A06050405020203" pitchFamily="18" charset="0"/>
              </a:rPr>
              <a:t> </a:t>
            </a:r>
            <a:r>
              <a:rPr lang="ru-RU" sz="4500" b="1" u="sng" dirty="0" err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Georgia Pro Cond Black" panose="02040A06050405020203" pitchFamily="18" charset="0"/>
              </a:rPr>
              <a:t>протистояння</a:t>
            </a:r>
            <a:r>
              <a:rPr lang="ru-RU" sz="4500" b="1" u="sng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Georgia Pro Cond Black" panose="02040A06050405020203" pitchFamily="18" charset="0"/>
              </a:rPr>
              <a:t> </a:t>
            </a:r>
            <a:r>
              <a:rPr lang="ru-RU" sz="4500" b="1" u="sng" dirty="0" err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Georgia Pro Cond Black" panose="02040A06050405020203" pitchFamily="18" charset="0"/>
              </a:rPr>
              <a:t>між</a:t>
            </a:r>
            <a:r>
              <a:rPr lang="ru-RU" sz="4500" b="1" u="sng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Georgia Pro Cond Black" panose="02040A06050405020203" pitchFamily="18" charset="0"/>
              </a:rPr>
              <a:t> </a:t>
            </a:r>
            <a:r>
              <a:rPr lang="ru-RU" sz="4500" b="1" u="sng" dirty="0" err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Georgia Pro Cond Black" panose="02040A06050405020203" pitchFamily="18" charset="0"/>
              </a:rPr>
              <a:t>Третім</a:t>
            </a:r>
            <a:r>
              <a:rPr lang="ru-RU" sz="4500" b="1" u="sng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Georgia Pro Cond Black" panose="02040A06050405020203" pitchFamily="18" charset="0"/>
              </a:rPr>
              <a:t> Рейхом та </a:t>
            </a:r>
            <a:r>
              <a:rPr lang="ru-RU" sz="4500" b="1" u="sng" dirty="0" err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Georgia Pro Cond Black" panose="02040A06050405020203" pitchFamily="18" charset="0"/>
              </a:rPr>
              <a:t>антигітлерівською</a:t>
            </a:r>
            <a:r>
              <a:rPr lang="ru-RU" sz="4500" b="1" u="sng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Georgia Pro Cond Black" panose="02040A06050405020203" pitchFamily="18" charset="0"/>
              </a:rPr>
              <a:t> </a:t>
            </a:r>
            <a:r>
              <a:rPr lang="ru-RU" sz="4500" b="1" u="sng" dirty="0" err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Georgia Pro Cond Black" panose="02040A06050405020203" pitchFamily="18" charset="0"/>
              </a:rPr>
              <a:t>коаліцією</a:t>
            </a:r>
            <a:endParaRPr lang="ru-RU" sz="4500" b="1" u="sng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50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Georgia Pro Cond Black" panose="02040A06050405020203" pitchFamily="18" charset="0"/>
            </a:endParaRPr>
          </a:p>
        </p:txBody>
      </p:sp>
      <p:sp>
        <p:nvSpPr>
          <p:cNvPr id="5" name="Подзаголовок 2"/>
          <p:cNvSpPr txBox="1">
            <a:spLocks/>
          </p:cNvSpPr>
          <p:nvPr/>
        </p:nvSpPr>
        <p:spPr>
          <a:xfrm>
            <a:off x="741872" y="3476561"/>
            <a:ext cx="10748513" cy="101895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uk-UA" sz="2000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Виконав</a:t>
            </a:r>
            <a:r>
              <a:rPr lang="uk-UA" sz="2400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uk-UA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Головко Кирило Геннадійович</a:t>
            </a:r>
            <a:r>
              <a:rPr lang="uk-UA" sz="20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uk-UA" sz="2000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учень 9 класу Середньої спеціалізованої школи №27 м. Лисичанськ Луганської області</a:t>
            </a:r>
          </a:p>
          <a:p>
            <a:pPr algn="ctr"/>
            <a:r>
              <a:rPr lang="uk-UA" sz="2000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Слухачі секції «Авіа- та ракетобудування, машинобудування і робототехніка»</a:t>
            </a:r>
          </a:p>
          <a:p>
            <a:pPr algn="ctr"/>
            <a:endParaRPr lang="ru-RU" sz="1100" dirty="0"/>
          </a:p>
        </p:txBody>
      </p:sp>
      <p:sp>
        <p:nvSpPr>
          <p:cNvPr id="6" name="TextBox 5"/>
          <p:cNvSpPr txBox="1"/>
          <p:nvPr/>
        </p:nvSpPr>
        <p:spPr>
          <a:xfrm>
            <a:off x="276045" y="5095999"/>
            <a:ext cx="1143862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0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Науковий керівник: </a:t>
            </a:r>
            <a:r>
              <a:rPr lang="uk-UA" sz="20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Гончаров Віталій Вікторович </a:t>
            </a:r>
            <a:r>
              <a:rPr lang="uk-UA" sz="20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– керівник секції </a:t>
            </a:r>
            <a:r>
              <a:rPr lang="uk-UA" sz="20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«Авіа- та ракетобудування, машинобудування і робототехніка» </a:t>
            </a:r>
            <a:r>
              <a:rPr lang="uk-UA" sz="20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КЗ «ЛОМАНУМ», доцент кафедри медичної та біологічної фізики, медичної інформатики  та </a:t>
            </a:r>
            <a:r>
              <a:rPr lang="uk-UA" sz="2000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біостатистики</a:t>
            </a:r>
            <a:r>
              <a:rPr lang="uk-UA" sz="20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ДЗ </a:t>
            </a:r>
            <a:r>
              <a:rPr lang="uk-UA" sz="2000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“ЛДМУ”.</a:t>
            </a:r>
            <a:endParaRPr lang="uk-UA" sz="2000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068797" y="140698"/>
            <a:ext cx="828092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 err="1" smtClean="0"/>
              <a:t>Всеукраїнський</a:t>
            </a:r>
            <a:r>
              <a:rPr lang="ru-RU" sz="2000" dirty="0" smtClean="0"/>
              <a:t> </a:t>
            </a:r>
            <a:r>
              <a:rPr lang="ru-RU" sz="2000" dirty="0" err="1" smtClean="0"/>
              <a:t>відкритий</a:t>
            </a:r>
            <a:r>
              <a:rPr lang="ru-RU" sz="2000" dirty="0" smtClean="0"/>
              <a:t> </a:t>
            </a:r>
            <a:r>
              <a:rPr lang="ru-RU" sz="2000" dirty="0" err="1" smtClean="0"/>
              <a:t>інтерактивний</a:t>
            </a:r>
            <a:r>
              <a:rPr lang="ru-RU" sz="2000" dirty="0" smtClean="0"/>
              <a:t> конкурс </a:t>
            </a:r>
          </a:p>
          <a:p>
            <a:pPr algn="ctr"/>
            <a:r>
              <a:rPr lang="ru-RU" sz="2000" dirty="0" smtClean="0"/>
              <a:t>«МАН-</a:t>
            </a:r>
            <a:r>
              <a:rPr lang="ru-RU" sz="2000" dirty="0" err="1" smtClean="0"/>
              <a:t>Юніор</a:t>
            </a:r>
            <a:r>
              <a:rPr lang="ru-RU" sz="2000" dirty="0" smtClean="0"/>
              <a:t> </a:t>
            </a:r>
            <a:r>
              <a:rPr lang="ru-RU" sz="2000" dirty="0" err="1"/>
              <a:t>Д</a:t>
            </a:r>
            <a:r>
              <a:rPr lang="ru-RU" sz="2000" dirty="0" err="1" smtClean="0"/>
              <a:t>ослідник</a:t>
            </a:r>
            <a:r>
              <a:rPr lang="ru-RU" sz="2000" dirty="0" smtClean="0"/>
              <a:t>»</a:t>
            </a:r>
            <a:br>
              <a:rPr lang="ru-RU" sz="2000" dirty="0" smtClean="0"/>
            </a:br>
            <a:r>
              <a:rPr lang="ru-RU" sz="2000" dirty="0" err="1" smtClean="0"/>
              <a:t>Номінація</a:t>
            </a:r>
            <a:r>
              <a:rPr lang="ru-RU" sz="2000" dirty="0" smtClean="0"/>
              <a:t>: «</a:t>
            </a:r>
            <a:r>
              <a:rPr lang="ru-RU" sz="2000" dirty="0" err="1" smtClean="0"/>
              <a:t>Технік-Історик</a:t>
            </a:r>
            <a:r>
              <a:rPr lang="ru-RU" sz="2000" dirty="0" smtClean="0"/>
              <a:t>»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1805727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63472"/>
            <a:ext cx="1187321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400" dirty="0" smtClean="0"/>
              <a:t>В роботі наведено власні </a:t>
            </a:r>
            <a:r>
              <a:rPr lang="uk-UA" sz="2400" dirty="0"/>
              <a:t>дослідження за темою «Морське протистояння між Третім Рейхом та антигітлерівською </a:t>
            </a:r>
            <a:r>
              <a:rPr lang="uk-UA" sz="2400" dirty="0" smtClean="0"/>
              <a:t>коаліцією у складі Великобританії та СРСР»</a:t>
            </a:r>
            <a:endParaRPr lang="ru-RU" sz="2400" dirty="0"/>
          </a:p>
          <a:p>
            <a:pPr algn="ctr"/>
            <a:endParaRPr lang="ru-RU" sz="2400" dirty="0"/>
          </a:p>
        </p:txBody>
      </p:sp>
      <p:pic>
        <p:nvPicPr>
          <p:cNvPr id="5" name="Рисунок 4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898" y="1224793"/>
            <a:ext cx="10335237" cy="54780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50609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 txBox="1">
            <a:spLocks/>
          </p:cNvSpPr>
          <p:nvPr/>
        </p:nvSpPr>
        <p:spPr>
          <a:xfrm>
            <a:off x="570283" y="679672"/>
            <a:ext cx="11334170" cy="534156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70000"/>
              </a:lnSpc>
              <a:buNone/>
            </a:pPr>
            <a:r>
              <a:rPr lang="uk-UA" sz="4000" u="sng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Мета дослідження :</a:t>
            </a:r>
            <a:r>
              <a:rPr lang="uk-UA" sz="4000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визначити характерні риси </a:t>
            </a:r>
            <a:r>
              <a:rPr lang="ru-RU" sz="4000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морського</a:t>
            </a:r>
            <a:r>
              <a:rPr lang="ru-RU" sz="40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протистояння</a:t>
            </a:r>
            <a:r>
              <a:rPr lang="ru-RU" sz="40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між</a:t>
            </a:r>
            <a:r>
              <a:rPr lang="ru-RU" sz="40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Третім</a:t>
            </a:r>
            <a:r>
              <a:rPr lang="ru-RU" sz="40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Рейхом, та </a:t>
            </a:r>
            <a:r>
              <a:rPr lang="ru-RU" sz="4000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антигітлерівською</a:t>
            </a:r>
            <a:r>
              <a:rPr lang="ru-RU" sz="40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коаліцією</a:t>
            </a:r>
            <a:r>
              <a:rPr lang="uk-UA" sz="4000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marL="0" indent="0" algn="ctr">
              <a:lnSpc>
                <a:spcPct val="170000"/>
              </a:lnSpc>
              <a:buNone/>
            </a:pPr>
            <a:r>
              <a:rPr lang="uk-UA" sz="4000" u="sng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Об</a:t>
            </a:r>
            <a:r>
              <a:rPr lang="en-US" sz="4000" u="sng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’</a:t>
            </a:r>
            <a:r>
              <a:rPr lang="uk-UA" sz="4000" u="sng" dirty="0" err="1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єкт</a:t>
            </a:r>
            <a:r>
              <a:rPr lang="uk-UA" sz="4000" u="sng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дослідження:</a:t>
            </a:r>
            <a:r>
              <a:rPr lang="uk-UA" sz="4000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морські баталії північної Атлантики.</a:t>
            </a:r>
          </a:p>
          <a:p>
            <a:pPr algn="ctr">
              <a:lnSpc>
                <a:spcPct val="170000"/>
              </a:lnSpc>
            </a:pP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35948720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 txBox="1">
            <a:spLocks/>
          </p:cNvSpPr>
          <p:nvPr/>
        </p:nvSpPr>
        <p:spPr>
          <a:xfrm>
            <a:off x="466766" y="414067"/>
            <a:ext cx="11334170" cy="605574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70000"/>
              </a:lnSpc>
              <a:buNone/>
            </a:pPr>
            <a:r>
              <a:rPr lang="uk-UA" sz="2500" u="sng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Завдання дослідження:</a:t>
            </a:r>
            <a:r>
              <a:rPr lang="uk-UA" sz="2500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відповісти на питання:</a:t>
            </a:r>
          </a:p>
          <a:p>
            <a:pPr marL="0" indent="0">
              <a:lnSpc>
                <a:spcPct val="170000"/>
              </a:lnSpc>
              <a:buNone/>
            </a:pPr>
            <a:r>
              <a:rPr lang="uk-UA" sz="25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Яка була численність флотів СРСР, Німеччини та Британії в довоєнний період?</a:t>
            </a:r>
          </a:p>
          <a:p>
            <a:pPr marL="0" indent="0">
              <a:lnSpc>
                <a:spcPct val="170000"/>
              </a:lnSpc>
              <a:buNone/>
            </a:pPr>
            <a:r>
              <a:rPr lang="uk-UA" sz="25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Які основні напрямки подій у </a:t>
            </a:r>
            <a:r>
              <a:rPr lang="uk-UA" sz="2500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Атлантично</a:t>
            </a:r>
            <a:r>
              <a:rPr lang="uk-UA" sz="25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-Європейському морському театрі військових дій були основними?</a:t>
            </a:r>
          </a:p>
          <a:p>
            <a:pPr marL="0" indent="0">
              <a:lnSpc>
                <a:spcPct val="170000"/>
              </a:lnSpc>
              <a:buNone/>
            </a:pPr>
            <a:r>
              <a:rPr lang="uk-UA" sz="25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Чому авіаносець «</a:t>
            </a:r>
            <a:r>
              <a:rPr lang="uk-UA" sz="2500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Глоріес</a:t>
            </a:r>
            <a:r>
              <a:rPr lang="uk-UA" sz="25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» так легко потопили?</a:t>
            </a:r>
          </a:p>
          <a:p>
            <a:pPr marL="0" indent="0">
              <a:lnSpc>
                <a:spcPct val="170000"/>
              </a:lnSpc>
              <a:buNone/>
            </a:pPr>
            <a:r>
              <a:rPr lang="uk-UA" sz="25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Чому гордості флотів обох країн, </a:t>
            </a:r>
            <a:r>
              <a:rPr lang="uk-UA" sz="2500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лінкор </a:t>
            </a:r>
            <a:r>
              <a:rPr lang="uk-UA" sz="25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uk-UA" sz="2500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Худ</a:t>
            </a:r>
            <a:r>
              <a:rPr lang="uk-UA" sz="25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» зі сторони британців, та «Бісмарк» зі сторони німців були потоплені на початку війни?</a:t>
            </a:r>
          </a:p>
          <a:p>
            <a:pPr marL="0" indent="0">
              <a:lnSpc>
                <a:spcPct val="170000"/>
              </a:lnSpc>
              <a:buNone/>
            </a:pPr>
            <a:r>
              <a:rPr lang="uk-UA" sz="25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Які курйозні прорахунки та </a:t>
            </a:r>
            <a:r>
              <a:rPr lang="uk-UA" sz="2500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невдачі </a:t>
            </a:r>
            <a:r>
              <a:rPr lang="uk-UA" sz="25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були у історії Полярних конвоїв</a:t>
            </a:r>
            <a:r>
              <a:rPr lang="uk-UA" sz="2500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?</a:t>
            </a:r>
          </a:p>
          <a:p>
            <a:pPr algn="ctr">
              <a:lnSpc>
                <a:spcPct val="170000"/>
              </a:lnSpc>
            </a:pPr>
            <a:endParaRPr lang="ru-RU" sz="2500" dirty="0"/>
          </a:p>
        </p:txBody>
      </p:sp>
    </p:spTree>
    <p:extLst>
      <p:ext uri="{BB962C8B-B14F-4D97-AF65-F5344CB8AC3E}">
        <p14:creationId xmlns:p14="http://schemas.microsoft.com/office/powerpoint/2010/main" val="8263048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4194341"/>
              </p:ext>
            </p:extLst>
          </p:nvPr>
        </p:nvGraphicFramePr>
        <p:xfrm>
          <a:off x="224288" y="1198319"/>
          <a:ext cx="7641889" cy="546920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96748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2846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3550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1043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490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</a:rPr>
                        <a:t>Тип </a:t>
                      </a:r>
                      <a:r>
                        <a:rPr lang="uk-UA" sz="1600" dirty="0" smtClean="0">
                          <a:effectLst/>
                        </a:rPr>
                        <a:t>кораблів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824" marR="5382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</a:rPr>
                        <a:t>Британія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824" marR="5382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228725" algn="l"/>
                        </a:tabLst>
                      </a:pPr>
                      <a:r>
                        <a:rPr lang="uk-UA" sz="1600" dirty="0">
                          <a:effectLst/>
                        </a:rPr>
                        <a:t>Третій Рейх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824" marR="53824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228725" algn="l"/>
                        </a:tabLst>
                      </a:pPr>
                      <a:r>
                        <a:rPr lang="uk-UA" sz="16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СРСР (</a:t>
                      </a:r>
                      <a:r>
                        <a:rPr lang="uk-UA" sz="16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22.9.1941)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824" marR="53824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745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</a:rPr>
                        <a:t>Лінкор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824" marR="5382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</a:rPr>
                        <a:t>15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824" marR="5382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</a:rPr>
                        <a:t>2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824" marR="5382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824" marR="53824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490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 smtClean="0">
                          <a:effectLst/>
                        </a:rPr>
                        <a:t>Важки</a:t>
                      </a:r>
                      <a:r>
                        <a:rPr lang="uk-UA" sz="1600" baseline="0" dirty="0" smtClean="0">
                          <a:effectLst/>
                        </a:rPr>
                        <a:t> </a:t>
                      </a:r>
                      <a:r>
                        <a:rPr lang="uk-UA" sz="1600" dirty="0" smtClean="0">
                          <a:effectLst/>
                        </a:rPr>
                        <a:t>крейсер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824" marR="5382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</a:rPr>
                        <a:t>15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824" marR="5382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</a:rPr>
                        <a:t>5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824" marR="5382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824" marR="53824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490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</a:rPr>
                        <a:t>Легкий крейсер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824" marR="5382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</a:rPr>
                        <a:t>49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824" marR="5382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</a:rPr>
                        <a:t>6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824" marR="5382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 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824" marR="53824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490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</a:rPr>
                        <a:t>Авіаносець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824" marR="5382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</a:rPr>
                        <a:t>6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824" marR="5382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</a:rPr>
                        <a:t>0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824" marR="5382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824" marR="53824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8745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</a:rPr>
                        <a:t>Есмінець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824" marR="5382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</a:rPr>
                        <a:t>184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824" marR="5382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</a:rPr>
                        <a:t>22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824" marR="5382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824" marR="53824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490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</a:rPr>
                        <a:t>Міноносець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824" marR="5382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</a:rPr>
                        <a:t>0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824" marR="5382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</a:rPr>
                        <a:t>20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824" marR="5382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824" marR="53824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490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</a:rPr>
                        <a:t>Торпедний катер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824" marR="5382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</a:rPr>
                        <a:t>26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824" marR="5382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</a:rPr>
                        <a:t>20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824" marR="5382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824" marR="53824" marT="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2637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</a:rPr>
                        <a:t>Мінний загороджувач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824" marR="5382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</a:rPr>
                        <a:t>8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824" marR="5382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</a:rPr>
                        <a:t>0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824" marR="5382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824" marR="53824" marT="0" marB="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7490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</a:rPr>
                        <a:t>Тральщик 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824" marR="5382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</a:rPr>
                        <a:t>42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824" marR="5382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</a:rPr>
                        <a:t>Близько 70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824" marR="5382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824" marR="53824" marT="0" marB="0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7490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</a:rPr>
                        <a:t>Канон. лодки 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824" marR="5382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</a:rPr>
                        <a:t>3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824" marR="5382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</a:rPr>
                        <a:t>0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824" marR="5382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824" marR="53824" marT="0" marB="0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0261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</a:rPr>
                        <a:t>Сторожовий корабель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824" marR="5382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</a:rPr>
                        <a:t>40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824" marR="5382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</a:rPr>
                        <a:t>10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824" marR="5382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824" marR="53824" marT="0" marB="0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56934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Мисливець за Підводними човнами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824" marR="5382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824" marR="5382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824" marR="5382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824" marR="53824" marT="0" marB="0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7490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</a:rPr>
                        <a:t>Підводний човен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824" marR="5382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</a:rPr>
                        <a:t>58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824" marR="5382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</a:rPr>
                        <a:t>57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824" marR="5382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824" marR="53824" marT="0" marB="0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37490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</a:rPr>
                        <a:t>Морська авіація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824" marR="5382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</a:rPr>
                        <a:t>497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824" marR="5382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</a:rPr>
                        <a:t>Близько 180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824" marR="5382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116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824" marR="53824" marT="0" marB="0"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8100060" y="845357"/>
            <a:ext cx="3864811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uk-UA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uk-UA" sz="20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Відомі фактичні кількості наведено в таблиці. Очевидно, що абсолютний вверх одержує флот Британії. У СРСР мало кораблів, які входили до складу Північного флоту, бо тільки він приймав участь у боротьбі з Крігсмаріне. Морські війська Німеччини значно поступаються супротивнику.</a:t>
            </a:r>
          </a:p>
          <a:p>
            <a:pPr algn="ctr"/>
            <a:endParaRPr lang="uk-UA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86949" y="4419434"/>
            <a:ext cx="3926164" cy="2206943"/>
          </a:xfrm>
          <a:prstGeom prst="rect">
            <a:avLst/>
          </a:prstGeom>
        </p:spPr>
      </p:pic>
      <p:sp>
        <p:nvSpPr>
          <p:cNvPr id="8" name="Текст 2"/>
          <p:cNvSpPr txBox="1">
            <a:spLocks/>
          </p:cNvSpPr>
          <p:nvPr/>
        </p:nvSpPr>
        <p:spPr>
          <a:xfrm>
            <a:off x="458172" y="221969"/>
            <a:ext cx="11334170" cy="605574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70000"/>
              </a:lnSpc>
              <a:buNone/>
            </a:pPr>
            <a:r>
              <a:rPr lang="ru-RU" sz="2500" u="sng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Яка </a:t>
            </a:r>
            <a:r>
              <a:rPr lang="ru-RU" sz="2500" u="sng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була</a:t>
            </a:r>
            <a:r>
              <a:rPr lang="ru-RU" sz="2500" u="sng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500" u="sng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численність</a:t>
            </a:r>
            <a:r>
              <a:rPr lang="ru-RU" sz="2500" u="sng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500" u="sng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флотів</a:t>
            </a:r>
            <a:r>
              <a:rPr lang="ru-RU" sz="2500" u="sng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СРСР, </a:t>
            </a:r>
            <a:r>
              <a:rPr lang="ru-RU" sz="2500" u="sng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Німеччини</a:t>
            </a:r>
            <a:r>
              <a:rPr lang="ru-RU" sz="2500" u="sng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2500" u="sng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Британії</a:t>
            </a:r>
            <a:r>
              <a:rPr lang="ru-RU" sz="2500" u="sng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2500" u="sng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довоєнний</a:t>
            </a:r>
            <a:r>
              <a:rPr lang="ru-RU" sz="2500" u="sng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500" u="sng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період</a:t>
            </a:r>
            <a:r>
              <a:rPr lang="ru-RU" sz="2500" u="sng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9438483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30212" y="1740113"/>
            <a:ext cx="11467751" cy="52860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uk-UA" sz="2500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Проаналізувавши відомі джерела інформації можна виділити такі основні напрямки:</a:t>
            </a:r>
            <a:endParaRPr lang="uk-UA" sz="2500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</a:pPr>
            <a:r>
              <a:rPr lang="uk-UA" sz="2500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1. Початок </a:t>
            </a:r>
            <a:r>
              <a:rPr lang="uk-UA" sz="25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безграничної підводної війни у Атлантиці, яка повинна була залишити британців без поставок.</a:t>
            </a:r>
          </a:p>
          <a:p>
            <a:pPr>
              <a:lnSpc>
                <a:spcPct val="150000"/>
              </a:lnSpc>
            </a:pPr>
            <a:r>
              <a:rPr lang="uk-UA" sz="2500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2. </a:t>
            </a:r>
            <a:r>
              <a:rPr lang="uk-UA" sz="25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Влітку 1941-го концентрування сил на Полярних конвоях, які йшли до СРСР з Британії та Ісландії.</a:t>
            </a:r>
          </a:p>
          <a:p>
            <a:pPr>
              <a:lnSpc>
                <a:spcPct val="150000"/>
              </a:lnSpc>
            </a:pPr>
            <a:r>
              <a:rPr lang="uk-UA" sz="2500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3. </a:t>
            </a:r>
            <a:r>
              <a:rPr lang="uk-UA" sz="25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Безуспішні змагання </a:t>
            </a:r>
            <a:r>
              <a:rPr lang="uk-UA" sz="2500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британців </a:t>
            </a:r>
            <a:r>
              <a:rPr lang="uk-UA" sz="25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вдосконалити захист конвоїв, при тому, що флот Британії був наймогутнішим у всій Європі.</a:t>
            </a:r>
          </a:p>
          <a:p>
            <a:pPr>
              <a:lnSpc>
                <a:spcPct val="150000"/>
              </a:lnSpc>
            </a:pPr>
            <a:endParaRPr lang="ru-RU" sz="2500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Текст 2"/>
          <p:cNvSpPr txBox="1">
            <a:spLocks/>
          </p:cNvSpPr>
          <p:nvPr/>
        </p:nvSpPr>
        <p:spPr>
          <a:xfrm>
            <a:off x="458172" y="221969"/>
            <a:ext cx="11334170" cy="89946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70000"/>
              </a:lnSpc>
              <a:buNone/>
            </a:pPr>
            <a:r>
              <a:rPr lang="ru-RU" sz="2500" u="sng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Які</a:t>
            </a:r>
            <a:r>
              <a:rPr lang="ru-RU" sz="2500" u="sng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500" u="sng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основні</a:t>
            </a:r>
            <a:r>
              <a:rPr lang="ru-RU" sz="2500" u="sng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напрямки </a:t>
            </a:r>
            <a:r>
              <a:rPr lang="ru-RU" sz="2500" u="sng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подій</a:t>
            </a:r>
            <a:r>
              <a:rPr lang="ru-RU" sz="2500" u="sng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sz="2500" u="sng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Атлантично-Європейському</a:t>
            </a:r>
            <a:r>
              <a:rPr lang="ru-RU" sz="2500" u="sng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500" u="sng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морському</a:t>
            </a:r>
            <a:r>
              <a:rPr lang="ru-RU" sz="2500" u="sng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500" u="sng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театрі</a:t>
            </a:r>
            <a:r>
              <a:rPr lang="ru-RU" sz="2500" u="sng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500" u="sng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військових</a:t>
            </a:r>
            <a:r>
              <a:rPr lang="ru-RU" sz="2500" u="sng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500" u="sng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дій</a:t>
            </a:r>
            <a:r>
              <a:rPr lang="ru-RU" sz="2500" u="sng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500" u="sng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були</a:t>
            </a:r>
            <a:r>
              <a:rPr lang="ru-RU" sz="2500" u="sng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500" u="sng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основними</a:t>
            </a:r>
            <a:r>
              <a:rPr lang="ru-RU" sz="2500" u="sng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?</a:t>
            </a:r>
            <a:endParaRPr lang="ru-RU" sz="2500" u="sng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0265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9317" y="38903"/>
            <a:ext cx="4636694" cy="511195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47199" y="260059"/>
            <a:ext cx="6741498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500" u="sng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Чому авіаносець «Глоріес</a:t>
            </a:r>
            <a:r>
              <a:rPr lang="uk-UA" sz="2500" u="sng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» так легко потопили</a:t>
            </a:r>
            <a:r>
              <a:rPr lang="uk-UA" sz="2500" u="sng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?</a:t>
            </a:r>
            <a:endParaRPr lang="uk-UA" sz="2500" u="sng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9" name="Прямая со стрелкой 8"/>
          <p:cNvCxnSpPr/>
          <p:nvPr/>
        </p:nvCxnSpPr>
        <p:spPr>
          <a:xfrm>
            <a:off x="8690920" y="1017917"/>
            <a:ext cx="1046204" cy="225998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 стрелкой 13"/>
          <p:cNvCxnSpPr/>
          <p:nvPr/>
        </p:nvCxnSpPr>
        <p:spPr>
          <a:xfrm flipV="1">
            <a:off x="8264106" y="650789"/>
            <a:ext cx="2206186" cy="5483923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7309393" y="761584"/>
            <a:ext cx="12886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dirty="0" smtClean="0"/>
              <a:t>Місце бою </a:t>
            </a:r>
            <a:endParaRPr lang="ru-RU" dirty="0"/>
          </a:p>
        </p:txBody>
      </p:sp>
      <p:sp>
        <p:nvSpPr>
          <p:cNvPr id="17" name="TextBox 16"/>
          <p:cNvSpPr txBox="1"/>
          <p:nvPr/>
        </p:nvSpPr>
        <p:spPr>
          <a:xfrm>
            <a:off x="7209317" y="6245507"/>
            <a:ext cx="27795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dirty="0" smtClean="0"/>
              <a:t>Позиція другого авіаносця</a:t>
            </a:r>
            <a:endParaRPr lang="ru-RU" dirty="0"/>
          </a:p>
        </p:txBody>
      </p:sp>
      <p:sp>
        <p:nvSpPr>
          <p:cNvPr id="18" name="TextBox 17"/>
          <p:cNvSpPr txBox="1"/>
          <p:nvPr/>
        </p:nvSpPr>
        <p:spPr>
          <a:xfrm>
            <a:off x="8690920" y="5172839"/>
            <a:ext cx="257020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 smtClean="0"/>
              <a:t>Розміщення кораблів 8 червня 1940 року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60935" y="1177899"/>
            <a:ext cx="6741498" cy="53245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sz="20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За інформацією, яку я знайшов «</a:t>
            </a:r>
            <a:r>
              <a:rPr lang="uk-UA" sz="2000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Глоріес</a:t>
            </a:r>
            <a:r>
              <a:rPr lang="uk-UA" sz="20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» був у супроводженні двох есмінців: «</a:t>
            </a:r>
            <a:r>
              <a:rPr lang="uk-UA" sz="2000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Акаста</a:t>
            </a:r>
            <a:r>
              <a:rPr lang="uk-UA" sz="20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» та «</a:t>
            </a:r>
            <a:r>
              <a:rPr lang="uk-UA" sz="2000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Ардент</a:t>
            </a:r>
            <a:r>
              <a:rPr lang="uk-UA" sz="20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», коли на них напали два лінкора: «</a:t>
            </a:r>
            <a:r>
              <a:rPr lang="uk-UA" sz="2000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Шарнхорст</a:t>
            </a:r>
            <a:r>
              <a:rPr lang="uk-UA" sz="20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» та «</a:t>
            </a:r>
            <a:r>
              <a:rPr lang="uk-UA" sz="2000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Гнеізенау</a:t>
            </a:r>
            <a:r>
              <a:rPr lang="uk-UA" sz="20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». Із-за того, що ніхто не стежив за лінією горизонту німецькі лінкори змогли підібратися до відстані у 25 км. Обеззброїло «</a:t>
            </a:r>
            <a:r>
              <a:rPr lang="uk-UA" sz="2000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Глоріес</a:t>
            </a:r>
            <a:r>
              <a:rPr lang="uk-UA" sz="20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» попадання третього залпу «</a:t>
            </a:r>
            <a:r>
              <a:rPr lang="uk-UA" sz="2000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Шарнхорста</a:t>
            </a:r>
            <a:r>
              <a:rPr lang="uk-UA" sz="20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» у верхню палубу та пошкодження ангару. Після цього літаки підійматися з борту авіаносця не могли. У авіаносця були 120 мм гармати, але із-за відстані в більш, ніж в 25 км вони не могли вести вогонь. Другим попаданням мостик, разом із усім командним составом був знищений. Далі було знищене машинне відділення авіаносця, він загорівся та увійшов у циркуляцію з креном на правий борт. Далі у ході бою спочатку затонув «</a:t>
            </a:r>
            <a:r>
              <a:rPr lang="uk-UA" sz="2000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Ардент</a:t>
            </a:r>
            <a:r>
              <a:rPr lang="uk-UA" sz="20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», а далі майже в один час «</a:t>
            </a:r>
            <a:r>
              <a:rPr lang="uk-UA" sz="2000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Глоріес</a:t>
            </a:r>
            <a:r>
              <a:rPr lang="uk-UA" sz="20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» із «</a:t>
            </a:r>
            <a:r>
              <a:rPr lang="uk-UA" sz="2000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Акастою</a:t>
            </a:r>
            <a:r>
              <a:rPr lang="uk-UA" sz="20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». </a:t>
            </a:r>
            <a:r>
              <a:rPr lang="uk-UA" sz="20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Одна із торпед випущених есмінцем попала у лінкор, знищив кормову башту головного калібру, та вбив 48 людей</a:t>
            </a:r>
            <a:r>
              <a:rPr lang="uk-UA" sz="2000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.</a:t>
            </a:r>
            <a:endParaRPr lang="uk-UA" sz="2000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682006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9317" y="38903"/>
            <a:ext cx="4636694" cy="511195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47199" y="260059"/>
            <a:ext cx="6741498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500" u="sng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Чому авіаносець «Глоріес</a:t>
            </a:r>
            <a:r>
              <a:rPr lang="uk-UA" sz="2500" u="sng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» так легко потопили</a:t>
            </a:r>
            <a:r>
              <a:rPr lang="uk-UA" sz="2500" u="sng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?</a:t>
            </a:r>
            <a:endParaRPr lang="uk-UA" sz="2500" u="sng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9" name="Прямая со стрелкой 8"/>
          <p:cNvCxnSpPr/>
          <p:nvPr/>
        </p:nvCxnSpPr>
        <p:spPr>
          <a:xfrm>
            <a:off x="8690920" y="1017917"/>
            <a:ext cx="1046204" cy="225998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 стрелкой 13"/>
          <p:cNvCxnSpPr/>
          <p:nvPr/>
        </p:nvCxnSpPr>
        <p:spPr>
          <a:xfrm flipV="1">
            <a:off x="8264106" y="650789"/>
            <a:ext cx="2206186" cy="5483923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7309393" y="761584"/>
            <a:ext cx="12886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dirty="0" smtClean="0"/>
              <a:t>Місце бою </a:t>
            </a:r>
            <a:endParaRPr lang="ru-RU" dirty="0"/>
          </a:p>
        </p:txBody>
      </p:sp>
      <p:sp>
        <p:nvSpPr>
          <p:cNvPr id="17" name="TextBox 16"/>
          <p:cNvSpPr txBox="1"/>
          <p:nvPr/>
        </p:nvSpPr>
        <p:spPr>
          <a:xfrm>
            <a:off x="7209317" y="6245507"/>
            <a:ext cx="27795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dirty="0" smtClean="0"/>
              <a:t>Позиція другого авіаносця</a:t>
            </a:r>
            <a:endParaRPr lang="ru-RU" dirty="0"/>
          </a:p>
        </p:txBody>
      </p:sp>
      <p:sp>
        <p:nvSpPr>
          <p:cNvPr id="18" name="TextBox 17"/>
          <p:cNvSpPr txBox="1"/>
          <p:nvPr/>
        </p:nvSpPr>
        <p:spPr>
          <a:xfrm>
            <a:off x="8690920" y="5172839"/>
            <a:ext cx="257020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 smtClean="0"/>
              <a:t>Розміщення кораблів 8 червня 1940 року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422420" y="1019463"/>
            <a:ext cx="6153806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uk-UA" sz="2000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Чи </a:t>
            </a:r>
            <a:r>
              <a:rPr lang="uk-UA" sz="20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можна біло б уникнути цього бою</a:t>
            </a:r>
            <a:r>
              <a:rPr lang="uk-UA" sz="2000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?</a:t>
            </a:r>
          </a:p>
          <a:p>
            <a:pPr algn="just">
              <a:lnSpc>
                <a:spcPct val="150000"/>
              </a:lnSpc>
            </a:pPr>
            <a:endParaRPr lang="ru-RU" sz="2000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uk-UA" sz="20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На мою думку так, можна. Авіаносець під парами тримав лиш 12 із 18 котлів, за для економії палива, що не давало можливість у разі чого розвити максимальну швидкість і швидко відірватися. Тобто, якщо б під парами були 18 котлів, то «</a:t>
            </a:r>
            <a:r>
              <a:rPr lang="uk-UA" sz="2000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Глоріес</a:t>
            </a:r>
            <a:r>
              <a:rPr lang="uk-UA" sz="20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» міг би відірватися від погоні. </a:t>
            </a:r>
          </a:p>
          <a:p>
            <a:pPr algn="just">
              <a:lnSpc>
                <a:spcPct val="150000"/>
              </a:lnSpc>
            </a:pPr>
            <a:endParaRPr lang="uk-UA" sz="2000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uk-UA" sz="20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Події сталися 8 червня, у той час як авіаносець та два есмінці 9 червня повинні були зустріти ще одну </a:t>
            </a:r>
            <a:r>
              <a:rPr lang="uk-UA" sz="2000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авіаносну</a:t>
            </a:r>
            <a:r>
              <a:rPr lang="uk-UA" sz="20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групу</a:t>
            </a:r>
            <a:r>
              <a:rPr lang="uk-UA" sz="2000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433722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-1" y="92329"/>
            <a:ext cx="12043719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500" u="sng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Чому гордості флотів обох країн, у лиці лінкорів «Худ» зі сторони британців, та «Бісмарк» зі сторони німців були потоплені на початку війни?</a:t>
            </a:r>
            <a:endParaRPr lang="ru-RU" sz="2500" u="sng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65" name="Рисунок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8355" y="1642834"/>
            <a:ext cx="5440216" cy="32224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6" name="Рисунок 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21858" y="2891170"/>
            <a:ext cx="5794442" cy="33221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extBox 16"/>
          <p:cNvSpPr txBox="1"/>
          <p:nvPr/>
        </p:nvSpPr>
        <p:spPr>
          <a:xfrm>
            <a:off x="2414128" y="5153919"/>
            <a:ext cx="14086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0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«Бісмарк»</a:t>
            </a:r>
            <a:endParaRPr lang="ru-RU" sz="2000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8678174" y="6213285"/>
            <a:ext cx="108695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0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«Худ»</a:t>
            </a:r>
            <a:endParaRPr lang="ru-RU" sz="2000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427526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-1" y="92329"/>
            <a:ext cx="12043719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500" u="sng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Чому гордості флотів обох країн, у лиці лінкорів «Худ» зі сторони британців, та «Бісмарк» зі сторони німців були потоплені на початку війни?</a:t>
            </a:r>
            <a:endParaRPr lang="ru-RU" sz="2500" u="sng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Rectangle 19"/>
          <p:cNvSpPr>
            <a:spLocks noChangeArrowheads="1"/>
          </p:cNvSpPr>
          <p:nvPr/>
        </p:nvSpPr>
        <p:spPr bwMode="auto">
          <a:xfrm>
            <a:off x="107091" y="1192395"/>
            <a:ext cx="11936628" cy="19389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uk-UA" altLang="ru-RU" sz="2000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На мій погляд, причина у влучному випадку:</a:t>
            </a:r>
            <a:endParaRPr lang="ru-RU" altLang="ru-RU" sz="2000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uk-UA" altLang="ru-RU" sz="20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«Худ» був потоплен дуже вдачним та влучним попаданням «Бісмарка» з дистанції 15-18 км. 380-мм снаряд німецького монстра влучив до району гроч-мачти</a:t>
            </a:r>
            <a:r>
              <a:rPr lang="uk-UA" altLang="ru-RU" sz="20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, після чого піднявся дуже великий стовп вогню, потім стався вибух, і гордість Королівських ВМС переломило навпіл</a:t>
            </a:r>
            <a:r>
              <a:rPr lang="uk-UA" altLang="ru-RU" sz="2000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.</a:t>
            </a:r>
            <a:endParaRPr lang="ru-RU" altLang="ru-RU" sz="2000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Rectangle 20"/>
          <p:cNvSpPr>
            <a:spLocks noChangeArrowheads="1"/>
          </p:cNvSpPr>
          <p:nvPr/>
        </p:nvSpPr>
        <p:spPr bwMode="auto">
          <a:xfrm>
            <a:off x="107090" y="3342012"/>
            <a:ext cx="11797363" cy="28623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just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uk-UA" altLang="ru-RU" sz="20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Пошук інформації про загибель німецького монстра далась </a:t>
            </a:r>
            <a:r>
              <a:rPr lang="uk-UA" altLang="ru-RU" sz="2000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складніше</a:t>
            </a:r>
            <a:r>
              <a:rPr lang="uk-UA" altLang="ru-RU" sz="20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uk-UA" altLang="ru-RU" sz="20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Не дивлячись на те, що інформації дуже багато, точну причину встановити складно. По одній версії, після повного обеззброєння «Бісмарка» методом знищення усіх 4-х башен, торпедна атака з британського крейсера «Дорсетшир» добила хазяїна морів. </a:t>
            </a:r>
            <a:r>
              <a:rPr lang="uk-UA" altLang="ru-RU" sz="20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По іншій, матроси самі відкрили кінгстони, що б не здаватися до полону, що і стало головною причиною затоплення. </a:t>
            </a:r>
            <a:r>
              <a:rPr lang="uk-UA" altLang="ru-RU" sz="2000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На мій погляд, </a:t>
            </a:r>
            <a:r>
              <a:rPr lang="uk-UA" altLang="ru-RU" sz="20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більш правдоподібною здається історія про кінгстони, бо аквалангісти підтвердили факт відкритих кінгстонів, під час огляду </a:t>
            </a:r>
            <a:r>
              <a:rPr lang="uk-UA" altLang="ru-RU" sz="2000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затонувшего</a:t>
            </a:r>
            <a:r>
              <a:rPr lang="uk-UA" altLang="ru-RU" sz="20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«Бісмарка».</a:t>
            </a:r>
          </a:p>
        </p:txBody>
      </p:sp>
    </p:spTree>
    <p:extLst>
      <p:ext uri="{BB962C8B-B14F-4D97-AF65-F5344CB8AC3E}">
        <p14:creationId xmlns:p14="http://schemas.microsoft.com/office/powerpoint/2010/main" val="169198168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4574" y="4294416"/>
            <a:ext cx="11914468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uk-UA" sz="2000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Причиною </a:t>
            </a:r>
            <a:r>
              <a:rPr lang="uk-UA" sz="20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такого рішення </a:t>
            </a:r>
            <a:r>
              <a:rPr lang="uk-UA" sz="2000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були </a:t>
            </a:r>
            <a:r>
              <a:rPr lang="uk-UA" sz="20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німецький лінкор «</a:t>
            </a:r>
            <a:r>
              <a:rPr lang="uk-UA" sz="20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Тірпіц» та тяжкі крейсера «Лютцов», «Адмірал Шеер», «Адмірал Хіппер». Складно було уявити, що відчували моряки транспортних суден, коли повним протиходом їхньому курсу пішла уся група супроводження, залишив їх на одинці з вовками Дьоніца, асами Герінга та </a:t>
            </a:r>
            <a:r>
              <a:rPr lang="uk-UA" sz="20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страшними штормами Полярних морів. </a:t>
            </a:r>
            <a:r>
              <a:rPr lang="uk-UA" sz="20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Наступні декілька тижнів Люфтваффе та група німецьких субмарин змогла потопити 24 із 35 кораблів із вантажом для СРСР. Але і на транспортах було озброєння: загалом 33 гармати калібром 40 – 102 мм, 33 автомата калібром 20 мм, і понад 207 кулеметів. Завдяки цьому, по різним даним було збито від 5 до 11 літаків </a:t>
            </a:r>
            <a:r>
              <a:rPr lang="uk-UA" sz="2000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Люфтваффе</a:t>
            </a:r>
            <a:r>
              <a:rPr lang="uk-UA" sz="20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.</a:t>
            </a:r>
            <a:endParaRPr lang="ru-RU" sz="2000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985318" y="0"/>
            <a:ext cx="11351741" cy="7540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500" u="sng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Які курйозні прорахунки та великі невдачі були у історії Полярних конвоїв?</a:t>
            </a:r>
            <a:endParaRPr lang="ru-RU" sz="2500" u="sng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8744" y="754053"/>
            <a:ext cx="4340298" cy="304468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932625" y="892464"/>
            <a:ext cx="76611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1000" dirty="0" smtClean="0"/>
              <a:t>Конвой </a:t>
            </a:r>
            <a:r>
              <a:rPr lang="en-US" sz="1000" dirty="0" smtClean="0"/>
              <a:t>PQ-</a:t>
            </a:r>
            <a:r>
              <a:rPr lang="uk-UA" sz="1000" dirty="0" smtClean="0"/>
              <a:t>17</a:t>
            </a:r>
            <a:endParaRPr lang="ru-RU" sz="1000" dirty="0"/>
          </a:p>
        </p:txBody>
      </p:sp>
      <p:cxnSp>
        <p:nvCxnSpPr>
          <p:cNvPr id="9" name="Прямая со стрелкой 8"/>
          <p:cNvCxnSpPr/>
          <p:nvPr/>
        </p:nvCxnSpPr>
        <p:spPr>
          <a:xfrm flipV="1">
            <a:off x="6932625" y="1516860"/>
            <a:ext cx="2483707" cy="32951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2" name="Прямая со стрелкой 11"/>
          <p:cNvCxnSpPr/>
          <p:nvPr/>
        </p:nvCxnSpPr>
        <p:spPr>
          <a:xfrm flipV="1">
            <a:off x="6932625" y="1046402"/>
            <a:ext cx="2936268" cy="972966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5" name="Прямая со стрелкой 14"/>
          <p:cNvCxnSpPr/>
          <p:nvPr/>
        </p:nvCxnSpPr>
        <p:spPr>
          <a:xfrm>
            <a:off x="6932624" y="2522778"/>
            <a:ext cx="2372499" cy="155617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7" name="Прямая со стрелкой 16"/>
          <p:cNvCxnSpPr/>
          <p:nvPr/>
        </p:nvCxnSpPr>
        <p:spPr>
          <a:xfrm flipV="1">
            <a:off x="6877019" y="1446512"/>
            <a:ext cx="3078893" cy="1446067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9" name="Прямая со стрелкой 18"/>
          <p:cNvCxnSpPr/>
          <p:nvPr/>
        </p:nvCxnSpPr>
        <p:spPr>
          <a:xfrm>
            <a:off x="6877019" y="2892580"/>
            <a:ext cx="3696731" cy="400109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6323123" y="1249729"/>
            <a:ext cx="864875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1100" dirty="0" smtClean="0"/>
              <a:t>Місце розпаду конвою</a:t>
            </a:r>
            <a:endParaRPr lang="ru-RU" sz="1100" dirty="0"/>
          </a:p>
        </p:txBody>
      </p:sp>
      <p:sp>
        <p:nvSpPr>
          <p:cNvPr id="22" name="TextBox 21"/>
          <p:cNvSpPr txBox="1"/>
          <p:nvPr/>
        </p:nvSpPr>
        <p:spPr>
          <a:xfrm>
            <a:off x="6047057" y="1803925"/>
            <a:ext cx="101325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1100" dirty="0" smtClean="0"/>
              <a:t>Шлях конвою після розпаду</a:t>
            </a:r>
            <a:endParaRPr lang="ru-RU" sz="1100" dirty="0"/>
          </a:p>
        </p:txBody>
      </p:sp>
      <p:sp>
        <p:nvSpPr>
          <p:cNvPr id="23" name="TextBox 22"/>
          <p:cNvSpPr txBox="1"/>
          <p:nvPr/>
        </p:nvSpPr>
        <p:spPr>
          <a:xfrm>
            <a:off x="5948250" y="2369770"/>
            <a:ext cx="162799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1100" dirty="0" smtClean="0"/>
              <a:t>Курс «Тірпіца»</a:t>
            </a:r>
            <a:endParaRPr lang="ru-RU" sz="1100" dirty="0"/>
          </a:p>
        </p:txBody>
      </p:sp>
      <p:sp>
        <p:nvSpPr>
          <p:cNvPr id="24" name="TextBox 23"/>
          <p:cNvSpPr txBox="1"/>
          <p:nvPr/>
        </p:nvSpPr>
        <p:spPr>
          <a:xfrm>
            <a:off x="6233452" y="2692525"/>
            <a:ext cx="1010151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1100" dirty="0" smtClean="0"/>
              <a:t>Місця потоплення суден</a:t>
            </a:r>
            <a:endParaRPr lang="ru-RU" sz="1100" dirty="0"/>
          </a:p>
        </p:txBody>
      </p:sp>
      <p:cxnSp>
        <p:nvCxnSpPr>
          <p:cNvPr id="26" name="Прямая со стрелкой 25"/>
          <p:cNvCxnSpPr/>
          <p:nvPr/>
        </p:nvCxnSpPr>
        <p:spPr>
          <a:xfrm flipV="1">
            <a:off x="7085025" y="1669260"/>
            <a:ext cx="2483707" cy="32951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7" name="Прямая со стрелкой 26"/>
          <p:cNvCxnSpPr/>
          <p:nvPr/>
        </p:nvCxnSpPr>
        <p:spPr>
          <a:xfrm flipV="1">
            <a:off x="7237425" y="1821660"/>
            <a:ext cx="2483707" cy="32951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7" name="Прямоугольник 6"/>
          <p:cNvSpPr/>
          <p:nvPr/>
        </p:nvSpPr>
        <p:spPr>
          <a:xfrm>
            <a:off x="131746" y="629215"/>
            <a:ext cx="6096000" cy="1015663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uk-UA" sz="20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Вивчаючи історію Полярних конвоїв, я знайшов дві </a:t>
            </a:r>
            <a:r>
              <a:rPr lang="uk-UA" sz="2000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великі </a:t>
            </a:r>
            <a:r>
              <a:rPr lang="uk-UA" sz="20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поразки Союзників: </a:t>
            </a:r>
            <a:endParaRPr lang="ru-RU" sz="2000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uk-UA" sz="2000" i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Конвої </a:t>
            </a:r>
            <a:r>
              <a:rPr lang="en-US" sz="2000" i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PQ</a:t>
            </a:r>
            <a:r>
              <a:rPr lang="uk-UA" sz="2000" i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-17 та </a:t>
            </a:r>
            <a:r>
              <a:rPr lang="en-US" sz="2000" i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PQ</a:t>
            </a:r>
            <a:r>
              <a:rPr lang="uk-UA" sz="2000" i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-18.</a:t>
            </a:r>
            <a:endParaRPr lang="ru-RU" sz="2000" i="1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99436" y="1741700"/>
            <a:ext cx="5833855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PQ</a:t>
            </a:r>
            <a:r>
              <a:rPr lang="uk-UA" sz="20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-17</a:t>
            </a:r>
            <a:endParaRPr lang="ru-RU" sz="2000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uk-UA" sz="20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Поразка конвою </a:t>
            </a:r>
            <a:r>
              <a:rPr lang="en-US" sz="20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PQ</a:t>
            </a:r>
            <a:r>
              <a:rPr lang="uk-UA" sz="20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-17 в розпуску конвою та залишенні транспортних кораблів без кораблів супроводження та крейсерської групи. В мене </a:t>
            </a:r>
            <a:r>
              <a:rPr lang="uk-UA" sz="2000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виникло</a:t>
            </a:r>
            <a:r>
              <a:rPr lang="uk-UA" sz="20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питання: «Чому так сталося?». 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17513578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17216" y="515661"/>
            <a:ext cx="11565222" cy="31425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endParaRPr lang="ru-RU" sz="1600" dirty="0"/>
          </a:p>
          <a:p>
            <a:pPr algn="ctr">
              <a:lnSpc>
                <a:spcPct val="150000"/>
              </a:lnSpc>
            </a:pPr>
            <a:r>
              <a:rPr lang="en-US" sz="20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PQ</a:t>
            </a:r>
            <a:r>
              <a:rPr lang="uk-UA" sz="20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-18</a:t>
            </a:r>
            <a:endParaRPr lang="ru-RU" sz="2000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uk-UA" sz="20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Поразка конвою </a:t>
            </a:r>
            <a:r>
              <a:rPr lang="en-US" sz="20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PQ</a:t>
            </a:r>
            <a:r>
              <a:rPr lang="uk-UA" sz="20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-18 не є такою великою, якщо порівнювати з попереднім конвоєм, але втрата 13 транспортників була неприємною подією для Союзників. Але ж чому так трапилось? Причиною цьому стало нова тактика німецьких торпедоносців під назвою «Золотий гребінь», яка майже не залишала місця для маневрування британським кораблям</a:t>
            </a:r>
            <a:r>
              <a:rPr lang="uk-UA" sz="20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. </a:t>
            </a:r>
            <a:endParaRPr lang="ru-RU" sz="2000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just">
              <a:lnSpc>
                <a:spcPct val="150000"/>
              </a:lnSpc>
            </a:pPr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840259" y="38607"/>
            <a:ext cx="10719137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500" u="sng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Які курйозні прорахунки та </a:t>
            </a:r>
            <a:r>
              <a:rPr lang="uk-UA" sz="2500" u="sng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невдачі </a:t>
            </a:r>
            <a:r>
              <a:rPr lang="uk-UA" sz="2500" u="sng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були у історії Полярних конвоїв</a:t>
            </a:r>
            <a:r>
              <a:rPr lang="uk-UA" sz="2500" u="sng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?</a:t>
            </a:r>
            <a:endParaRPr lang="ru-RU" sz="2500" u="sng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71015" y="2854763"/>
            <a:ext cx="4324865" cy="3227014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6423042" y="2938951"/>
            <a:ext cx="1015021" cy="5386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1100" dirty="0"/>
              <a:t>Конвой </a:t>
            </a:r>
            <a:r>
              <a:rPr lang="en-US" sz="1100" dirty="0"/>
              <a:t>PQ-</a:t>
            </a:r>
            <a:r>
              <a:rPr lang="uk-UA" sz="1100" dirty="0" smtClean="0"/>
              <a:t>18</a:t>
            </a:r>
            <a:endParaRPr lang="ru-RU" sz="1100" dirty="0"/>
          </a:p>
          <a:p>
            <a:endParaRPr lang="ru-RU" dirty="0"/>
          </a:p>
        </p:txBody>
      </p:sp>
      <p:cxnSp>
        <p:nvCxnSpPr>
          <p:cNvPr id="28" name="Прямая со стрелкой 27"/>
          <p:cNvCxnSpPr/>
          <p:nvPr/>
        </p:nvCxnSpPr>
        <p:spPr>
          <a:xfrm flipV="1">
            <a:off x="7240356" y="3906696"/>
            <a:ext cx="1287257" cy="12506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0" name="Прямая со стрелкой 29"/>
          <p:cNvCxnSpPr/>
          <p:nvPr/>
        </p:nvCxnSpPr>
        <p:spPr>
          <a:xfrm flipV="1">
            <a:off x="7240356" y="3542115"/>
            <a:ext cx="1736219" cy="101996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2" name="Прямая со стрелкой 31"/>
          <p:cNvCxnSpPr/>
          <p:nvPr/>
        </p:nvCxnSpPr>
        <p:spPr>
          <a:xfrm flipV="1">
            <a:off x="7087955" y="4076320"/>
            <a:ext cx="2986217" cy="917585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5425320" y="3489401"/>
            <a:ext cx="166263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1100" dirty="0" smtClean="0"/>
              <a:t>Місця потоплення суден</a:t>
            </a:r>
            <a:endParaRPr lang="ru-RU" sz="1100" dirty="0"/>
          </a:p>
        </p:txBody>
      </p:sp>
      <p:sp>
        <p:nvSpPr>
          <p:cNvPr id="36" name="TextBox 35"/>
          <p:cNvSpPr txBox="1"/>
          <p:nvPr/>
        </p:nvSpPr>
        <p:spPr>
          <a:xfrm>
            <a:off x="6342431" y="3967115"/>
            <a:ext cx="88249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1100" dirty="0"/>
              <a:t>Шлях конвою</a:t>
            </a:r>
            <a:endParaRPr lang="ru-RU" sz="1100" dirty="0"/>
          </a:p>
        </p:txBody>
      </p:sp>
      <p:sp>
        <p:nvSpPr>
          <p:cNvPr id="37" name="TextBox 36"/>
          <p:cNvSpPr txBox="1"/>
          <p:nvPr/>
        </p:nvSpPr>
        <p:spPr>
          <a:xfrm>
            <a:off x="6390795" y="4524546"/>
            <a:ext cx="1006080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1100" dirty="0" smtClean="0"/>
              <a:t>Курс німецької ескадри</a:t>
            </a:r>
          </a:p>
          <a:p>
            <a:r>
              <a:rPr lang="uk-UA" sz="1100" dirty="0" smtClean="0"/>
              <a:t>надводних рейдерів</a:t>
            </a:r>
            <a:endParaRPr lang="ru-RU" sz="1100" dirty="0"/>
          </a:p>
        </p:txBody>
      </p:sp>
    </p:spTree>
    <p:extLst>
      <p:ext uri="{BB962C8B-B14F-4D97-AF65-F5344CB8AC3E}">
        <p14:creationId xmlns:p14="http://schemas.microsoft.com/office/powerpoint/2010/main" val="91688009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482472" y="140820"/>
            <a:ext cx="1521570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2500" u="sng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Висновки</a:t>
            </a:r>
            <a:endParaRPr lang="ru-RU" sz="2500" u="sng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Текст 2"/>
          <p:cNvSpPr txBox="1">
            <a:spLocks/>
          </p:cNvSpPr>
          <p:nvPr/>
        </p:nvSpPr>
        <p:spPr>
          <a:xfrm>
            <a:off x="466766" y="1224951"/>
            <a:ext cx="11334170" cy="524485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0000"/>
              </a:lnSpc>
            </a:pPr>
            <a:r>
              <a:rPr lang="uk-UA" sz="2500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Показано, що на початок війни Німеччина мала гірші позиції в північному протистоянні.</a:t>
            </a:r>
            <a:endParaRPr lang="ru-RU" sz="2500" dirty="0" smtClean="0"/>
          </a:p>
          <a:p>
            <a:pPr>
              <a:lnSpc>
                <a:spcPct val="170000"/>
              </a:lnSpc>
            </a:pPr>
            <a:r>
              <a:rPr lang="uk-UA" sz="2500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Доведено, що причинами поразки британських кораблів є випадкові збіги та невдале планування операцій.</a:t>
            </a:r>
          </a:p>
          <a:p>
            <a:pPr>
              <a:lnSpc>
                <a:spcPct val="170000"/>
              </a:lnSpc>
            </a:pPr>
            <a:r>
              <a:rPr lang="uk-UA" sz="2500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Виявлено, що відповідальне ставлення до охорони конвоїв могло зберегти життя багатьом людям та більшу кількість вантажу. </a:t>
            </a:r>
          </a:p>
          <a:p>
            <a:pPr>
              <a:lnSpc>
                <a:spcPct val="170000"/>
              </a:lnSpc>
            </a:pPr>
            <a:endParaRPr lang="uk-UA" sz="2500" dirty="0" smtClean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962998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482472" y="140820"/>
            <a:ext cx="2928943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2500" u="sng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Джерела інформації</a:t>
            </a:r>
            <a:endParaRPr lang="ru-RU" sz="2500" u="sng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01362" y="1425145"/>
            <a:ext cx="7504671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u="sng" dirty="0">
                <a:hlinkClick r:id="rId2"/>
              </a:rPr>
              <a:t>https://ru.wikipedia.org/wiki/Гибель_авианосца_«Глориес»#Ход_боя</a:t>
            </a:r>
            <a:endParaRPr lang="ru-RU" dirty="0"/>
          </a:p>
          <a:p>
            <a:r>
              <a:rPr lang="uk-UA" u="sng" dirty="0">
                <a:hlinkClick r:id="rId3"/>
              </a:rPr>
              <a:t>https://ru.wikipedia.org/wiki/Битва_за_Атлантику_(1939—1945)#Потери_сторон</a:t>
            </a:r>
            <a:endParaRPr lang="ru-RU" dirty="0"/>
          </a:p>
          <a:p>
            <a:r>
              <a:rPr lang="uk-UA" u="sng" dirty="0">
                <a:hlinkClick r:id="rId4"/>
              </a:rPr>
              <a:t>https://flot.com/history/patriotwar/quantity.htm</a:t>
            </a:r>
            <a:endParaRPr lang="ru-RU" dirty="0"/>
          </a:p>
          <a:p>
            <a:r>
              <a:rPr lang="uk-UA" u="sng" dirty="0">
                <a:hlinkClick r:id="rId5"/>
              </a:rPr>
              <a:t>https://ru.wikipedia.org/wiki/HMS_Hood_(1918)</a:t>
            </a:r>
            <a:endParaRPr lang="ru-RU" dirty="0"/>
          </a:p>
          <a:p>
            <a:r>
              <a:rPr lang="uk-UA" u="sng" dirty="0">
                <a:hlinkClick r:id="rId6"/>
              </a:rPr>
              <a:t>https://ru.wikipedia.org/wiki/Bismarck_(1939)</a:t>
            </a:r>
            <a:endParaRPr lang="ru-RU" dirty="0"/>
          </a:p>
          <a:p>
            <a:r>
              <a:rPr lang="uk-UA" u="sng" dirty="0">
                <a:hlinkClick r:id="rId7"/>
              </a:rPr>
              <a:t>https://ru.wikipedia.org/wiki/Конвой_PQ-17#Союзники</a:t>
            </a:r>
            <a:endParaRPr lang="ru-RU" dirty="0"/>
          </a:p>
          <a:p>
            <a:r>
              <a:rPr lang="uk-UA" u="sng" dirty="0">
                <a:hlinkClick r:id="rId8"/>
              </a:rPr>
              <a:t>https://</a:t>
            </a:r>
            <a:r>
              <a:rPr lang="uk-UA" u="sng" dirty="0" smtClean="0">
                <a:hlinkClick r:id="rId8"/>
              </a:rPr>
              <a:t>ru.wikipedia.org/wiki/Конвой_PQ-18#Авиация</a:t>
            </a:r>
            <a:endParaRPr lang="uk-UA" u="sng" dirty="0" smtClean="0"/>
          </a:p>
          <a:p>
            <a:r>
              <a:rPr lang="en-US" dirty="0"/>
              <a:t>https://ru.wikipedia.org/wiki/</a:t>
            </a:r>
            <a:r>
              <a:rPr lang="ru-RU" dirty="0"/>
              <a:t>Северный_флот_ВМФ_России#История_флота_до_1941_года</a:t>
            </a:r>
          </a:p>
        </p:txBody>
      </p:sp>
    </p:spTree>
    <p:extLst>
      <p:ext uri="{BB962C8B-B14F-4D97-AF65-F5344CB8AC3E}">
        <p14:creationId xmlns:p14="http://schemas.microsoft.com/office/powerpoint/2010/main" val="168953951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827529" y="3436110"/>
            <a:ext cx="2378408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2500" u="sng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Дякую за увагу!</a:t>
            </a:r>
            <a:endParaRPr lang="ru-RU" sz="2500" u="sng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10268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172</TotalTime>
  <Words>1330</Words>
  <Application>Microsoft Office PowerPoint</Application>
  <PresentationFormat>Широкоэкранный</PresentationFormat>
  <Paragraphs>140</Paragraphs>
  <Slides>15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1" baseType="lpstr">
      <vt:lpstr>Arial</vt:lpstr>
      <vt:lpstr>Calibri</vt:lpstr>
      <vt:lpstr>Calibri Light</vt:lpstr>
      <vt:lpstr>Georgia Pro Cond Black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</dc:creator>
  <cp:lastModifiedBy>User</cp:lastModifiedBy>
  <cp:revision>25</cp:revision>
  <dcterms:created xsi:type="dcterms:W3CDTF">2021-04-23T19:25:14Z</dcterms:created>
  <dcterms:modified xsi:type="dcterms:W3CDTF">2021-04-24T06:40:25Z</dcterms:modified>
</cp:coreProperties>
</file>