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3F29-A91F-490A-B7B3-98F4927E33B3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3E88F2-5866-46F5-BBDE-34AFE095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3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3F29-A91F-490A-B7B3-98F4927E33B3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3E88F2-5866-46F5-BBDE-34AFE095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0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3F29-A91F-490A-B7B3-98F4927E33B3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3E88F2-5866-46F5-BBDE-34AFE0951E2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79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3F29-A91F-490A-B7B3-98F4927E33B3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3E88F2-5866-46F5-BBDE-34AFE095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5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3F29-A91F-490A-B7B3-98F4927E33B3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3E88F2-5866-46F5-BBDE-34AFE0951E2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04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3F29-A91F-490A-B7B3-98F4927E33B3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3E88F2-5866-46F5-BBDE-34AFE095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1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3F29-A91F-490A-B7B3-98F4927E33B3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88F2-5866-46F5-BBDE-34AFE095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5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3F29-A91F-490A-B7B3-98F4927E33B3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88F2-5866-46F5-BBDE-34AFE095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3F29-A91F-490A-B7B3-98F4927E33B3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88F2-5866-46F5-BBDE-34AFE095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5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3F29-A91F-490A-B7B3-98F4927E33B3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3E88F2-5866-46F5-BBDE-34AFE095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3F29-A91F-490A-B7B3-98F4927E33B3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3E88F2-5866-46F5-BBDE-34AFE095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92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3F29-A91F-490A-B7B3-98F4927E33B3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3E88F2-5866-46F5-BBDE-34AFE095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8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3F29-A91F-490A-B7B3-98F4927E33B3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88F2-5866-46F5-BBDE-34AFE095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9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3F29-A91F-490A-B7B3-98F4927E33B3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88F2-5866-46F5-BBDE-34AFE095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1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3F29-A91F-490A-B7B3-98F4927E33B3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88F2-5866-46F5-BBDE-34AFE095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67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3F29-A91F-490A-B7B3-98F4927E33B3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3E88F2-5866-46F5-BBDE-34AFE095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1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33F29-A91F-490A-B7B3-98F4927E33B3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3E88F2-5866-46F5-BBDE-34AFE095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84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76600" y="515938"/>
            <a:ext cx="8915400" cy="6302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ru-RU" sz="3600" dirty="0"/>
              <a:t>МАН-</a:t>
            </a:r>
            <a:r>
              <a:rPr lang="ru-RU" sz="3600" dirty="0" err="1"/>
              <a:t>Юніор</a:t>
            </a:r>
            <a:r>
              <a:rPr lang="ru-RU" sz="3600" dirty="0"/>
              <a:t> </a:t>
            </a:r>
            <a:r>
              <a:rPr lang="ru-RU" sz="3600" dirty="0" err="1"/>
              <a:t>Дослідник</a:t>
            </a:r>
            <a:r>
              <a:rPr lang="ru-RU" sz="3600" dirty="0"/>
              <a:t>»</a:t>
            </a:r>
            <a:br>
              <a:rPr lang="ru-RU" sz="3600" dirty="0"/>
            </a:br>
            <a:r>
              <a:rPr lang="ru-RU" sz="3600" dirty="0" smtClean="0"/>
              <a:t>“</a:t>
            </a:r>
            <a:r>
              <a:rPr lang="ru-RU" dirty="0"/>
              <a:t>Сосна </a:t>
            </a:r>
            <a:r>
              <a:rPr lang="ru-RU" dirty="0" err="1"/>
              <a:t>звичайна</a:t>
            </a:r>
            <a:r>
              <a:rPr lang="ru-RU" dirty="0"/>
              <a:t>– </a:t>
            </a:r>
            <a:r>
              <a:rPr lang="ru-RU" dirty="0" err="1"/>
              <a:t>біоіндикатор</a:t>
            </a:r>
            <a:r>
              <a:rPr lang="ru-RU" dirty="0"/>
              <a:t> стану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 smtClean="0"/>
              <a:t>середовища</a:t>
            </a:r>
            <a:r>
              <a:rPr lang="ru-RU" sz="3600" dirty="0" smtClean="0"/>
              <a:t> </a:t>
            </a:r>
            <a:r>
              <a:rPr lang="ru-RU" sz="3600" dirty="0" smtClean="0"/>
              <a:t>”</a:t>
            </a:r>
            <a:br>
              <a:rPr lang="ru-RU" sz="36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err="1" smtClean="0"/>
              <a:t>Виконала</a:t>
            </a:r>
            <a:r>
              <a:rPr lang="en-US" sz="2400" dirty="0" smtClean="0"/>
              <a:t>:</a:t>
            </a:r>
            <a:r>
              <a:rPr lang="uk-UA" sz="2400" dirty="0" smtClean="0"/>
              <a:t> </a:t>
            </a:r>
            <a:r>
              <a:rPr lang="uk-UA" sz="2400" dirty="0" err="1" smtClean="0"/>
              <a:t>Геворкян</a:t>
            </a:r>
            <a:r>
              <a:rPr lang="uk-UA" sz="2400" dirty="0" smtClean="0"/>
              <a:t> Ольга </a:t>
            </a:r>
            <a:r>
              <a:rPr lang="uk-UA" sz="2400" dirty="0" err="1" smtClean="0"/>
              <a:t>Завенівна</a:t>
            </a:r>
            <a:r>
              <a:rPr lang="uk-UA" sz="2400" dirty="0" smtClean="0"/>
              <a:t>, учениця 8 класу, </a:t>
            </a:r>
            <a:r>
              <a:rPr lang="uk-UA" sz="2400" dirty="0" err="1" smtClean="0"/>
              <a:t>Славутської</a:t>
            </a:r>
            <a:r>
              <a:rPr lang="uk-UA" sz="2400" dirty="0" smtClean="0"/>
              <a:t> гімназії №4.</a:t>
            </a:r>
            <a:br>
              <a:rPr lang="uk-UA" sz="2400" dirty="0" smtClean="0"/>
            </a:br>
            <a:r>
              <a:rPr lang="ru-RU" sz="2400" dirty="0" err="1"/>
              <a:t>Науковий</a:t>
            </a:r>
            <a:r>
              <a:rPr lang="ru-RU" sz="2400" dirty="0"/>
              <a:t> </a:t>
            </a:r>
            <a:r>
              <a:rPr lang="ru-RU" sz="2400" dirty="0" err="1"/>
              <a:t>керівник</a:t>
            </a:r>
            <a:r>
              <a:rPr lang="ru-RU" sz="2400" dirty="0"/>
              <a:t>: </a:t>
            </a:r>
            <a:r>
              <a:rPr lang="ru-RU" sz="2400" dirty="0" err="1"/>
              <a:t>Янісевич</a:t>
            </a:r>
            <a:r>
              <a:rPr lang="ru-RU" sz="2400" dirty="0"/>
              <a:t> </a:t>
            </a:r>
            <a:r>
              <a:rPr lang="ru-RU" sz="2400" dirty="0" err="1"/>
              <a:t>Віктор</a:t>
            </a:r>
            <a:r>
              <a:rPr lang="ru-RU" sz="2400" dirty="0"/>
              <a:t> </a:t>
            </a:r>
            <a:r>
              <a:rPr lang="ru-RU" sz="2400" dirty="0" err="1"/>
              <a:t>Миколайович</a:t>
            </a:r>
            <a:r>
              <a:rPr lang="ru-RU" sz="2400" dirty="0"/>
              <a:t> – </a:t>
            </a:r>
            <a:r>
              <a:rPr lang="ru-RU" sz="2400" dirty="0" err="1"/>
              <a:t>вчитель</a:t>
            </a:r>
            <a:r>
              <a:rPr lang="ru-RU" sz="2400" dirty="0"/>
              <a:t> </a:t>
            </a:r>
            <a:r>
              <a:rPr lang="ru-RU" sz="2400" dirty="0" err="1"/>
              <a:t>хімії</a:t>
            </a:r>
            <a:r>
              <a:rPr lang="ru-RU" sz="2400" dirty="0"/>
              <a:t>, </a:t>
            </a:r>
            <a:r>
              <a:rPr lang="ru-RU" sz="2400" dirty="0" err="1"/>
              <a:t>вища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категорія</a:t>
            </a:r>
            <a:r>
              <a:rPr lang="ru-RU" sz="2400" dirty="0"/>
              <a:t>, </a:t>
            </a:r>
            <a:r>
              <a:rPr lang="ru-RU" sz="2400" dirty="0" err="1"/>
              <a:t>вчитель</a:t>
            </a:r>
            <a:r>
              <a:rPr lang="ru-RU" sz="2400" dirty="0"/>
              <a:t>-методист.</a:t>
            </a:r>
            <a:br>
              <a:rPr lang="ru-RU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8042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6862" y="2697608"/>
            <a:ext cx="8911687" cy="1280890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437" y="4604843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64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Мета роботи</a:t>
            </a:r>
            <a:r>
              <a:rPr lang="en-US" sz="2400" dirty="0" smtClean="0"/>
              <a:t>: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Дослідити</a:t>
            </a:r>
            <a:r>
              <a:rPr lang="ru-RU" sz="2000" dirty="0" smtClean="0"/>
              <a:t> </a:t>
            </a:r>
            <a:r>
              <a:rPr lang="ru-RU" sz="2000" dirty="0"/>
              <a:t>методом </a:t>
            </a:r>
            <a:r>
              <a:rPr lang="ru-RU" sz="2000" dirty="0" err="1"/>
              <a:t>біоіндикації</a:t>
            </a:r>
            <a:r>
              <a:rPr lang="ru-RU" sz="2000" dirty="0"/>
              <a:t> </a:t>
            </a:r>
            <a:r>
              <a:rPr lang="ru-RU" sz="2000" dirty="0" smtClean="0"/>
              <a:t>стан </a:t>
            </a:r>
            <a:r>
              <a:rPr lang="ru-RU" sz="2000" dirty="0" err="1" smtClean="0"/>
              <a:t>навколишнього</a:t>
            </a:r>
            <a:r>
              <a:rPr lang="ru-RU" sz="2000" dirty="0" smtClean="0"/>
              <a:t> </a:t>
            </a:r>
            <a:r>
              <a:rPr lang="ru-RU" sz="2000" dirty="0" err="1"/>
              <a:t>середовища</a:t>
            </a:r>
            <a:r>
              <a:rPr lang="ru-RU" sz="2000" dirty="0"/>
              <a:t> </a:t>
            </a:r>
            <a:r>
              <a:rPr lang="ru-RU" sz="2000" dirty="0" smtClean="0"/>
              <a:t>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</a:t>
            </a:r>
            <a:r>
              <a:rPr lang="ru-RU" sz="2000" dirty="0" smtClean="0"/>
              <a:t>, а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сосни </a:t>
            </a:r>
            <a:r>
              <a:rPr lang="ru-RU" sz="2000" dirty="0" err="1" smtClean="0"/>
              <a:t>звичайної</a:t>
            </a:r>
            <a:r>
              <a:rPr lang="ru-RU" sz="2000" dirty="0"/>
              <a:t>. </a:t>
            </a:r>
            <a:r>
              <a:rPr lang="ru-RU" sz="2000" dirty="0" err="1"/>
              <a:t>Вивчити</a:t>
            </a:r>
            <a:r>
              <a:rPr lang="ru-RU" sz="2000" dirty="0"/>
              <a:t> </a:t>
            </a:r>
            <a:r>
              <a:rPr lang="ru-RU" sz="2000" dirty="0" err="1"/>
              <a:t>джерела</a:t>
            </a:r>
            <a:r>
              <a:rPr lang="ru-RU" sz="2000" dirty="0"/>
              <a:t>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навколишнього</a:t>
            </a:r>
            <a:r>
              <a:rPr lang="ru-RU" sz="2000" dirty="0"/>
              <a:t> </a:t>
            </a:r>
            <a:r>
              <a:rPr lang="ru-RU" sz="2000" dirty="0" err="1" smtClean="0"/>
              <a:t>середовища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1365917"/>
            <a:ext cx="5181600" cy="357530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66" y="488521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4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Завдання дослідження</a:t>
            </a:r>
            <a:r>
              <a:rPr lang="en-US" sz="2800" dirty="0" smtClean="0"/>
              <a:t>: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38" y="1658144"/>
            <a:ext cx="4476750" cy="29908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61310" y="1598613"/>
            <a:ext cx="3933102" cy="4262436"/>
          </a:xfrm>
        </p:spPr>
        <p:txBody>
          <a:bodyPr>
            <a:normAutofit/>
          </a:bodyPr>
          <a:lstStyle/>
          <a:p>
            <a:r>
              <a:rPr lang="ru-RU" sz="1600" dirty="0"/>
              <a:t>-</a:t>
            </a:r>
            <a:r>
              <a:rPr lang="ru-RU" sz="1800" dirty="0" err="1"/>
              <a:t>виконати</a:t>
            </a:r>
            <a:r>
              <a:rPr lang="ru-RU" sz="1800" dirty="0"/>
              <a:t> </a:t>
            </a:r>
            <a:r>
              <a:rPr lang="ru-RU" sz="1800" dirty="0" err="1"/>
              <a:t>серію</a:t>
            </a:r>
            <a:r>
              <a:rPr lang="ru-RU" sz="1800" dirty="0"/>
              <a:t> </a:t>
            </a:r>
            <a:r>
              <a:rPr lang="ru-RU" sz="1800" dirty="0" err="1"/>
              <a:t>досліджень</a:t>
            </a:r>
            <a:r>
              <a:rPr lang="ru-RU" sz="1800" dirty="0"/>
              <a:t> та </a:t>
            </a:r>
            <a:r>
              <a:rPr lang="ru-RU" sz="1800" dirty="0" err="1"/>
              <a:t>здійснити</a:t>
            </a:r>
            <a:r>
              <a:rPr lang="ru-RU" sz="1800" dirty="0"/>
              <a:t> </a:t>
            </a:r>
            <a:r>
              <a:rPr lang="ru-RU" sz="1800" dirty="0" err="1"/>
              <a:t>узагальнення</a:t>
            </a:r>
            <a:r>
              <a:rPr lang="ru-RU" sz="1800" dirty="0"/>
              <a:t> </a:t>
            </a:r>
            <a:r>
              <a:rPr lang="ru-RU" sz="1800" dirty="0" err="1"/>
              <a:t>стосовно</a:t>
            </a:r>
            <a:r>
              <a:rPr lang="ru-RU" sz="1800" dirty="0"/>
              <a:t>       </a:t>
            </a:r>
            <a:r>
              <a:rPr lang="ru-RU" sz="1800" dirty="0" err="1"/>
              <a:t>використання</a:t>
            </a:r>
            <a:r>
              <a:rPr lang="ru-RU" sz="1800" dirty="0"/>
              <a:t> </a:t>
            </a:r>
            <a:r>
              <a:rPr lang="ru-RU" sz="1800" dirty="0" err="1"/>
              <a:t>деревних</a:t>
            </a:r>
            <a:r>
              <a:rPr lang="ru-RU" sz="1800" dirty="0"/>
              <a:t> </a:t>
            </a:r>
            <a:r>
              <a:rPr lang="ru-RU" sz="1800" dirty="0" err="1"/>
              <a:t>рослин</a:t>
            </a:r>
            <a:r>
              <a:rPr lang="ru-RU" sz="1800" dirty="0"/>
              <a:t> як </a:t>
            </a:r>
            <a:r>
              <a:rPr lang="ru-RU" sz="1800" dirty="0" err="1"/>
              <a:t>біоіндикаторів</a:t>
            </a:r>
            <a:r>
              <a:rPr lang="ru-RU" sz="1800" dirty="0"/>
              <a:t> </a:t>
            </a:r>
            <a:r>
              <a:rPr lang="ru-RU" sz="1800" dirty="0" err="1"/>
              <a:t>забруднення</a:t>
            </a:r>
            <a:r>
              <a:rPr lang="ru-RU" sz="1800" dirty="0"/>
              <a:t>   </a:t>
            </a:r>
            <a:r>
              <a:rPr lang="ru-RU" sz="1800" dirty="0" err="1"/>
              <a:t>навколишнього</a:t>
            </a:r>
            <a:r>
              <a:rPr lang="ru-RU" sz="1800" dirty="0"/>
              <a:t> природного </a:t>
            </a:r>
            <a:r>
              <a:rPr lang="ru-RU" sz="1800" dirty="0" err="1"/>
              <a:t>середовища</a:t>
            </a:r>
            <a:r>
              <a:rPr lang="ru-RU" sz="1800" dirty="0" smtClean="0"/>
              <a:t>;</a:t>
            </a:r>
          </a:p>
          <a:p>
            <a:r>
              <a:rPr lang="ru-RU" sz="1800" dirty="0"/>
              <a:t>-</a:t>
            </a:r>
            <a:r>
              <a:rPr lang="ru-RU" sz="1800" dirty="0" err="1"/>
              <a:t>вивчити</a:t>
            </a:r>
            <a:r>
              <a:rPr lang="ru-RU" sz="1800" dirty="0"/>
              <a:t> </a:t>
            </a:r>
            <a:r>
              <a:rPr lang="ru-RU" sz="1800" dirty="0" err="1"/>
              <a:t>можливості</a:t>
            </a:r>
            <a:r>
              <a:rPr lang="ru-RU" sz="1800" dirty="0"/>
              <a:t> </a:t>
            </a:r>
            <a:r>
              <a:rPr lang="ru-RU" sz="1800" dirty="0" err="1"/>
              <a:t>використання</a:t>
            </a:r>
            <a:r>
              <a:rPr lang="ru-RU" sz="1800" dirty="0"/>
              <a:t> </a:t>
            </a:r>
            <a:r>
              <a:rPr lang="ru-RU" sz="1800" dirty="0" err="1"/>
              <a:t>рослин</a:t>
            </a:r>
            <a:r>
              <a:rPr lang="ru-RU" sz="1800" dirty="0"/>
              <a:t> з метою </a:t>
            </a:r>
            <a:r>
              <a:rPr lang="ru-RU" sz="1800" dirty="0" err="1" smtClean="0"/>
              <a:t>біоіндикації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забруднення</a:t>
            </a:r>
            <a:r>
              <a:rPr lang="ru-RU" sz="1800" dirty="0" smtClean="0"/>
              <a:t> </a:t>
            </a:r>
            <a:r>
              <a:rPr lang="ru-RU" sz="1800" dirty="0" err="1"/>
              <a:t>довкілля</a:t>
            </a:r>
            <a:r>
              <a:rPr lang="ru-RU" sz="1800" dirty="0"/>
              <a:t> </a:t>
            </a:r>
            <a:r>
              <a:rPr lang="ru-RU" sz="1800" dirty="0" err="1"/>
              <a:t>важкими</a:t>
            </a:r>
            <a:r>
              <a:rPr lang="ru-RU" sz="1800" dirty="0"/>
              <a:t> </a:t>
            </a:r>
            <a:r>
              <a:rPr lang="ru-RU" sz="1800" dirty="0" err="1"/>
              <a:t>металами</a:t>
            </a:r>
            <a:r>
              <a:rPr lang="ru-RU" sz="1800" dirty="0"/>
              <a:t>.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13" y="4934878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0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012" y="557542"/>
            <a:ext cx="8993232" cy="436001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Сосна </a:t>
            </a:r>
            <a:r>
              <a:rPr lang="ru-RU" sz="2800" dirty="0" err="1"/>
              <a:t>звичайна</a:t>
            </a:r>
            <a:r>
              <a:rPr lang="ru-RU" sz="2800" dirty="0"/>
              <a:t> – </a:t>
            </a:r>
            <a:r>
              <a:rPr lang="ru-RU" sz="2800" dirty="0" err="1"/>
              <a:t>провідна</a:t>
            </a:r>
            <a:r>
              <a:rPr lang="ru-RU" sz="2800" dirty="0"/>
              <a:t> </a:t>
            </a:r>
            <a:r>
              <a:rPr lang="ru-RU" sz="2800" dirty="0" err="1"/>
              <a:t>лісоутворююча</a:t>
            </a:r>
            <a:r>
              <a:rPr lang="ru-RU" sz="2800" dirty="0"/>
              <a:t> порода в </a:t>
            </a:r>
            <a:r>
              <a:rPr lang="ru-RU" sz="2800" dirty="0" err="1"/>
              <a:t>Україні</a:t>
            </a:r>
            <a:r>
              <a:rPr lang="ru-RU" sz="2800" dirty="0"/>
              <a:t>. Вид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широку</a:t>
            </a:r>
            <a:r>
              <a:rPr lang="ru-RU" sz="2800" dirty="0"/>
              <a:t> </a:t>
            </a:r>
            <a:r>
              <a:rPr lang="ru-RU" sz="2800" dirty="0" err="1"/>
              <a:t>екологічну</a:t>
            </a:r>
            <a:r>
              <a:rPr lang="ru-RU" sz="2800" dirty="0"/>
              <a:t> </a:t>
            </a:r>
            <a:r>
              <a:rPr lang="ru-RU" sz="2800" dirty="0" err="1"/>
              <a:t>амплітуду</a:t>
            </a:r>
            <a:r>
              <a:rPr lang="ru-RU" sz="2800" dirty="0"/>
              <a:t>, росте на грунтах </a:t>
            </a:r>
            <a:r>
              <a:rPr lang="ru-RU" sz="2800" dirty="0" err="1"/>
              <a:t>різного</a:t>
            </a:r>
            <a:r>
              <a:rPr lang="ru-RU" sz="2800" dirty="0"/>
              <a:t> </a:t>
            </a:r>
            <a:r>
              <a:rPr lang="ru-RU" sz="2800" dirty="0" err="1"/>
              <a:t>механічного</a:t>
            </a:r>
            <a:r>
              <a:rPr lang="ru-RU" sz="2800" dirty="0"/>
              <a:t> складу, </a:t>
            </a:r>
            <a:r>
              <a:rPr lang="ru-RU" sz="2800" dirty="0" err="1"/>
              <a:t>вологості</a:t>
            </a:r>
            <a:r>
              <a:rPr lang="ru-RU" sz="2800" dirty="0"/>
              <a:t> та </a:t>
            </a:r>
            <a:r>
              <a:rPr lang="ru-RU" sz="2800" dirty="0" err="1"/>
              <a:t>родючості</a:t>
            </a:r>
            <a:r>
              <a:rPr lang="ru-RU" sz="2800" dirty="0"/>
              <a:t>. </a:t>
            </a:r>
            <a:r>
              <a:rPr lang="ru-RU" sz="2800" dirty="0" err="1"/>
              <a:t>Соснові</a:t>
            </a:r>
            <a:r>
              <a:rPr lang="ru-RU" sz="2800" dirty="0"/>
              <a:t> </a:t>
            </a:r>
            <a:r>
              <a:rPr lang="ru-RU" sz="2800" dirty="0" err="1"/>
              <a:t>ліси</a:t>
            </a:r>
            <a:r>
              <a:rPr lang="ru-RU" sz="2800" dirty="0"/>
              <a:t> </a:t>
            </a:r>
            <a:r>
              <a:rPr lang="ru-RU" sz="2800" dirty="0" err="1"/>
              <a:t>формуються</a:t>
            </a:r>
            <a:r>
              <a:rPr lang="ru-RU" sz="2800" dirty="0"/>
              <a:t> </a:t>
            </a:r>
            <a:r>
              <a:rPr lang="ru-RU" sz="2800" dirty="0" err="1"/>
              <a:t>навіть</a:t>
            </a:r>
            <a:r>
              <a:rPr lang="ru-RU" sz="2800" dirty="0"/>
              <a:t> на </a:t>
            </a:r>
            <a:r>
              <a:rPr lang="ru-RU" sz="2800" dirty="0" err="1"/>
              <a:t>дуже</a:t>
            </a:r>
            <a:r>
              <a:rPr lang="ru-RU" sz="2800" dirty="0"/>
              <a:t> </a:t>
            </a:r>
            <a:r>
              <a:rPr lang="ru-RU" sz="2800" dirty="0" err="1"/>
              <a:t>бідних</a:t>
            </a:r>
            <a:r>
              <a:rPr lang="ru-RU" sz="2800" dirty="0"/>
              <a:t> </a:t>
            </a:r>
            <a:r>
              <a:rPr lang="ru-RU" sz="2800" dirty="0" err="1"/>
              <a:t>піщаних</a:t>
            </a:r>
            <a:r>
              <a:rPr lang="ru-RU" sz="2800" dirty="0"/>
              <a:t> сухих грунтах, а </a:t>
            </a:r>
            <a:r>
              <a:rPr lang="ru-RU" sz="2800" dirty="0" err="1"/>
              <a:t>також</a:t>
            </a:r>
            <a:r>
              <a:rPr lang="ru-RU" sz="2800" dirty="0"/>
              <a:t> на </a:t>
            </a:r>
            <a:r>
              <a:rPr lang="ru-RU" sz="2800" dirty="0" err="1"/>
              <a:t>бідних</a:t>
            </a:r>
            <a:r>
              <a:rPr lang="ru-RU" sz="2800" dirty="0"/>
              <a:t>, </a:t>
            </a:r>
            <a:r>
              <a:rPr lang="ru-RU" sz="2800" dirty="0" err="1"/>
              <a:t>кислих</a:t>
            </a:r>
            <a:r>
              <a:rPr lang="ru-RU" sz="2800" dirty="0"/>
              <a:t> </a:t>
            </a:r>
            <a:r>
              <a:rPr lang="ru-RU" sz="2800" dirty="0" err="1"/>
              <a:t>заболочених</a:t>
            </a:r>
            <a:r>
              <a:rPr lang="ru-RU" sz="2800" dirty="0"/>
              <a:t> </a:t>
            </a:r>
            <a:r>
              <a:rPr lang="ru-RU" sz="2800" dirty="0" err="1"/>
              <a:t>торфових</a:t>
            </a:r>
            <a:r>
              <a:rPr lang="ru-RU" sz="2800" dirty="0"/>
              <a:t> грунтах. </a:t>
            </a:r>
            <a:r>
              <a:rPr lang="ru-RU" sz="2800" dirty="0" err="1"/>
              <a:t>Світлолюбна</a:t>
            </a:r>
            <a:r>
              <a:rPr lang="ru-RU" sz="2800" dirty="0"/>
              <a:t> порода, але в </a:t>
            </a:r>
            <a:r>
              <a:rPr lang="ru-RU" sz="2800" dirty="0" err="1"/>
              <a:t>дуже</a:t>
            </a:r>
            <a:r>
              <a:rPr lang="ru-RU" sz="2800" dirty="0"/>
              <a:t> молодому </a:t>
            </a:r>
            <a:r>
              <a:rPr lang="ru-RU" sz="2800" dirty="0" err="1"/>
              <a:t>віці</a:t>
            </a:r>
            <a:r>
              <a:rPr lang="ru-RU" sz="2800" dirty="0"/>
              <a:t> </a:t>
            </a:r>
            <a:r>
              <a:rPr lang="ru-RU" sz="2800" dirty="0" err="1"/>
              <a:t>краще</a:t>
            </a:r>
            <a:r>
              <a:rPr lang="ru-RU" sz="2800" dirty="0"/>
              <a:t> росте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захистом</a:t>
            </a:r>
            <a:r>
              <a:rPr lang="ru-RU" sz="2800" dirty="0"/>
              <a:t> </a:t>
            </a:r>
            <a:r>
              <a:rPr lang="ru-RU" sz="2800" dirty="0" err="1"/>
              <a:t>покривних</a:t>
            </a:r>
            <a:r>
              <a:rPr lang="ru-RU" sz="2800" dirty="0"/>
              <a:t> </a:t>
            </a:r>
            <a:r>
              <a:rPr lang="ru-RU" sz="2800" dirty="0" err="1"/>
              <a:t>порід</a:t>
            </a:r>
            <a:r>
              <a:rPr lang="ru-RU" sz="2800" dirty="0"/>
              <a:t> – </a:t>
            </a:r>
            <a:r>
              <a:rPr lang="ru-RU" sz="2800" dirty="0" err="1"/>
              <a:t>берези</a:t>
            </a:r>
            <a:r>
              <a:rPr lang="ru-RU" sz="2800" dirty="0"/>
              <a:t>, </a:t>
            </a:r>
            <a:r>
              <a:rPr lang="ru-RU" sz="2800" dirty="0" err="1"/>
              <a:t>осики</a:t>
            </a:r>
            <a:r>
              <a:rPr lang="ru-RU" sz="2800" dirty="0"/>
              <a:t>, </a:t>
            </a:r>
            <a:r>
              <a:rPr lang="ru-RU" sz="2800" dirty="0" err="1"/>
              <a:t>світлих</a:t>
            </a:r>
            <a:r>
              <a:rPr lang="ru-RU" sz="2800" dirty="0"/>
              <a:t> </a:t>
            </a:r>
            <a:r>
              <a:rPr lang="ru-RU" sz="2800" dirty="0" err="1"/>
              <a:t>кущів</a:t>
            </a:r>
            <a:r>
              <a:rPr lang="ru-RU" sz="2800" dirty="0"/>
              <a:t>. </a:t>
            </a:r>
            <a:r>
              <a:rPr lang="ru-RU" sz="2800" dirty="0" err="1"/>
              <a:t>Більш</a:t>
            </a:r>
            <a:r>
              <a:rPr lang="ru-RU" sz="2800" dirty="0"/>
              <a:t> </a:t>
            </a:r>
            <a:r>
              <a:rPr lang="ru-RU" sz="2800" dirty="0" err="1"/>
              <a:t>швидкоросла</a:t>
            </a:r>
            <a:r>
              <a:rPr lang="ru-RU" sz="2800" dirty="0"/>
              <a:t> за </a:t>
            </a:r>
            <a:r>
              <a:rPr lang="ru-RU" sz="2800" dirty="0" err="1"/>
              <a:t>ялину</a:t>
            </a:r>
            <a:r>
              <a:rPr lang="ru-RU" sz="2800" dirty="0"/>
              <a:t>. Сосна </a:t>
            </a:r>
            <a:r>
              <a:rPr lang="ru-RU" sz="2800" dirty="0" err="1"/>
              <a:t>звичайна</a:t>
            </a:r>
            <a:r>
              <a:rPr lang="ru-RU" sz="2800" dirty="0"/>
              <a:t> – </a:t>
            </a:r>
            <a:r>
              <a:rPr lang="ru-RU" sz="2800" dirty="0" err="1"/>
              <a:t>несильний</a:t>
            </a:r>
            <a:r>
              <a:rPr lang="ru-RU" sz="2800" dirty="0"/>
              <a:t> </a:t>
            </a:r>
            <a:r>
              <a:rPr lang="ru-RU" sz="2800" dirty="0" err="1"/>
              <a:t>едифікатор</a:t>
            </a:r>
            <a:r>
              <a:rPr lang="ru-RU" sz="2800" dirty="0"/>
              <a:t> у </a:t>
            </a:r>
            <a:r>
              <a:rPr lang="ru-RU" sz="2800" dirty="0" err="1"/>
              <a:t>лісах</a:t>
            </a:r>
            <a:r>
              <a:rPr lang="ru-RU" sz="2800" dirty="0"/>
              <a:t>,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витіснятися</a:t>
            </a:r>
            <a:r>
              <a:rPr lang="ru-RU" sz="2800" dirty="0"/>
              <a:t> такими породами, як </a:t>
            </a:r>
            <a:r>
              <a:rPr lang="ru-RU" sz="2800" dirty="0" err="1"/>
              <a:t>ялина</a:t>
            </a:r>
            <a:r>
              <a:rPr lang="ru-RU" sz="2800" dirty="0"/>
              <a:t> та дуб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325" y="5027715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96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err="1"/>
              <a:t>Хвойні</a:t>
            </a:r>
            <a:r>
              <a:rPr lang="ru-RU" sz="2800" dirty="0"/>
              <a:t> дерева </a:t>
            </a:r>
            <a:r>
              <a:rPr lang="ru-RU" sz="2800" dirty="0" err="1"/>
              <a:t>чутливіші</a:t>
            </a:r>
            <a:r>
              <a:rPr lang="ru-RU" sz="2800" dirty="0"/>
              <a:t> за </a:t>
            </a:r>
            <a:r>
              <a:rPr lang="ru-RU" sz="2800" dirty="0" err="1"/>
              <a:t>інші</a:t>
            </a:r>
            <a:r>
              <a:rPr lang="ru-RU" sz="2800" dirty="0"/>
              <a:t> до </a:t>
            </a:r>
            <a:r>
              <a:rPr lang="ru-RU" sz="2800" dirty="0" err="1"/>
              <a:t>забруднення</a:t>
            </a:r>
            <a:r>
              <a:rPr lang="ru-RU" sz="2800" dirty="0"/>
              <a:t> </a:t>
            </a:r>
            <a:r>
              <a:rPr lang="ru-RU" sz="2800" dirty="0" err="1"/>
              <a:t>повітря</a:t>
            </a:r>
            <a:r>
              <a:rPr lang="ru-RU" sz="2800" dirty="0"/>
              <a:t>.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впливом</a:t>
            </a:r>
            <a:r>
              <a:rPr lang="ru-RU" sz="2800" dirty="0"/>
              <a:t> </a:t>
            </a:r>
            <a:r>
              <a:rPr lang="ru-RU" sz="2800" dirty="0" err="1"/>
              <a:t>загазованості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сполуками</a:t>
            </a:r>
            <a:r>
              <a:rPr lang="ru-RU" sz="2800" dirty="0"/>
              <a:t> </a:t>
            </a:r>
            <a:r>
              <a:rPr lang="ru-RU" sz="2800" dirty="0" err="1" smtClean="0"/>
              <a:t>Сульфуру</a:t>
            </a:r>
            <a:r>
              <a:rPr lang="ru-RU" sz="2800" dirty="0" smtClean="0"/>
              <a:t>, </a:t>
            </a:r>
            <a:r>
              <a:rPr lang="ru-RU" sz="2800" dirty="0"/>
              <a:t>азоту, </a:t>
            </a:r>
            <a:r>
              <a:rPr lang="ru-RU" sz="2800" dirty="0" err="1"/>
              <a:t>вуглеводнями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кислотних</a:t>
            </a:r>
            <a:r>
              <a:rPr lang="ru-RU" sz="2800" dirty="0"/>
              <a:t> </a:t>
            </a:r>
            <a:r>
              <a:rPr lang="ru-RU" sz="2800" dirty="0" err="1"/>
              <a:t>дощів</a:t>
            </a:r>
            <a:r>
              <a:rPr lang="ru-RU" sz="2800" dirty="0"/>
              <a:t> хвоя </a:t>
            </a:r>
            <a:r>
              <a:rPr lang="ru-RU" sz="2800" dirty="0" err="1"/>
              <a:t>скорочує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тривалість</a:t>
            </a:r>
            <a:r>
              <a:rPr lang="ru-RU" sz="2800" dirty="0"/>
              <a:t> </a:t>
            </a:r>
            <a:r>
              <a:rPr lang="ru-RU" sz="2800" dirty="0" err="1"/>
              <a:t>свого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 до одного року, </a:t>
            </a:r>
            <a:r>
              <a:rPr lang="ru-RU" sz="2800" dirty="0" err="1"/>
              <a:t>вкривається</a:t>
            </a:r>
            <a:r>
              <a:rPr lang="ru-RU" sz="2800" dirty="0"/>
              <a:t> </a:t>
            </a:r>
            <a:r>
              <a:rPr lang="ru-RU" sz="2800" dirty="0" err="1"/>
              <a:t>некрозними</a:t>
            </a:r>
            <a:r>
              <a:rPr lang="ru-RU" sz="2800" dirty="0"/>
              <a:t> </a:t>
            </a:r>
            <a:r>
              <a:rPr lang="ru-RU" sz="2800" dirty="0" err="1"/>
              <a:t>плямами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зовсім</a:t>
            </a:r>
            <a:r>
              <a:rPr lang="ru-RU" sz="2800" dirty="0"/>
              <a:t> </a:t>
            </a:r>
            <a:r>
              <a:rPr lang="ru-RU" sz="2800" dirty="0" err="1"/>
              <a:t>опадає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 err="1"/>
              <a:t>тоді</a:t>
            </a:r>
            <a:r>
              <a:rPr lang="ru-RU" sz="2800" dirty="0"/>
              <a:t> як у чистому </a:t>
            </a:r>
            <a:r>
              <a:rPr lang="ru-RU" sz="2800" dirty="0" err="1"/>
              <a:t>середовищі</a:t>
            </a:r>
            <a:r>
              <a:rPr lang="ru-RU" sz="2800" dirty="0"/>
              <a:t> </a:t>
            </a:r>
            <a:r>
              <a:rPr lang="ru-RU" sz="2800" dirty="0" err="1"/>
              <a:t>хвоїнки</a:t>
            </a:r>
            <a:r>
              <a:rPr lang="ru-RU" sz="2800" dirty="0"/>
              <a:t> </a:t>
            </a:r>
            <a:r>
              <a:rPr lang="ru-RU" sz="2800" dirty="0" err="1"/>
              <a:t>вічнозелених</a:t>
            </a:r>
            <a:r>
              <a:rPr lang="ru-RU" sz="2800" dirty="0"/>
              <a:t> </a:t>
            </a:r>
            <a:r>
              <a:rPr lang="ru-RU" sz="2800" dirty="0" err="1"/>
              <a:t>порід</a:t>
            </a:r>
            <a:r>
              <a:rPr lang="ru-RU" sz="2800" dirty="0"/>
              <a:t> </a:t>
            </a:r>
            <a:r>
              <a:rPr lang="ru-RU" sz="2800" dirty="0" err="1"/>
              <a:t>функціонують</a:t>
            </a:r>
            <a:r>
              <a:rPr lang="ru-RU" sz="2800" dirty="0"/>
              <a:t> на </a:t>
            </a:r>
            <a:r>
              <a:rPr lang="ru-RU" sz="2800" dirty="0" err="1"/>
              <a:t>дереві</a:t>
            </a:r>
            <a:r>
              <a:rPr lang="ru-RU" sz="2800" dirty="0"/>
              <a:t> 3-12 </a:t>
            </a:r>
            <a:r>
              <a:rPr lang="ru-RU" sz="2800" dirty="0" err="1"/>
              <a:t>років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76" y="3966692"/>
            <a:ext cx="4055374" cy="270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3690313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Методика </a:t>
            </a:r>
            <a:r>
              <a:rPr lang="ru-RU" sz="2800" dirty="0" err="1" smtClean="0"/>
              <a:t>дослідження</a:t>
            </a:r>
            <a:r>
              <a:rPr lang="en-US" sz="2800" dirty="0" smtClean="0"/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</a:t>
            </a:r>
            <a:r>
              <a:rPr lang="ru-RU" sz="2000" dirty="0"/>
              <a:t>. </a:t>
            </a:r>
            <a:r>
              <a:rPr lang="ru-RU" sz="2000" dirty="0" err="1"/>
              <a:t>Вибираємо</a:t>
            </a:r>
            <a:r>
              <a:rPr lang="ru-RU" sz="2000" dirty="0"/>
              <a:t> 10 </a:t>
            </a:r>
            <a:r>
              <a:rPr lang="ru-RU" sz="2000" dirty="0" err="1"/>
              <a:t>молодих</a:t>
            </a:r>
            <a:r>
              <a:rPr lang="ru-RU" sz="2000" dirty="0"/>
              <a:t> дерев </a:t>
            </a:r>
            <a:r>
              <a:rPr lang="ru-RU" sz="2000" dirty="0" err="1"/>
              <a:t>доступної</a:t>
            </a:r>
            <a:r>
              <a:rPr lang="ru-RU" sz="2000" dirty="0"/>
              <a:t> </a:t>
            </a:r>
            <a:r>
              <a:rPr lang="ru-RU" sz="2000" dirty="0" err="1"/>
              <a:t>висоти</a:t>
            </a:r>
            <a:r>
              <a:rPr lang="ru-RU" sz="2000" dirty="0"/>
              <a:t>( 1 – 1.5 м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зазвичай</a:t>
            </a:r>
            <a:r>
              <a:rPr lang="ru-RU" sz="2000" dirty="0"/>
              <a:t> 8 – 15 </a:t>
            </a:r>
            <a:r>
              <a:rPr lang="ru-RU" sz="2000" dirty="0" err="1"/>
              <a:t>річні</a:t>
            </a:r>
            <a:r>
              <a:rPr lang="ru-RU" sz="2000" dirty="0"/>
              <a:t> </a:t>
            </a:r>
            <a:r>
              <a:rPr lang="ru-RU" sz="2000" dirty="0" err="1"/>
              <a:t>сосонки</a:t>
            </a:r>
            <a:r>
              <a:rPr lang="ru-RU" sz="2000" dirty="0"/>
              <a:t> з 8 -15 мутовками </a:t>
            </a:r>
            <a:r>
              <a:rPr lang="ru-RU" sz="2000" dirty="0" err="1"/>
              <a:t>бокових</a:t>
            </a:r>
            <a:r>
              <a:rPr lang="ru-RU" sz="2000" dirty="0"/>
              <a:t> </a:t>
            </a:r>
            <a:r>
              <a:rPr lang="ru-RU" sz="2000" dirty="0" err="1"/>
              <a:t>пагонів</a:t>
            </a:r>
            <a:r>
              <a:rPr lang="ru-RU" sz="2000" dirty="0"/>
              <a:t> на головному </a:t>
            </a:r>
            <a:r>
              <a:rPr lang="ru-RU" sz="2000" dirty="0" err="1"/>
              <a:t>стовбурі</a:t>
            </a:r>
            <a:r>
              <a:rPr lang="ru-RU" sz="2000" dirty="0"/>
              <a:t>, </a:t>
            </a:r>
            <a:r>
              <a:rPr lang="ru-RU" sz="2000" dirty="0" err="1"/>
              <a:t>оскільки</a:t>
            </a:r>
            <a:r>
              <a:rPr lang="ru-RU" sz="2000" dirty="0"/>
              <a:t> за 1 </a:t>
            </a:r>
            <a:r>
              <a:rPr lang="ru-RU" sz="2000" dirty="0" err="1"/>
              <a:t>рік</a:t>
            </a:r>
            <a:r>
              <a:rPr lang="ru-RU" sz="2000" dirty="0"/>
              <a:t> </a:t>
            </a:r>
            <a:r>
              <a:rPr lang="ru-RU" sz="2000" dirty="0" err="1"/>
              <a:t>утворюється</a:t>
            </a:r>
            <a:r>
              <a:rPr lang="ru-RU" sz="2000" dirty="0"/>
              <a:t> 1 мутовка)</a:t>
            </a:r>
            <a:br>
              <a:rPr lang="ru-RU" sz="2000" dirty="0"/>
            </a:br>
            <a:r>
              <a:rPr lang="ru-RU" sz="2000" dirty="0"/>
              <a:t>2.На кожному </a:t>
            </a:r>
            <a:r>
              <a:rPr lang="ru-RU" sz="2000" dirty="0" err="1"/>
              <a:t>дереві</a:t>
            </a:r>
            <a:r>
              <a:rPr lang="ru-RU" sz="2000" dirty="0"/>
              <a:t> </a:t>
            </a:r>
            <a:r>
              <a:rPr lang="ru-RU" sz="2000" dirty="0" err="1"/>
              <a:t>уважно</a:t>
            </a:r>
            <a:r>
              <a:rPr lang="ru-RU" sz="2000" dirty="0"/>
              <a:t> </a:t>
            </a:r>
            <a:r>
              <a:rPr lang="ru-RU" sz="2000" dirty="0" err="1"/>
              <a:t>роздивляємося</a:t>
            </a:r>
            <a:r>
              <a:rPr lang="ru-RU" sz="2000" dirty="0"/>
              <a:t> </a:t>
            </a:r>
            <a:r>
              <a:rPr lang="ru-RU" sz="2000" dirty="0" err="1"/>
              <a:t>верхівку</a:t>
            </a:r>
            <a:r>
              <a:rPr lang="ru-RU" sz="2000" dirty="0"/>
              <a:t> </a:t>
            </a:r>
            <a:r>
              <a:rPr lang="ru-RU" sz="2000" dirty="0" err="1"/>
              <a:t>стовбура</a:t>
            </a:r>
            <a:r>
              <a:rPr lang="ru-RU" sz="2000" dirty="0"/>
              <a:t>, </a:t>
            </a:r>
            <a:r>
              <a:rPr lang="ru-RU" sz="2000" dirty="0" err="1"/>
              <a:t>знаходимо</a:t>
            </a:r>
            <a:r>
              <a:rPr lang="ru-RU" sz="2000" dirty="0"/>
              <a:t> </a:t>
            </a:r>
            <a:r>
              <a:rPr lang="ru-RU" sz="2000" dirty="0" err="1"/>
              <a:t>частину</a:t>
            </a:r>
            <a:r>
              <a:rPr lang="ru-RU" sz="2000" dirty="0"/>
              <a:t> центрального пагона </a:t>
            </a:r>
            <a:r>
              <a:rPr lang="ru-RU" sz="2000" dirty="0" err="1"/>
              <a:t>попереднього</a:t>
            </a:r>
            <a:r>
              <a:rPr lang="ru-RU" sz="2000" dirty="0"/>
              <a:t> року ( друга </a:t>
            </a:r>
            <a:r>
              <a:rPr lang="ru-RU" sz="2000" dirty="0" err="1"/>
              <a:t>зверху</a:t>
            </a:r>
            <a:r>
              <a:rPr lang="ru-RU" sz="2000" dirty="0"/>
              <a:t>) </a:t>
            </a:r>
            <a:br>
              <a:rPr lang="ru-RU" sz="2000" dirty="0"/>
            </a:br>
            <a:r>
              <a:rPr lang="ru-RU" sz="2000" dirty="0"/>
              <a:t>3.На </a:t>
            </a:r>
            <a:r>
              <a:rPr lang="ru-RU" sz="2000" dirty="0" err="1"/>
              <a:t>цій</a:t>
            </a:r>
            <a:r>
              <a:rPr lang="ru-RU" sz="2000" dirty="0"/>
              <a:t> </a:t>
            </a:r>
            <a:r>
              <a:rPr lang="ru-RU" sz="2000" dirty="0" err="1"/>
              <a:t>частині</a:t>
            </a:r>
            <a:r>
              <a:rPr lang="ru-RU" sz="2000" dirty="0"/>
              <a:t> </a:t>
            </a:r>
            <a:r>
              <a:rPr lang="ru-RU" sz="2000" dirty="0" err="1"/>
              <a:t>уважно</a:t>
            </a:r>
            <a:r>
              <a:rPr lang="ru-RU" sz="2000" dirty="0"/>
              <a:t> </a:t>
            </a:r>
            <a:r>
              <a:rPr lang="ru-RU" sz="2000" dirty="0" err="1"/>
              <a:t>роздивилися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хвоїнки</a:t>
            </a:r>
            <a:r>
              <a:rPr lang="ru-RU" sz="2000" dirty="0"/>
              <a:t> для </a:t>
            </a:r>
            <a:r>
              <a:rPr lang="ru-RU" sz="2000" dirty="0" err="1"/>
              <a:t>визначення</a:t>
            </a:r>
            <a:r>
              <a:rPr lang="ru-RU" sz="2000" dirty="0"/>
              <a:t> </a:t>
            </a:r>
            <a:r>
              <a:rPr lang="ru-RU" sz="2000" dirty="0" err="1"/>
              <a:t>класу</a:t>
            </a:r>
            <a:r>
              <a:rPr lang="ru-RU" sz="2000" dirty="0"/>
              <a:t> </a:t>
            </a:r>
            <a:r>
              <a:rPr lang="ru-RU" sz="2000" dirty="0" err="1"/>
              <a:t>пошкодження</a:t>
            </a:r>
            <a:r>
              <a:rPr lang="ru-RU" sz="2000" dirty="0"/>
              <a:t> і </a:t>
            </a:r>
            <a:r>
              <a:rPr lang="ru-RU" sz="2000" dirty="0" err="1"/>
              <a:t>всихання</a:t>
            </a:r>
            <a:r>
              <a:rPr lang="ru-RU" sz="2000" dirty="0"/>
              <a:t> .</a:t>
            </a:r>
            <a:br>
              <a:rPr lang="ru-RU" sz="2000" dirty="0"/>
            </a:br>
            <a:r>
              <a:rPr lang="ru-RU" sz="2000" b="1" dirty="0" err="1"/>
              <a:t>Оцінка</a:t>
            </a:r>
            <a:r>
              <a:rPr lang="ru-RU" sz="2000" b="1" dirty="0"/>
              <a:t> </a:t>
            </a:r>
            <a:r>
              <a:rPr lang="ru-RU" sz="2000" b="1" dirty="0" err="1"/>
              <a:t>пошкодження</a:t>
            </a:r>
            <a:r>
              <a:rPr lang="ru-RU" sz="2000" b="1" dirty="0"/>
              <a:t> ( </a:t>
            </a:r>
            <a:r>
              <a:rPr lang="ru-RU" sz="2000" b="1" dirty="0" err="1"/>
              <a:t>жовті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чорні</a:t>
            </a:r>
            <a:r>
              <a:rPr lang="ru-RU" sz="2000" b="1" dirty="0"/>
              <a:t> </a:t>
            </a:r>
            <a:r>
              <a:rPr lang="ru-RU" sz="2000" b="1" dirty="0" err="1"/>
              <a:t>цятки</a:t>
            </a:r>
            <a:r>
              <a:rPr lang="ru-RU" sz="2000" b="1" dirty="0"/>
              <a:t>):</a:t>
            </a:r>
            <a:br>
              <a:rPr lang="ru-RU" sz="2000" b="1" dirty="0"/>
            </a:br>
            <a:r>
              <a:rPr lang="ru-RU" sz="2000" dirty="0"/>
              <a:t>1 – </a:t>
            </a:r>
            <a:r>
              <a:rPr lang="ru-RU" sz="2000" dirty="0" err="1"/>
              <a:t>хвоїнка</a:t>
            </a:r>
            <a:r>
              <a:rPr lang="ru-RU" sz="2000" dirty="0"/>
              <a:t> без </a:t>
            </a:r>
            <a:r>
              <a:rPr lang="ru-RU" sz="2000" dirty="0" err="1"/>
              <a:t>цяток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2 – є </a:t>
            </a:r>
            <a:r>
              <a:rPr lang="ru-RU" sz="2000" dirty="0" err="1"/>
              <a:t>кілька</a:t>
            </a:r>
            <a:r>
              <a:rPr lang="ru-RU" sz="2000" dirty="0"/>
              <a:t> </a:t>
            </a:r>
            <a:r>
              <a:rPr lang="ru-RU" sz="2000" dirty="0" err="1"/>
              <a:t>дрібних</a:t>
            </a:r>
            <a:r>
              <a:rPr lang="ru-RU" sz="2000" dirty="0"/>
              <a:t> </a:t>
            </a:r>
            <a:r>
              <a:rPr lang="ru-RU" sz="2000" dirty="0" err="1"/>
              <a:t>цяток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3 –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цяток</a:t>
            </a:r>
            <a:r>
              <a:rPr lang="ru-RU" sz="2000" dirty="0"/>
              <a:t> . </a:t>
            </a:r>
            <a:r>
              <a:rPr lang="ru-RU" sz="2000" dirty="0" err="1"/>
              <a:t>деякі</a:t>
            </a:r>
            <a:r>
              <a:rPr lang="ru-RU" sz="2000" dirty="0"/>
              <a:t> </a:t>
            </a:r>
            <a:r>
              <a:rPr lang="ru-RU" sz="2000" dirty="0" err="1"/>
              <a:t>значних</a:t>
            </a:r>
            <a:r>
              <a:rPr lang="ru-RU" sz="2000" dirty="0"/>
              <a:t> </a:t>
            </a:r>
            <a:r>
              <a:rPr lang="ru-RU" sz="2000" dirty="0" err="1"/>
              <a:t>розмірів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 </a:t>
            </a:r>
            <a:r>
              <a:rPr lang="ru-RU" sz="2000" b="1" dirty="0" err="1"/>
              <a:t>Оцінка</a:t>
            </a:r>
            <a:r>
              <a:rPr lang="ru-RU" sz="2000" b="1" dirty="0"/>
              <a:t> </a:t>
            </a:r>
            <a:r>
              <a:rPr lang="ru-RU" sz="2000" b="1" dirty="0" err="1"/>
              <a:t>всихання</a:t>
            </a:r>
            <a:r>
              <a:rPr lang="ru-RU" sz="2000" b="1" dirty="0"/>
              <a:t> :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1-Нема </a:t>
            </a:r>
            <a:r>
              <a:rPr lang="ru-RU" sz="2000" dirty="0"/>
              <a:t>сухих </a:t>
            </a:r>
            <a:r>
              <a:rPr lang="ru-RU" sz="2000" dirty="0" err="1"/>
              <a:t>частин</a:t>
            </a:r>
            <a:r>
              <a:rPr lang="ru-RU" sz="2000" dirty="0"/>
              <a:t> </a:t>
            </a:r>
            <a:r>
              <a:rPr lang="ru-RU" sz="2000" dirty="0" err="1"/>
              <a:t>хвоїнки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 smtClean="0"/>
              <a:t>2- </a:t>
            </a:r>
            <a:r>
              <a:rPr lang="ru-RU" sz="2000" dirty="0" err="1"/>
              <a:t>Кінчик</a:t>
            </a:r>
            <a:r>
              <a:rPr lang="ru-RU" sz="2000" dirty="0"/>
              <a:t> </a:t>
            </a:r>
            <a:r>
              <a:rPr lang="ru-RU" sz="2000" dirty="0" err="1"/>
              <a:t>хвоїнки</a:t>
            </a:r>
            <a:r>
              <a:rPr lang="ru-RU" sz="2000" dirty="0"/>
              <a:t> ( 2 – 5 мм) засох і </a:t>
            </a:r>
            <a:r>
              <a:rPr lang="ru-RU" sz="2000" dirty="0" err="1"/>
              <a:t>пожовтів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 smtClean="0"/>
              <a:t>3-Засохла </a:t>
            </a:r>
            <a:r>
              <a:rPr lang="ru-RU" sz="2000" dirty="0"/>
              <a:t>1\3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хвоїнки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 smtClean="0"/>
              <a:t>4 </a:t>
            </a:r>
            <a:r>
              <a:rPr lang="ru-RU" sz="2000" dirty="0"/>
              <a:t>– </a:t>
            </a:r>
            <a:r>
              <a:rPr lang="ru-RU" sz="2000" dirty="0" err="1"/>
              <a:t>уся</a:t>
            </a:r>
            <a:r>
              <a:rPr lang="ru-RU" sz="2000" dirty="0"/>
              <a:t> </a:t>
            </a:r>
            <a:r>
              <a:rPr lang="ru-RU" sz="2000" dirty="0" err="1"/>
              <a:t>хвоїнка</a:t>
            </a:r>
            <a:r>
              <a:rPr lang="ru-RU" sz="2000" dirty="0"/>
              <a:t> </a:t>
            </a:r>
            <a:r>
              <a:rPr lang="ru-RU" sz="2000" dirty="0" err="1"/>
              <a:t>жовта</a:t>
            </a:r>
            <a:r>
              <a:rPr lang="ru-RU" sz="2000" dirty="0"/>
              <a:t> , </a:t>
            </a:r>
            <a:r>
              <a:rPr lang="ru-RU" sz="2000" dirty="0" err="1"/>
              <a:t>більше</a:t>
            </a:r>
            <a:r>
              <a:rPr lang="ru-RU" sz="2000" dirty="0"/>
              <a:t> 1\2 </a:t>
            </a:r>
            <a:r>
              <a:rPr lang="ru-RU" sz="2000" dirty="0" err="1"/>
              <a:t>довжини</a:t>
            </a:r>
            <a:r>
              <a:rPr lang="ru-RU" sz="2000" dirty="0"/>
              <a:t> суха.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985" y="42291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17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295" y="624110"/>
            <a:ext cx="10379032" cy="94343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Результат. Оцінка пошкодження (чорні або жовті плями)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88446"/>
              </p:ext>
            </p:extLst>
          </p:nvPr>
        </p:nvGraphicFramePr>
        <p:xfrm>
          <a:off x="2664175" y="1313431"/>
          <a:ext cx="8128001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Зони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Загальна </a:t>
                      </a:r>
                      <a:r>
                        <a:rPr lang="uk-UA" dirty="0" err="1" smtClean="0"/>
                        <a:t>кількістьсть</a:t>
                      </a:r>
                      <a:r>
                        <a:rPr lang="uk-UA" baseline="0" dirty="0" smtClean="0"/>
                        <a:t> хвоїнок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 хвоїнок з плямами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Відсоток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 хвоїнок з висиханням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Відсоток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Дата відбору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Забруднена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248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26.03.21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Часта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50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12,5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150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37,5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26.03.21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C:\Users\user4\Desktop\квитанції\Screenshot_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36" y="4536375"/>
            <a:ext cx="3303169" cy="212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51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42" y="790417"/>
            <a:ext cx="8602360" cy="48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8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8627" y="809932"/>
            <a:ext cx="8911687" cy="5879721"/>
          </a:xfrm>
        </p:spPr>
        <p:txBody>
          <a:bodyPr/>
          <a:lstStyle/>
          <a:p>
            <a:r>
              <a:rPr lang="uk-UA" dirty="0" smtClean="0"/>
              <a:t>Висновок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2400" dirty="0" err="1"/>
              <a:t>Отже</a:t>
            </a:r>
            <a:r>
              <a:rPr lang="ru-RU" sz="2400" dirty="0"/>
              <a:t>, </a:t>
            </a:r>
            <a:r>
              <a:rPr lang="ru-RU" sz="2400" dirty="0" err="1"/>
              <a:t>дослідивши</a:t>
            </a:r>
            <a:r>
              <a:rPr lang="ru-RU" sz="2400" dirty="0"/>
              <a:t> стан сосни </a:t>
            </a:r>
            <a:r>
              <a:rPr lang="ru-RU" sz="2400" dirty="0" err="1"/>
              <a:t>звичайної</a:t>
            </a:r>
            <a:r>
              <a:rPr lang="ru-RU" sz="2400" dirty="0"/>
              <a:t> в межах </a:t>
            </a:r>
            <a:r>
              <a:rPr lang="ru-RU" sz="2400" dirty="0" err="1" smtClean="0"/>
              <a:t>міста</a:t>
            </a:r>
            <a:r>
              <a:rPr lang="ru-RU" sz="2400" dirty="0" smtClean="0"/>
              <a:t> </a:t>
            </a:r>
            <a:r>
              <a:rPr lang="ru-RU" sz="2400" dirty="0"/>
              <a:t>ми </a:t>
            </a:r>
            <a:r>
              <a:rPr lang="ru-RU" sz="2400" dirty="0" err="1"/>
              <a:t>виявили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переважна</a:t>
            </a:r>
            <a:r>
              <a:rPr lang="ru-RU" sz="2400" dirty="0"/>
              <a:t> </a:t>
            </a:r>
            <a:r>
              <a:rPr lang="ru-RU" sz="2400" dirty="0" err="1"/>
              <a:t>більшість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r>
              <a:rPr lang="ru-RU" sz="2400" dirty="0"/>
              <a:t> </a:t>
            </a:r>
            <a:r>
              <a:rPr lang="ru-RU" sz="2400" dirty="0" err="1"/>
              <a:t>знаходиться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впливом</a:t>
            </a:r>
            <a:r>
              <a:rPr lang="ru-RU" sz="2400" dirty="0"/>
              <a:t> антропогенного </a:t>
            </a:r>
            <a:r>
              <a:rPr lang="ru-RU" sz="2400" dirty="0" err="1" smtClean="0"/>
              <a:t>впливу</a:t>
            </a:r>
            <a:r>
              <a:rPr lang="ru-RU" sz="2400" dirty="0" smtClean="0"/>
              <a:t>, </a:t>
            </a:r>
            <a:r>
              <a:rPr lang="ru-RU" sz="2400" dirty="0" err="1"/>
              <a:t>деякі</a:t>
            </a:r>
            <a:r>
              <a:rPr lang="ru-RU" sz="2400" dirty="0"/>
              <a:t>    </a:t>
            </a:r>
            <a:r>
              <a:rPr lang="ru-RU" sz="2400" dirty="0" err="1"/>
              <a:t>представники</a:t>
            </a:r>
            <a:r>
              <a:rPr lang="ru-RU" sz="2400" dirty="0"/>
              <a:t>    </a:t>
            </a:r>
            <a:r>
              <a:rPr lang="ru-RU" sz="2400" dirty="0" err="1"/>
              <a:t>поступово</a:t>
            </a:r>
            <a:r>
              <a:rPr lang="ru-RU" sz="2400" dirty="0"/>
              <a:t> </a:t>
            </a:r>
            <a:r>
              <a:rPr lang="ru-RU" sz="2400" dirty="0" err="1"/>
              <a:t>деградують</a:t>
            </a:r>
            <a:r>
              <a:rPr lang="ru-RU" sz="2400" dirty="0"/>
              <a:t>, на  </a:t>
            </a:r>
            <a:r>
              <a:rPr lang="ru-RU" sz="2400" dirty="0" err="1"/>
              <a:t>досліджених</a:t>
            </a:r>
            <a:r>
              <a:rPr lang="ru-RU" sz="2400" dirty="0"/>
              <a:t> </a:t>
            </a:r>
            <a:r>
              <a:rPr lang="ru-RU" sz="2400" dirty="0" err="1"/>
              <a:t>ділянках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викликати</a:t>
            </a:r>
            <a:r>
              <a:rPr lang="ru-RU" sz="2400" dirty="0"/>
              <a:t> </a:t>
            </a:r>
            <a:r>
              <a:rPr lang="ru-RU" sz="2400" dirty="0" err="1"/>
              <a:t>незворотні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у </a:t>
            </a:r>
            <a:r>
              <a:rPr lang="ru-RU" sz="2400" dirty="0" err="1"/>
              <a:t>природних</a:t>
            </a:r>
            <a:r>
              <a:rPr lang="ru-RU" sz="2400" dirty="0"/>
              <a:t> </a:t>
            </a:r>
            <a:r>
              <a:rPr lang="ru-RU" sz="2400" dirty="0" err="1"/>
              <a:t>ланцюгах</a:t>
            </a:r>
            <a:r>
              <a:rPr lang="ru-RU" sz="2400" dirty="0"/>
              <a:t> </a:t>
            </a:r>
            <a:r>
              <a:rPr lang="ru-RU" sz="2400" dirty="0" err="1"/>
              <a:t>рівноваги</a:t>
            </a:r>
            <a:r>
              <a:rPr lang="ru-RU" sz="2400" dirty="0"/>
              <a:t>. </a:t>
            </a:r>
            <a:r>
              <a:rPr lang="ru-RU" sz="2400" dirty="0" err="1" smtClean="0"/>
              <a:t>Несприятливо</a:t>
            </a:r>
            <a:r>
              <a:rPr lang="ru-RU" sz="2400" dirty="0" smtClean="0"/>
              <a:t> </a:t>
            </a:r>
            <a:r>
              <a:rPr lang="ru-RU" sz="2400" dirty="0"/>
              <a:t>на стан </a:t>
            </a:r>
            <a:r>
              <a:rPr lang="ru-RU" sz="2400" dirty="0" err="1"/>
              <a:t>рослин</a:t>
            </a:r>
            <a:r>
              <a:rPr lang="ru-RU" sz="2400" dirty="0"/>
              <a:t> </a:t>
            </a:r>
            <a:r>
              <a:rPr lang="ru-RU" sz="2400" dirty="0" err="1"/>
              <a:t>впливають</a:t>
            </a:r>
            <a:r>
              <a:rPr lang="ru-RU" sz="2400" dirty="0"/>
              <a:t> </a:t>
            </a:r>
            <a:r>
              <a:rPr lang="ru-RU" sz="2400" dirty="0" err="1"/>
              <a:t>викиди</a:t>
            </a:r>
            <a:r>
              <a:rPr lang="ru-RU" sz="2400" dirty="0"/>
              <a:t> </a:t>
            </a:r>
            <a:r>
              <a:rPr lang="ru-RU" sz="2400" dirty="0" err="1"/>
              <a:t>автомобілів</a:t>
            </a:r>
            <a:r>
              <a:rPr lang="ru-RU" sz="2400" dirty="0"/>
              <a:t> і </a:t>
            </a:r>
            <a:r>
              <a:rPr lang="ru-RU" sz="2400" dirty="0" err="1"/>
              <a:t>промислове</a:t>
            </a:r>
            <a:r>
              <a:rPr lang="ru-RU" sz="2400" dirty="0"/>
              <a:t> </a:t>
            </a:r>
            <a:r>
              <a:rPr lang="ru-RU" sz="2400" dirty="0" err="1"/>
              <a:t>забруднення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60" y="452876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110</TotalTime>
  <Words>212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 «МАН-Юніор Дослідник» “Сосна звичайна– біоіндикатор стану навколишнього середовища ”   Виконала: Геворкян Ольга Завенівна, учениця 8 класу, Славутської гімназії №4. Науковий керівник: Янісевич Віктор Миколайович – вчитель хімії, вища категорія, вчитель-методист.   </vt:lpstr>
      <vt:lpstr>Мета роботи:</vt:lpstr>
      <vt:lpstr>Завдання дослідження:</vt:lpstr>
      <vt:lpstr>Сосна звичайна – провідна лісоутворююча порода в Україні. Вид має широку екологічну амплітуду, росте на грунтах різного механічного складу, вологості та родючості. Соснові ліси формуються навіть на дуже бідних піщаних сухих грунтах, а також на бідних, кислих заболочених торфових грунтах. Світлолюбна порода, але в дуже молодому віці краще росте під захистом покривних порід – берези, осики, світлих кущів. Більш швидкоросла за ялину. Сосна звичайна – несильний едифікатор у лісах, може витіснятися такими породами, як ялина та дуб</vt:lpstr>
      <vt:lpstr>Хвойні дерева чутливіші за інші до забруднення повітря. Під впливом загазованості сполуками Сульфуру, азоту, вуглеводнями, а також після кислотних дощів хвоя скорочує тривалість свого життя до одного року, вкривається некрозними плямами або зовсім опадає, тоді як у чистому середовищі хвоїнки вічнозелених порід функціонують на дереві 3-12 років. </vt:lpstr>
      <vt:lpstr>Методика дослідження: 1. Вибираємо 10 молодих дерев доступної висоти( 1 – 1.5 м це зазвичай 8 – 15 річні сосонки з 8 -15 мутовками бокових пагонів на головному стовбурі, оскільки за 1 рік утворюється 1 мутовка) 2.На кожному дереві уважно роздивляємося верхівку стовбура, знаходимо частину центрального пагона попереднього року ( друга зверху)  3.На цій частині уважно роздивилися всі хвоїнки для визначення класу пошкодження і всихання . Оцінка пошкодження ( жовті або чорні цятки): 1 – хвоїнка без цяток; 2 – є кілька дрібних цяток; 3 – багато цяток . деякі значних розмірів.  Оцінка всихання :  1-Нема сухих частин хвоїнки; 2- Кінчик хвоїнки ( 2 – 5 мм) засох і пожовтів; 3-Засохла 1\3 частина хвоїнки; 4 – уся хвоїнка жовта , більше 1\2 довжини суха. </vt:lpstr>
      <vt:lpstr>Результат. Оцінка пошкодження (чорні або жовті плями)</vt:lpstr>
      <vt:lpstr>Презентация PowerPoint</vt:lpstr>
      <vt:lpstr>Висновок:  Отже, дослідивши стан сосни звичайної в межах міста ми виявили, що переважна більшість рослин знаходиться під впливом антропогенного впливу, деякі    представники    поступово деградують, на  досліджених ділянках, що може викликати незворотні зміни у природних ланцюгах рівноваги. Несприятливо на стан рослин впливають викиди автомобілів і промислове забруднення.  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«МАН-Юніор Дослідник» “Екологічний моніторинг навколишнього середовища методами біоіндикації та біотестування ”   Виконала: Геворкян Ольга Завенівна, учениця 8 класу, Славутської гімназії №4. Науковий керівник: Янісевич Віктор Миколайович – вчитель хімії, вища категорія, вчитель-методист.</dc:title>
  <dc:creator>acer</dc:creator>
  <cp:lastModifiedBy>acer</cp:lastModifiedBy>
  <cp:revision>12</cp:revision>
  <dcterms:created xsi:type="dcterms:W3CDTF">2021-04-24T17:05:11Z</dcterms:created>
  <dcterms:modified xsi:type="dcterms:W3CDTF">2021-04-25T19:38:26Z</dcterms:modified>
</cp:coreProperties>
</file>