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2" r:id="rId4"/>
    <p:sldId id="280" r:id="rId5"/>
    <p:sldId id="263" r:id="rId6"/>
    <p:sldId id="282" r:id="rId7"/>
    <p:sldId id="274" r:id="rId8"/>
    <p:sldId id="283" r:id="rId9"/>
    <p:sldId id="284" r:id="rId10"/>
    <p:sldId id="285" r:id="rId11"/>
    <p:sldId id="281" r:id="rId12"/>
    <p:sldId id="275" r:id="rId13"/>
    <p:sldId id="276" r:id="rId14"/>
    <p:sldId id="277"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66" y="-26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8AD373E3-511D-4411-88AC-F092B55DFAC8}" type="datetimeFigureOut">
              <a:rPr lang="ru-RU" smtClean="0"/>
              <a:pPr/>
              <a:t>14.04.2021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51D436EA-73A9-4981-8FDF-7F09C483710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AD373E3-511D-4411-88AC-F092B55DFAC8}"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1D436EA-73A9-4981-8FDF-7F09C483710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AD373E3-511D-4411-88AC-F092B55DFAC8}"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1D436EA-73A9-4981-8FDF-7F09C483710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AD373E3-511D-4411-88AC-F092B55DFAC8}"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1D436EA-73A9-4981-8FDF-7F09C483710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AD373E3-511D-4411-88AC-F092B55DFAC8}"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1D436EA-73A9-4981-8FDF-7F09C483710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AD373E3-511D-4411-88AC-F092B55DFAC8}" type="datetimeFigureOut">
              <a:rPr lang="ru-RU" smtClean="0"/>
              <a:pPr/>
              <a:t>14.04.2021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1D436EA-73A9-4981-8FDF-7F09C483710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AD373E3-511D-4411-88AC-F092B55DFAC8}" type="datetimeFigureOut">
              <a:rPr lang="ru-RU" smtClean="0"/>
              <a:pPr/>
              <a:t>14.04.2021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1D436EA-73A9-4981-8FDF-7F09C483710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AD373E3-511D-4411-88AC-F092B55DFAC8}" type="datetimeFigureOut">
              <a:rPr lang="ru-RU" smtClean="0"/>
              <a:pPr/>
              <a:t>14.04.2021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1D436EA-73A9-4981-8FDF-7F09C483710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8AD373E3-511D-4411-88AC-F092B55DFAC8}" type="datetimeFigureOut">
              <a:rPr lang="ru-RU" smtClean="0"/>
              <a:pPr/>
              <a:t>14.04.2021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1D436EA-73A9-4981-8FDF-7F09C483710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AD373E3-511D-4411-88AC-F092B55DFAC8}" type="datetimeFigureOut">
              <a:rPr lang="ru-RU" smtClean="0"/>
              <a:pPr/>
              <a:t>14.04.2021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1D436EA-73A9-4981-8FDF-7F09C483710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AD373E3-511D-4411-88AC-F092B55DFAC8}" type="datetimeFigureOut">
              <a:rPr lang="ru-RU" smtClean="0"/>
              <a:pPr/>
              <a:t>14.04.2021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1D436EA-73A9-4981-8FDF-7F09C4837107}"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AD373E3-511D-4411-88AC-F092B55DFAC8}" type="datetimeFigureOut">
              <a:rPr lang="ru-RU" smtClean="0"/>
              <a:pPr/>
              <a:t>14.04.2021</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1D436EA-73A9-4981-8FDF-7F09C483710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12.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jpeg"/><Relationship Id="rId3" Type="http://schemas.openxmlformats.org/officeDocument/2006/relationships/image" Target="../media/image56.jpeg"/><Relationship Id="rId7" Type="http://schemas.openxmlformats.org/officeDocument/2006/relationships/image" Target="../media/image60.jpeg"/><Relationship Id="rId12" Type="http://schemas.openxmlformats.org/officeDocument/2006/relationships/image" Target="../media/image65.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908720"/>
            <a:ext cx="4680520" cy="2448272"/>
          </a:xfrm>
        </p:spPr>
        <p:txBody>
          <a:bodyPr>
            <a:noAutofit/>
          </a:bodyPr>
          <a:lstStyle/>
          <a:p>
            <a:pPr algn="ctr"/>
            <a:r>
              <a:rPr lang="uk-UA" sz="3200" i="1" dirty="0">
                <a:latin typeface="Times New Roman" pitchFamily="18" charset="0"/>
                <a:cs typeface="Times New Roman" pitchFamily="18" charset="0"/>
              </a:rPr>
              <a:t>Дослідження безпеки побутових приміщень на наявність різних видів пліснявих грибів</a:t>
            </a:r>
            <a:endParaRPr lang="uk-U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23528" y="5013176"/>
            <a:ext cx="7448872" cy="533400"/>
          </a:xfrm>
        </p:spPr>
        <p:txBody>
          <a:bodyPr>
            <a:noAutofit/>
          </a:bodyPr>
          <a:lstStyle/>
          <a:p>
            <a:pPr algn="l"/>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Роботу виконала : Гавриліна Олександра Сергіївна</a:t>
            </a:r>
          </a:p>
          <a:p>
            <a:pPr algn="l"/>
            <a:r>
              <a:rPr lang="uk-UA"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у</a:t>
            </a:r>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чениця 8-А класу Криворізького Центрально-Міського ліцею.</a:t>
            </a:r>
          </a:p>
          <a:p>
            <a:pPr algn="l"/>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Науковий керівник: Бондаренко Наталія Олегівна</a:t>
            </a:r>
          </a:p>
          <a:p>
            <a:pPr algn="l"/>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Вчитель хімії, біології КЦМЛ, категорія вища, Вчитель методист</a:t>
            </a:r>
            <a:endParaRPr lang="uk-UA"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4" name="Picture 8" descr="logo5"/>
          <p:cNvPicPr>
            <a:picLocks noChangeAspect="1" noChangeArrowheads="1"/>
          </p:cNvPicPr>
          <p:nvPr/>
        </p:nvPicPr>
        <p:blipFill>
          <a:blip r:embed="rId2" cstate="print"/>
          <a:srcRect/>
          <a:stretch>
            <a:fillRect/>
          </a:stretch>
        </p:blipFill>
        <p:spPr bwMode="auto">
          <a:xfrm>
            <a:off x="0" y="0"/>
            <a:ext cx="1285884" cy="1287640"/>
          </a:xfrm>
          <a:prstGeom prst="rect">
            <a:avLst/>
          </a:prstGeom>
          <a:noFill/>
          <a:ln w="9525" algn="in">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5436096" y="332656"/>
            <a:ext cx="3271894" cy="4536605"/>
          </a:xfrm>
          <a:prstGeom prst="rect">
            <a:avLst/>
          </a:prstGeom>
          <a:noFill/>
          <a:ln w="9525">
            <a:noFill/>
            <a:miter lim="800000"/>
            <a:headEnd/>
            <a:tailEnd/>
          </a:ln>
        </p:spPr>
      </p:pic>
      <p:pic>
        <p:nvPicPr>
          <p:cNvPr id="5" name="Picture 3" descr="F:\диск д\картинки\логотип цвет.png"/>
          <p:cNvPicPr>
            <a:picLocks noChangeAspect="1" noChangeArrowheads="1"/>
          </p:cNvPicPr>
          <p:nvPr/>
        </p:nvPicPr>
        <p:blipFill>
          <a:blip r:embed="rId4" cstate="print"/>
          <a:srcRect/>
          <a:stretch>
            <a:fillRect/>
          </a:stretch>
        </p:blipFill>
        <p:spPr bwMode="auto">
          <a:xfrm>
            <a:off x="7164288" y="4149080"/>
            <a:ext cx="1979712" cy="2025229"/>
          </a:xfrm>
          <a:prstGeom prst="rect">
            <a:avLst/>
          </a:prstGeom>
          <a:noFill/>
        </p:spPr>
      </p:pic>
    </p:spTree>
    <p:extLst>
      <p:ext uri="{BB962C8B-B14F-4D97-AF65-F5344CB8AC3E}">
        <p14:creationId xmlns:p14="http://schemas.microsoft.com/office/powerpoint/2010/main" xmlns="" val="3001213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одержимое 10"/>
          <p:cNvGraphicFramePr>
            <a:graphicFrameLocks/>
          </p:cNvGraphicFramePr>
          <p:nvPr/>
        </p:nvGraphicFramePr>
        <p:xfrm>
          <a:off x="467544" y="908720"/>
          <a:ext cx="8173416" cy="2425880"/>
        </p:xfrm>
        <a:graphic>
          <a:graphicData uri="http://schemas.openxmlformats.org/drawingml/2006/table">
            <a:tbl>
              <a:tblPr firstRow="1" bandRow="1">
                <a:tableStyleId>{5C22544A-7EE6-4342-B048-85BDC9FD1C3A}</a:tableStyleId>
              </a:tblPr>
              <a:tblGrid>
                <a:gridCol w="2724472"/>
                <a:gridCol w="2724472"/>
                <a:gridCol w="2724472"/>
              </a:tblGrid>
              <a:tr h="446450">
                <a:tc>
                  <a:txBody>
                    <a:bodyPr/>
                    <a:lstStyle/>
                    <a:p>
                      <a:r>
                        <a:rPr lang="ru-RU" dirty="0" smtClean="0"/>
                        <a:t>Продукт</a:t>
                      </a:r>
                      <a:endParaRPr lang="ru-RU" dirty="0"/>
                    </a:p>
                  </a:txBody>
                  <a:tcPr/>
                </a:tc>
                <a:tc>
                  <a:txBody>
                    <a:bodyPr/>
                    <a:lstStyle/>
                    <a:p>
                      <a:r>
                        <a:rPr lang="ru-RU" dirty="0" err="1" smtClean="0"/>
                        <a:t>Поява</a:t>
                      </a:r>
                      <a:r>
                        <a:rPr lang="ru-RU" dirty="0" smtClean="0"/>
                        <a:t>  </a:t>
                      </a:r>
                      <a:r>
                        <a:rPr lang="ru-RU" dirty="0" err="1" smtClean="0"/>
                        <a:t>гіфів</a:t>
                      </a:r>
                      <a:endParaRPr lang="ru-RU" dirty="0"/>
                    </a:p>
                  </a:txBody>
                  <a:tcPr/>
                </a:tc>
                <a:tc>
                  <a:txBody>
                    <a:bodyPr/>
                    <a:lstStyle/>
                    <a:p>
                      <a:r>
                        <a:rPr lang="ru-RU" dirty="0" smtClean="0"/>
                        <a:t> </a:t>
                      </a:r>
                      <a:r>
                        <a:rPr lang="ru-RU" dirty="0" err="1" smtClean="0"/>
                        <a:t>Поява</a:t>
                      </a:r>
                      <a:r>
                        <a:rPr lang="ru-RU" dirty="0" smtClean="0"/>
                        <a:t> </a:t>
                      </a:r>
                      <a:r>
                        <a:rPr lang="ru-RU" dirty="0" err="1" smtClean="0"/>
                        <a:t>конідій</a:t>
                      </a:r>
                      <a:r>
                        <a:rPr lang="ru-RU" dirty="0" smtClean="0"/>
                        <a:t> та спор</a:t>
                      </a:r>
                      <a:endParaRPr lang="ru-RU" dirty="0"/>
                    </a:p>
                  </a:txBody>
                  <a:tcPr/>
                </a:tc>
              </a:tr>
              <a:tr h="446450">
                <a:tc>
                  <a:txBody>
                    <a:bodyPr/>
                    <a:lstStyle/>
                    <a:p>
                      <a:r>
                        <a:rPr lang="ru-RU" dirty="0" err="1" smtClean="0"/>
                        <a:t>Варення</a:t>
                      </a:r>
                      <a:r>
                        <a:rPr lang="ru-RU" dirty="0" smtClean="0"/>
                        <a:t> абрикос</a:t>
                      </a:r>
                      <a:endParaRPr lang="ru-RU" dirty="0"/>
                    </a:p>
                  </a:txBody>
                  <a:tcPr/>
                </a:tc>
                <a:tc>
                  <a:txBody>
                    <a:bodyPr/>
                    <a:lstStyle/>
                    <a:p>
                      <a:r>
                        <a:rPr lang="ru-RU" dirty="0" smtClean="0"/>
                        <a:t>3 </a:t>
                      </a:r>
                      <a:r>
                        <a:rPr lang="ru-RU" dirty="0" err="1" smtClean="0"/>
                        <a:t>доби</a:t>
                      </a:r>
                      <a:endParaRPr lang="ru-RU" dirty="0"/>
                    </a:p>
                  </a:txBody>
                  <a:tcPr/>
                </a:tc>
                <a:tc>
                  <a:txBody>
                    <a:bodyPr/>
                    <a:lstStyle/>
                    <a:p>
                      <a:r>
                        <a:rPr lang="ru-RU" dirty="0" smtClean="0"/>
                        <a:t>6 </a:t>
                      </a:r>
                      <a:r>
                        <a:rPr lang="ru-RU" dirty="0" err="1" smtClean="0"/>
                        <a:t>діб</a:t>
                      </a:r>
                      <a:endParaRPr lang="ru-RU" dirty="0"/>
                    </a:p>
                  </a:txBody>
                  <a:tcPr/>
                </a:tc>
              </a:tr>
              <a:tr h="446450">
                <a:tc>
                  <a:txBody>
                    <a:bodyPr/>
                    <a:lstStyle/>
                    <a:p>
                      <a:r>
                        <a:rPr lang="ru-RU" dirty="0" smtClean="0"/>
                        <a:t>Чай </a:t>
                      </a:r>
                      <a:r>
                        <a:rPr lang="ru-RU" dirty="0" err="1" smtClean="0"/>
                        <a:t>чорний</a:t>
                      </a:r>
                      <a:endParaRPr lang="ru-RU" dirty="0"/>
                    </a:p>
                  </a:txBody>
                  <a:tcPr/>
                </a:tc>
                <a:tc>
                  <a:txBody>
                    <a:bodyPr/>
                    <a:lstStyle/>
                    <a:p>
                      <a:r>
                        <a:rPr lang="ru-RU" dirty="0" smtClean="0"/>
                        <a:t>3 </a:t>
                      </a:r>
                      <a:r>
                        <a:rPr lang="ru-RU" dirty="0" err="1" smtClean="0"/>
                        <a:t>доби</a:t>
                      </a:r>
                      <a:endParaRPr lang="ru-RU" dirty="0"/>
                    </a:p>
                  </a:txBody>
                  <a:tcPr/>
                </a:tc>
                <a:tc>
                  <a:txBody>
                    <a:bodyPr/>
                    <a:lstStyle/>
                    <a:p>
                      <a:r>
                        <a:rPr lang="ru-RU" dirty="0" smtClean="0"/>
                        <a:t>7 </a:t>
                      </a:r>
                      <a:r>
                        <a:rPr lang="ru-RU" dirty="0" err="1" smtClean="0"/>
                        <a:t>діб</a:t>
                      </a:r>
                      <a:endParaRPr lang="ru-RU" dirty="0"/>
                    </a:p>
                  </a:txBody>
                  <a:tcPr/>
                </a:tc>
              </a:tr>
              <a:tr h="446450">
                <a:tc>
                  <a:txBody>
                    <a:bodyPr/>
                    <a:lstStyle/>
                    <a:p>
                      <a:r>
                        <a:rPr lang="ru-RU" dirty="0" smtClean="0"/>
                        <a:t>Компот </a:t>
                      </a:r>
                      <a:r>
                        <a:rPr lang="ru-RU" dirty="0" err="1" smtClean="0"/>
                        <a:t>сухофрукти</a:t>
                      </a:r>
                      <a:endParaRPr lang="ru-RU" dirty="0"/>
                    </a:p>
                  </a:txBody>
                  <a:tcPr/>
                </a:tc>
                <a:tc>
                  <a:txBody>
                    <a:bodyPr/>
                    <a:lstStyle/>
                    <a:p>
                      <a:r>
                        <a:rPr lang="ru-RU" dirty="0" smtClean="0"/>
                        <a:t>3</a:t>
                      </a:r>
                      <a:r>
                        <a:rPr lang="ru-RU" baseline="0" dirty="0" smtClean="0"/>
                        <a:t> </a:t>
                      </a:r>
                      <a:r>
                        <a:rPr lang="ru-RU" dirty="0" err="1" smtClean="0"/>
                        <a:t>діби</a:t>
                      </a:r>
                      <a:endParaRPr lang="ru-RU" dirty="0"/>
                    </a:p>
                  </a:txBody>
                  <a:tcPr/>
                </a:tc>
                <a:tc>
                  <a:txBody>
                    <a:bodyPr/>
                    <a:lstStyle/>
                    <a:p>
                      <a:r>
                        <a:rPr lang="ru-RU" dirty="0" smtClean="0"/>
                        <a:t>5 </a:t>
                      </a:r>
                      <a:r>
                        <a:rPr lang="ru-RU" dirty="0" err="1" smtClean="0"/>
                        <a:t>діб</a:t>
                      </a:r>
                      <a:endParaRPr lang="ru-RU" dirty="0"/>
                    </a:p>
                  </a:txBody>
                  <a:tcPr/>
                </a:tc>
              </a:tr>
              <a:tr h="446450">
                <a:tc>
                  <a:txBody>
                    <a:bodyPr/>
                    <a:lstStyle/>
                    <a:p>
                      <a:r>
                        <a:rPr lang="ru-RU" dirty="0" smtClean="0"/>
                        <a:t>Мандарин</a:t>
                      </a:r>
                      <a:endParaRPr lang="ru-RU" dirty="0"/>
                    </a:p>
                  </a:txBody>
                  <a:tcPr/>
                </a:tc>
                <a:tc>
                  <a:txBody>
                    <a:bodyPr/>
                    <a:lstStyle/>
                    <a:p>
                      <a:r>
                        <a:rPr lang="ru-RU" dirty="0" smtClean="0"/>
                        <a:t>14 </a:t>
                      </a:r>
                      <a:r>
                        <a:rPr lang="ru-RU" dirty="0" err="1" smtClean="0"/>
                        <a:t>діб</a:t>
                      </a:r>
                      <a:endParaRPr lang="ru-RU" dirty="0"/>
                    </a:p>
                  </a:txBody>
                  <a:tcPr/>
                </a:tc>
                <a:tc>
                  <a:txBody>
                    <a:bodyPr/>
                    <a:lstStyle/>
                    <a:p>
                      <a:r>
                        <a:rPr lang="ru-RU" dirty="0" smtClean="0"/>
                        <a:t>17 </a:t>
                      </a:r>
                      <a:r>
                        <a:rPr lang="ru-RU" dirty="0" err="1" smtClean="0"/>
                        <a:t>діб</a:t>
                      </a:r>
                      <a:endParaRPr lang="ru-RU" dirty="0"/>
                    </a:p>
                  </a:txBody>
                  <a:tcPr/>
                </a:tc>
              </a:tr>
            </a:tbl>
          </a:graphicData>
        </a:graphic>
      </p:graphicFrame>
      <p:pic>
        <p:nvPicPr>
          <p:cNvPr id="33794" name="Picture 2" descr="C:\Users\Наташа\Desktop\научка гаврилина\Фото плесени\чай\6декабЧАЙ2.jpg"/>
          <p:cNvPicPr>
            <a:picLocks noChangeAspect="1" noChangeArrowheads="1"/>
          </p:cNvPicPr>
          <p:nvPr/>
        </p:nvPicPr>
        <p:blipFill>
          <a:blip r:embed="rId2" cstate="print"/>
          <a:srcRect/>
          <a:stretch>
            <a:fillRect/>
          </a:stretch>
        </p:blipFill>
        <p:spPr bwMode="auto">
          <a:xfrm>
            <a:off x="1763688" y="3197618"/>
            <a:ext cx="6057021" cy="3375848"/>
          </a:xfrm>
          <a:prstGeom prst="rect">
            <a:avLst/>
          </a:prstGeom>
          <a:noFill/>
        </p:spPr>
      </p:pic>
      <p:sp>
        <p:nvSpPr>
          <p:cNvPr id="4" name="TextBox 3"/>
          <p:cNvSpPr txBox="1"/>
          <p:nvPr/>
        </p:nvSpPr>
        <p:spPr>
          <a:xfrm>
            <a:off x="1187624" y="476672"/>
            <a:ext cx="6951583" cy="369332"/>
          </a:xfrm>
          <a:prstGeom prst="rect">
            <a:avLst/>
          </a:prstGeom>
          <a:noFill/>
        </p:spPr>
        <p:txBody>
          <a:bodyPr wrap="none" rtlCol="0">
            <a:spAutoFit/>
          </a:bodyPr>
          <a:lstStyle/>
          <a:p>
            <a:r>
              <a:rPr lang="uk-UA" i="1" dirty="0" err="1" smtClean="0">
                <a:latin typeface="Times New Roman" pitchFamily="18" charset="0"/>
                <a:cs typeface="Times New Roman" pitchFamily="18" charset="0"/>
              </a:rPr>
              <a:t>Mucor</a:t>
            </a:r>
            <a:r>
              <a:rPr lang="uk-UA" i="1" dirty="0" smtClean="0">
                <a:latin typeface="Times New Roman" pitchFamily="18" charset="0"/>
                <a:cs typeface="Times New Roman" pitchFamily="18" charset="0"/>
              </a:rPr>
              <a:t> (мукор)</a:t>
            </a:r>
            <a:r>
              <a:rPr lang="uk-UA" dirty="0" smtClean="0">
                <a:latin typeface="Times New Roman" pitchFamily="18" charset="0"/>
                <a:cs typeface="Times New Roman" pitchFamily="18" charset="0"/>
              </a:rPr>
              <a:t> , </a:t>
            </a:r>
            <a:r>
              <a:rPr lang="uk-UA" i="1" dirty="0" err="1" smtClean="0">
                <a:latin typeface="Times New Roman" pitchFamily="18" charset="0"/>
                <a:cs typeface="Times New Roman" pitchFamily="18" charset="0"/>
              </a:rPr>
              <a:t>Penicillium</a:t>
            </a:r>
            <a:r>
              <a:rPr lang="uk-UA" i="1"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(пеніциліум), </a:t>
            </a:r>
            <a:r>
              <a:rPr lang="uk-UA" i="1" dirty="0" err="1" smtClean="0">
                <a:latin typeface="Times New Roman" pitchFamily="18" charset="0"/>
                <a:cs typeface="Times New Roman" pitchFamily="18" charset="0"/>
              </a:rPr>
              <a:t>Aspergillus</a:t>
            </a:r>
            <a:r>
              <a:rPr lang="uk-UA" i="1"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a:t>
            </a:r>
            <a:r>
              <a:rPr lang="uk-UA" dirty="0" err="1" smtClean="0">
                <a:latin typeface="Times New Roman" pitchFamily="18" charset="0"/>
                <a:cs typeface="Times New Roman" pitchFamily="18" charset="0"/>
              </a:rPr>
              <a:t>аспегілус</a:t>
            </a:r>
            <a:r>
              <a:rPr lang="uk-UA" dirty="0" smtClean="0">
                <a:latin typeface="Times New Roman" pitchFamily="18" charset="0"/>
                <a:cs typeface="Times New Roman" pitchFamily="18" charset="0"/>
              </a:rPr>
              <a:t>) напої</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C:\Users\Наташа\Desktop\научка гаврилина\Фото плесени\варенье\6декабВаренье2.jpg"/>
          <p:cNvPicPr>
            <a:picLocks noChangeAspect="1" noChangeArrowheads="1"/>
          </p:cNvPicPr>
          <p:nvPr/>
        </p:nvPicPr>
        <p:blipFill>
          <a:blip r:embed="rId2" cstate="print"/>
          <a:srcRect/>
          <a:stretch>
            <a:fillRect/>
          </a:stretch>
        </p:blipFill>
        <p:spPr bwMode="auto">
          <a:xfrm>
            <a:off x="0" y="4869160"/>
            <a:ext cx="2598688" cy="1556792"/>
          </a:xfrm>
          <a:prstGeom prst="rect">
            <a:avLst/>
          </a:prstGeom>
          <a:noFill/>
        </p:spPr>
      </p:pic>
      <p:pic>
        <p:nvPicPr>
          <p:cNvPr id="29698" name="Picture 2" descr="C:\Users\Наташа\Desktop\научка гаврилина\Фото плесени\варенье\28ноябВаренье.jpg"/>
          <p:cNvPicPr>
            <a:picLocks noChangeAspect="1" noChangeArrowheads="1"/>
          </p:cNvPicPr>
          <p:nvPr/>
        </p:nvPicPr>
        <p:blipFill>
          <a:blip r:embed="rId3" cstate="print"/>
          <a:srcRect/>
          <a:stretch>
            <a:fillRect/>
          </a:stretch>
        </p:blipFill>
        <p:spPr bwMode="auto">
          <a:xfrm>
            <a:off x="0" y="476672"/>
            <a:ext cx="2359801" cy="2416049"/>
          </a:xfrm>
          <a:prstGeom prst="rect">
            <a:avLst/>
          </a:prstGeom>
          <a:noFill/>
        </p:spPr>
      </p:pic>
      <p:pic>
        <p:nvPicPr>
          <p:cNvPr id="29699" name="Picture 3" descr="C:\Users\Наташа\Desktop\научка гаврилина\Фото плесени\варенье\6декабВаренье.jpg"/>
          <p:cNvPicPr>
            <a:picLocks noChangeAspect="1" noChangeArrowheads="1"/>
          </p:cNvPicPr>
          <p:nvPr/>
        </p:nvPicPr>
        <p:blipFill>
          <a:blip r:embed="rId4" cstate="print"/>
          <a:srcRect/>
          <a:stretch>
            <a:fillRect/>
          </a:stretch>
        </p:blipFill>
        <p:spPr bwMode="auto">
          <a:xfrm>
            <a:off x="0" y="2708920"/>
            <a:ext cx="2448574" cy="2151952"/>
          </a:xfrm>
          <a:prstGeom prst="rect">
            <a:avLst/>
          </a:prstGeom>
          <a:noFill/>
        </p:spPr>
      </p:pic>
      <p:sp>
        <p:nvSpPr>
          <p:cNvPr id="5" name="Прямоугольник 4"/>
          <p:cNvSpPr/>
          <p:nvPr/>
        </p:nvSpPr>
        <p:spPr>
          <a:xfrm>
            <a:off x="2699792" y="260648"/>
            <a:ext cx="5957721" cy="584775"/>
          </a:xfrm>
          <a:prstGeom prst="rect">
            <a:avLst/>
          </a:prstGeom>
        </p:spPr>
        <p:txBody>
          <a:bodyPr wrap="none">
            <a:spAutoFit/>
          </a:bodyPr>
          <a:lstStyle/>
          <a:p>
            <a:r>
              <a:rPr lang="uk-UA" sz="3200" dirty="0" smtClean="0">
                <a:latin typeface="Times New Roman" pitchFamily="18" charset="0"/>
                <a:cs typeface="Times New Roman" pitchFamily="18" charset="0"/>
              </a:rPr>
              <a:t>Варення, чай, компот, мандарин</a:t>
            </a:r>
            <a:endParaRPr lang="uk-UA" sz="3200" dirty="0">
              <a:latin typeface="Times New Roman" pitchFamily="18" charset="0"/>
              <a:cs typeface="Times New Roman" pitchFamily="18" charset="0"/>
            </a:endParaRPr>
          </a:p>
        </p:txBody>
      </p:sp>
      <p:pic>
        <p:nvPicPr>
          <p:cNvPr id="29700" name="Picture 4" descr="C:\Users\Наташа\Desktop\научка гаврилина\Фото плесени\чай\6декабЧАЙ3.jpg"/>
          <p:cNvPicPr>
            <a:picLocks noChangeAspect="1" noChangeArrowheads="1"/>
          </p:cNvPicPr>
          <p:nvPr/>
        </p:nvPicPr>
        <p:blipFill>
          <a:blip r:embed="rId5" cstate="print"/>
          <a:srcRect/>
          <a:stretch>
            <a:fillRect/>
          </a:stretch>
        </p:blipFill>
        <p:spPr bwMode="auto">
          <a:xfrm>
            <a:off x="2627784" y="4941168"/>
            <a:ext cx="2022919" cy="1545710"/>
          </a:xfrm>
          <a:prstGeom prst="rect">
            <a:avLst/>
          </a:prstGeom>
          <a:noFill/>
        </p:spPr>
      </p:pic>
      <p:pic>
        <p:nvPicPr>
          <p:cNvPr id="29701" name="Picture 5" descr="C:\Users\Наташа\Desktop\научка гаврилина\Фото плесени\чай\28ноябЧАЙ1.jpg"/>
          <p:cNvPicPr>
            <a:picLocks noChangeAspect="1" noChangeArrowheads="1"/>
          </p:cNvPicPr>
          <p:nvPr/>
        </p:nvPicPr>
        <p:blipFill>
          <a:blip r:embed="rId6" cstate="print"/>
          <a:srcRect/>
          <a:stretch>
            <a:fillRect/>
          </a:stretch>
        </p:blipFill>
        <p:spPr bwMode="auto">
          <a:xfrm>
            <a:off x="2699792" y="836712"/>
            <a:ext cx="1998190" cy="1944216"/>
          </a:xfrm>
          <a:prstGeom prst="rect">
            <a:avLst/>
          </a:prstGeom>
          <a:noFill/>
        </p:spPr>
      </p:pic>
      <p:pic>
        <p:nvPicPr>
          <p:cNvPr id="29702" name="Picture 6" descr="C:\Users\Наташа\Desktop\научка гаврилина\Фото плесени\чай\1декабЧАЙ1.jpg"/>
          <p:cNvPicPr>
            <a:picLocks noChangeAspect="1" noChangeArrowheads="1"/>
          </p:cNvPicPr>
          <p:nvPr/>
        </p:nvPicPr>
        <p:blipFill>
          <a:blip r:embed="rId7" cstate="print"/>
          <a:srcRect/>
          <a:stretch>
            <a:fillRect/>
          </a:stretch>
        </p:blipFill>
        <p:spPr bwMode="auto">
          <a:xfrm>
            <a:off x="2699792" y="2852936"/>
            <a:ext cx="2008433" cy="2019916"/>
          </a:xfrm>
          <a:prstGeom prst="rect">
            <a:avLst/>
          </a:prstGeom>
          <a:noFill/>
        </p:spPr>
      </p:pic>
      <p:pic>
        <p:nvPicPr>
          <p:cNvPr id="29703" name="Picture 7" descr="C:\Users\Наташа\Desktop\научка гаврилина\Фото плесени\3июняКОМПОТ2года1.jpg"/>
          <p:cNvPicPr>
            <a:picLocks noChangeAspect="1" noChangeArrowheads="1"/>
          </p:cNvPicPr>
          <p:nvPr/>
        </p:nvPicPr>
        <p:blipFill>
          <a:blip r:embed="rId8" cstate="print"/>
          <a:srcRect/>
          <a:stretch>
            <a:fillRect/>
          </a:stretch>
        </p:blipFill>
        <p:spPr bwMode="auto">
          <a:xfrm>
            <a:off x="4788024" y="4941168"/>
            <a:ext cx="2376264" cy="1573880"/>
          </a:xfrm>
          <a:prstGeom prst="rect">
            <a:avLst/>
          </a:prstGeom>
          <a:noFill/>
        </p:spPr>
      </p:pic>
      <p:pic>
        <p:nvPicPr>
          <p:cNvPr id="29705" name="Picture 9" descr="C:\Users\Наташа\Desktop\научка гаврилина\Фото плесени\3июняКОМПОТ2года4.jpg"/>
          <p:cNvPicPr>
            <a:picLocks noChangeAspect="1" noChangeArrowheads="1"/>
          </p:cNvPicPr>
          <p:nvPr/>
        </p:nvPicPr>
        <p:blipFill>
          <a:blip r:embed="rId9" cstate="print"/>
          <a:srcRect/>
          <a:stretch>
            <a:fillRect/>
          </a:stretch>
        </p:blipFill>
        <p:spPr bwMode="auto">
          <a:xfrm rot="5400000">
            <a:off x="5140067" y="700693"/>
            <a:ext cx="1512169" cy="2216255"/>
          </a:xfrm>
          <a:prstGeom prst="rect">
            <a:avLst/>
          </a:prstGeom>
          <a:noFill/>
        </p:spPr>
      </p:pic>
      <p:pic>
        <p:nvPicPr>
          <p:cNvPr id="29704" name="Picture 8" descr="C:\Users\Наташа\Desktop\научка гаврилина\Фото плесени\3июняКОМПОТ2года3.jpg"/>
          <p:cNvPicPr>
            <a:picLocks noChangeAspect="1" noChangeArrowheads="1"/>
          </p:cNvPicPr>
          <p:nvPr/>
        </p:nvPicPr>
        <p:blipFill>
          <a:blip r:embed="rId10" cstate="print"/>
          <a:srcRect/>
          <a:stretch>
            <a:fillRect/>
          </a:stretch>
        </p:blipFill>
        <p:spPr bwMode="auto">
          <a:xfrm rot="5400000">
            <a:off x="4857425" y="2738606"/>
            <a:ext cx="2141251" cy="2034285"/>
          </a:xfrm>
          <a:prstGeom prst="rect">
            <a:avLst/>
          </a:prstGeom>
          <a:noFill/>
        </p:spPr>
      </p:pic>
      <p:pic>
        <p:nvPicPr>
          <p:cNvPr id="29706" name="Picture 10" descr="C:\Users\Наташа\Desktop\научка гаврилина\Фото плесени\МАНДАРИН КОРКА\28ноябКорка_мандарин1.jpg"/>
          <p:cNvPicPr>
            <a:picLocks noChangeAspect="1" noChangeArrowheads="1"/>
          </p:cNvPicPr>
          <p:nvPr/>
        </p:nvPicPr>
        <p:blipFill>
          <a:blip r:embed="rId11" cstate="print"/>
          <a:srcRect r="14725"/>
          <a:stretch>
            <a:fillRect/>
          </a:stretch>
        </p:blipFill>
        <p:spPr bwMode="auto">
          <a:xfrm>
            <a:off x="7234449" y="4869160"/>
            <a:ext cx="1909551" cy="1584176"/>
          </a:xfrm>
          <a:prstGeom prst="rect">
            <a:avLst/>
          </a:prstGeom>
          <a:noFill/>
        </p:spPr>
      </p:pic>
      <p:pic>
        <p:nvPicPr>
          <p:cNvPr id="29707" name="Picture 11" descr="C:\Users\Наташа\Desktop\научка гаврилина\Фото плесени\МАНДАРИН КОРКА\24ноябКорка_мандарин1.jpg"/>
          <p:cNvPicPr>
            <a:picLocks noChangeAspect="1" noChangeArrowheads="1"/>
          </p:cNvPicPr>
          <p:nvPr/>
        </p:nvPicPr>
        <p:blipFill>
          <a:blip r:embed="rId12" cstate="print"/>
          <a:srcRect/>
          <a:stretch>
            <a:fillRect/>
          </a:stretch>
        </p:blipFill>
        <p:spPr bwMode="auto">
          <a:xfrm rot="10800000">
            <a:off x="7140358" y="764704"/>
            <a:ext cx="2003642" cy="1996824"/>
          </a:xfrm>
          <a:prstGeom prst="rect">
            <a:avLst/>
          </a:prstGeom>
          <a:noFill/>
        </p:spPr>
      </p:pic>
      <p:pic>
        <p:nvPicPr>
          <p:cNvPr id="29708" name="Picture 12" descr="C:\Users\Наташа\Desktop\научка гаврилина\Фото плесени\МАНДАРИН КОРКА\24ноябКорка_мандарин4.jpg"/>
          <p:cNvPicPr>
            <a:picLocks noChangeAspect="1" noChangeArrowheads="1"/>
          </p:cNvPicPr>
          <p:nvPr/>
        </p:nvPicPr>
        <p:blipFill>
          <a:blip r:embed="rId13" cstate="print"/>
          <a:srcRect l="33344"/>
          <a:stretch>
            <a:fillRect/>
          </a:stretch>
        </p:blipFill>
        <p:spPr bwMode="auto">
          <a:xfrm>
            <a:off x="7308304" y="2996952"/>
            <a:ext cx="1835696" cy="165618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0" y="0"/>
            <a:ext cx="9144000" cy="981075"/>
          </a:xfrm>
        </p:spPr>
        <p:txBody>
          <a:bodyPr>
            <a:normAutofit fontScale="90000"/>
          </a:bodyPr>
          <a:lstStyle/>
          <a:p>
            <a:r>
              <a:rPr lang="ru-RU" sz="2400" dirty="0" smtClean="0">
                <a:latin typeface="Times New Roman" pitchFamily="18" charset="0"/>
                <a:cs typeface="Times New Roman" pitchFamily="18" charset="0"/>
              </a:rPr>
              <a:t>На стерильному </a:t>
            </a:r>
            <a:r>
              <a:rPr lang="ru-RU" sz="2400" dirty="0" err="1" smtClean="0">
                <a:latin typeface="Times New Roman" pitchFamily="18" charset="0"/>
                <a:cs typeface="Times New Roman" pitchFamily="18" charset="0"/>
              </a:rPr>
              <a:t>поживному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середовищі</a:t>
            </a: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різних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приміщеннях</a:t>
            </a:r>
            <a:r>
              <a:rPr lang="ru-RU" sz="2400" dirty="0" smtClean="0">
                <a:latin typeface="Times New Roman" pitchFamily="18" charset="0"/>
                <a:cs typeface="Times New Roman" pitchFamily="18" charset="0"/>
              </a:rPr>
              <a:t>(ванна 1, </a:t>
            </a:r>
            <a:r>
              <a:rPr lang="ru-RU" sz="2400" dirty="0" err="1" smtClean="0">
                <a:latin typeface="Times New Roman" pitchFamily="18" charset="0"/>
                <a:cs typeface="Times New Roman" pitchFamily="18" charset="0"/>
              </a:rPr>
              <a:t>підвіконня</a:t>
            </a:r>
            <a:r>
              <a:rPr lang="ru-RU" sz="2400" dirty="0" smtClean="0">
                <a:latin typeface="Times New Roman" pitchFamily="18" charset="0"/>
                <a:cs typeface="Times New Roman" pitchFamily="18" charset="0"/>
              </a:rPr>
              <a:t> вітальні-2, льох-3, </a:t>
            </a:r>
            <a:r>
              <a:rPr lang="ru-RU" sz="2400" dirty="0" err="1" smtClean="0">
                <a:latin typeface="Times New Roman" pitchFamily="18" charset="0"/>
                <a:cs typeface="Times New Roman" pitchFamily="18" charset="0"/>
              </a:rPr>
              <a:t>майстерня</a:t>
            </a:r>
            <a:r>
              <a:rPr lang="ru-RU" sz="2400" dirty="0" smtClean="0">
                <a:latin typeface="Times New Roman" pitchFamily="18" charset="0"/>
                <a:cs typeface="Times New Roman" pitchFamily="18" charset="0"/>
              </a:rPr>
              <a:t> -4)</a:t>
            </a:r>
            <a:endParaRPr lang="ru-RU" sz="2400" dirty="0">
              <a:latin typeface="Times New Roman" pitchFamily="18" charset="0"/>
              <a:cs typeface="Times New Roman" pitchFamily="18" charset="0"/>
            </a:endParaRPr>
          </a:p>
        </p:txBody>
      </p:sp>
      <p:pic>
        <p:nvPicPr>
          <p:cNvPr id="22529" name="Picture 1" descr="C:\Users\Наташа\Desktop\научка гаврилина\Фото плесени\агарагар\ванна_3.jpg"/>
          <p:cNvPicPr>
            <a:picLocks noChangeAspect="1" noChangeArrowheads="1"/>
          </p:cNvPicPr>
          <p:nvPr/>
        </p:nvPicPr>
        <p:blipFill>
          <a:blip r:embed="rId2" cstate="print"/>
          <a:srcRect/>
          <a:stretch>
            <a:fillRect/>
          </a:stretch>
        </p:blipFill>
        <p:spPr bwMode="auto">
          <a:xfrm rot="5400000">
            <a:off x="191102" y="4637342"/>
            <a:ext cx="2569108" cy="1872208"/>
          </a:xfrm>
          <a:prstGeom prst="rect">
            <a:avLst/>
          </a:prstGeom>
          <a:noFill/>
        </p:spPr>
      </p:pic>
      <p:pic>
        <p:nvPicPr>
          <p:cNvPr id="22530" name="Picture 2" descr="C:\Users\Наташа\Desktop\научка гаврилина\Фото плесени\агарагар\ванна_0.jpg"/>
          <p:cNvPicPr>
            <a:picLocks noChangeAspect="1" noChangeArrowheads="1"/>
          </p:cNvPicPr>
          <p:nvPr/>
        </p:nvPicPr>
        <p:blipFill>
          <a:blip r:embed="rId3" cstate="print"/>
          <a:srcRect/>
          <a:stretch>
            <a:fillRect/>
          </a:stretch>
        </p:blipFill>
        <p:spPr bwMode="auto">
          <a:xfrm>
            <a:off x="395536" y="980728"/>
            <a:ext cx="1931640" cy="1557590"/>
          </a:xfrm>
          <a:prstGeom prst="rect">
            <a:avLst/>
          </a:prstGeom>
          <a:noFill/>
        </p:spPr>
      </p:pic>
      <p:pic>
        <p:nvPicPr>
          <p:cNvPr id="22531" name="Picture 3" descr="C:\Users\Наташа\Desktop\научка гаврилина\Фото плесени\агарагар\ванна_1.jpg"/>
          <p:cNvPicPr>
            <a:picLocks noChangeAspect="1" noChangeArrowheads="1"/>
          </p:cNvPicPr>
          <p:nvPr/>
        </p:nvPicPr>
        <p:blipFill>
          <a:blip r:embed="rId4" cstate="print"/>
          <a:srcRect/>
          <a:stretch>
            <a:fillRect/>
          </a:stretch>
        </p:blipFill>
        <p:spPr bwMode="auto">
          <a:xfrm>
            <a:off x="539552" y="2636912"/>
            <a:ext cx="1838336" cy="1501236"/>
          </a:xfrm>
          <a:prstGeom prst="rect">
            <a:avLst/>
          </a:prstGeom>
          <a:noFill/>
        </p:spPr>
      </p:pic>
      <p:pic>
        <p:nvPicPr>
          <p:cNvPr id="22532" name="Picture 4" descr="C:\Users\Наташа\Desktop\научка гаврилина\Фото плесени\агарагар\подоконник_свет_3.jpg"/>
          <p:cNvPicPr>
            <a:picLocks noChangeAspect="1" noChangeArrowheads="1"/>
          </p:cNvPicPr>
          <p:nvPr/>
        </p:nvPicPr>
        <p:blipFill>
          <a:blip r:embed="rId5" cstate="print"/>
          <a:srcRect/>
          <a:stretch>
            <a:fillRect/>
          </a:stretch>
        </p:blipFill>
        <p:spPr bwMode="auto">
          <a:xfrm rot="5400000">
            <a:off x="2433335" y="4703569"/>
            <a:ext cx="2405124" cy="1728194"/>
          </a:xfrm>
          <a:prstGeom prst="rect">
            <a:avLst/>
          </a:prstGeom>
          <a:noFill/>
        </p:spPr>
      </p:pic>
      <p:pic>
        <p:nvPicPr>
          <p:cNvPr id="22533" name="Picture 5" descr="C:\Users\Наташа\Desktop\научка гаврилина\Фото плесени\агарагар\подоконник_свет_0.jpg"/>
          <p:cNvPicPr>
            <a:picLocks noChangeAspect="1" noChangeArrowheads="1"/>
          </p:cNvPicPr>
          <p:nvPr/>
        </p:nvPicPr>
        <p:blipFill>
          <a:blip r:embed="rId6" cstate="print"/>
          <a:srcRect/>
          <a:stretch>
            <a:fillRect/>
          </a:stretch>
        </p:blipFill>
        <p:spPr bwMode="auto">
          <a:xfrm>
            <a:off x="2771800" y="980728"/>
            <a:ext cx="1922234" cy="1482663"/>
          </a:xfrm>
          <a:prstGeom prst="rect">
            <a:avLst/>
          </a:prstGeom>
          <a:noFill/>
        </p:spPr>
      </p:pic>
      <p:pic>
        <p:nvPicPr>
          <p:cNvPr id="22534" name="Picture 6" descr="C:\Users\Наташа\Desktop\научка гаврилина\Фото плесени\агарагар\подоконник_свет_2.jpg"/>
          <p:cNvPicPr>
            <a:picLocks noChangeAspect="1" noChangeArrowheads="1"/>
          </p:cNvPicPr>
          <p:nvPr/>
        </p:nvPicPr>
        <p:blipFill>
          <a:blip r:embed="rId7" cstate="print"/>
          <a:srcRect/>
          <a:stretch>
            <a:fillRect/>
          </a:stretch>
        </p:blipFill>
        <p:spPr bwMode="auto">
          <a:xfrm>
            <a:off x="2771800" y="2492897"/>
            <a:ext cx="1687849" cy="1658673"/>
          </a:xfrm>
          <a:prstGeom prst="rect">
            <a:avLst/>
          </a:prstGeom>
          <a:noFill/>
        </p:spPr>
      </p:pic>
      <p:pic>
        <p:nvPicPr>
          <p:cNvPr id="22535" name="Picture 7" descr="C:\Users\Наташа\Desktop\научка гаврилина\Фото плесени\агарагар\погреб1.jpg"/>
          <p:cNvPicPr>
            <a:picLocks noChangeAspect="1" noChangeArrowheads="1"/>
          </p:cNvPicPr>
          <p:nvPr/>
        </p:nvPicPr>
        <p:blipFill>
          <a:blip r:embed="rId8" cstate="print"/>
          <a:srcRect/>
          <a:stretch>
            <a:fillRect/>
          </a:stretch>
        </p:blipFill>
        <p:spPr bwMode="auto">
          <a:xfrm>
            <a:off x="4860032" y="2708920"/>
            <a:ext cx="1961354" cy="1368152"/>
          </a:xfrm>
          <a:prstGeom prst="rect">
            <a:avLst/>
          </a:prstGeom>
          <a:noFill/>
        </p:spPr>
      </p:pic>
      <p:pic>
        <p:nvPicPr>
          <p:cNvPr id="22536" name="Picture 8" descr="C:\Users\Наташа\Desktop\научка гаврилина\Фото плесени\агарагар\погреб_0.jpg"/>
          <p:cNvPicPr>
            <a:picLocks noChangeAspect="1" noChangeArrowheads="1"/>
          </p:cNvPicPr>
          <p:nvPr/>
        </p:nvPicPr>
        <p:blipFill>
          <a:blip r:embed="rId9" cstate="print"/>
          <a:srcRect/>
          <a:stretch>
            <a:fillRect/>
          </a:stretch>
        </p:blipFill>
        <p:spPr bwMode="auto">
          <a:xfrm>
            <a:off x="5076056" y="980728"/>
            <a:ext cx="1656184" cy="1739576"/>
          </a:xfrm>
          <a:prstGeom prst="rect">
            <a:avLst/>
          </a:prstGeom>
          <a:noFill/>
        </p:spPr>
      </p:pic>
      <p:pic>
        <p:nvPicPr>
          <p:cNvPr id="22537" name="Picture 9" descr="C:\Users\Наташа\Desktop\научка гаврилина\Фото плесени\агарагар\погреб_2.jpg"/>
          <p:cNvPicPr>
            <a:picLocks noChangeAspect="1" noChangeArrowheads="1"/>
          </p:cNvPicPr>
          <p:nvPr/>
        </p:nvPicPr>
        <p:blipFill>
          <a:blip r:embed="rId10" cstate="print"/>
          <a:srcRect/>
          <a:stretch>
            <a:fillRect/>
          </a:stretch>
        </p:blipFill>
        <p:spPr bwMode="auto">
          <a:xfrm rot="5400000">
            <a:off x="4519013" y="4644774"/>
            <a:ext cx="2554245" cy="1872208"/>
          </a:xfrm>
          <a:prstGeom prst="rect">
            <a:avLst/>
          </a:prstGeom>
          <a:noFill/>
        </p:spPr>
      </p:pic>
      <p:sp>
        <p:nvSpPr>
          <p:cNvPr id="14" name="Прямоугольник 13"/>
          <p:cNvSpPr/>
          <p:nvPr/>
        </p:nvSpPr>
        <p:spPr>
          <a:xfrm>
            <a:off x="0" y="1556792"/>
            <a:ext cx="574196"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8" name="Прямоугольник 17"/>
          <p:cNvSpPr/>
          <p:nvPr/>
        </p:nvSpPr>
        <p:spPr>
          <a:xfrm>
            <a:off x="6732240" y="1556792"/>
            <a:ext cx="574196"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4</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9" name="Прямоугольник 18"/>
          <p:cNvSpPr/>
          <p:nvPr/>
        </p:nvSpPr>
        <p:spPr>
          <a:xfrm>
            <a:off x="2195736" y="1556792"/>
            <a:ext cx="574196"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0" name="Прямоугольник 19"/>
          <p:cNvSpPr/>
          <p:nvPr/>
        </p:nvSpPr>
        <p:spPr>
          <a:xfrm>
            <a:off x="4572000" y="1556792"/>
            <a:ext cx="574196"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22541" name="Picture 13" descr="C:\Users\Наташа\Desktop\научка гаврилина\Фото плесени\агарагар\мастерская_4.jpg"/>
          <p:cNvPicPr>
            <a:picLocks noChangeAspect="1" noChangeArrowheads="1"/>
          </p:cNvPicPr>
          <p:nvPr/>
        </p:nvPicPr>
        <p:blipFill>
          <a:blip r:embed="rId11" cstate="print"/>
          <a:srcRect/>
          <a:stretch>
            <a:fillRect/>
          </a:stretch>
        </p:blipFill>
        <p:spPr bwMode="auto">
          <a:xfrm rot="5400000">
            <a:off x="6653187" y="4587439"/>
            <a:ext cx="2493630" cy="2047492"/>
          </a:xfrm>
          <a:prstGeom prst="rect">
            <a:avLst/>
          </a:prstGeom>
          <a:noFill/>
        </p:spPr>
      </p:pic>
      <p:pic>
        <p:nvPicPr>
          <p:cNvPr id="22542" name="Picture 14" descr="C:\Users\Наташа\Desktop\научка гаврилина\Фото плесени\агарагар\мастерская_0.jpg"/>
          <p:cNvPicPr>
            <a:picLocks noChangeAspect="1" noChangeArrowheads="1"/>
          </p:cNvPicPr>
          <p:nvPr/>
        </p:nvPicPr>
        <p:blipFill>
          <a:blip r:embed="rId12" cstate="print"/>
          <a:srcRect/>
          <a:stretch>
            <a:fillRect/>
          </a:stretch>
        </p:blipFill>
        <p:spPr bwMode="auto">
          <a:xfrm>
            <a:off x="7236296" y="980728"/>
            <a:ext cx="1907704" cy="1629526"/>
          </a:xfrm>
          <a:prstGeom prst="rect">
            <a:avLst/>
          </a:prstGeom>
          <a:noFill/>
        </p:spPr>
      </p:pic>
      <p:pic>
        <p:nvPicPr>
          <p:cNvPr id="22543" name="Picture 15" descr="C:\Users\Наташа\Desktop\научка гаврилина\Фото плесени\агарагар\мастерская_2.jpg"/>
          <p:cNvPicPr>
            <a:picLocks noChangeAspect="1" noChangeArrowheads="1"/>
          </p:cNvPicPr>
          <p:nvPr/>
        </p:nvPicPr>
        <p:blipFill>
          <a:blip r:embed="rId13" cstate="print"/>
          <a:srcRect/>
          <a:stretch>
            <a:fillRect/>
          </a:stretch>
        </p:blipFill>
        <p:spPr bwMode="auto">
          <a:xfrm>
            <a:off x="7020272" y="2636912"/>
            <a:ext cx="1656184" cy="1590850"/>
          </a:xfrm>
          <a:prstGeom prst="rect">
            <a:avLst/>
          </a:prstGeom>
          <a:noFill/>
        </p:spPr>
      </p:pic>
    </p:spTree>
    <p:extLst>
      <p:ext uri="{BB962C8B-B14F-4D97-AF65-F5344CB8AC3E}">
        <p14:creationId xmlns:p14="http://schemas.microsoft.com/office/powerpoint/2010/main" xmlns="" val="2985743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332656"/>
            <a:ext cx="8229600" cy="6192688"/>
          </a:xfrm>
        </p:spPr>
        <p:txBody>
          <a:bodyPr>
            <a:normAutofit fontScale="25000" lnSpcReduction="20000"/>
          </a:bodyPr>
          <a:lstStyle/>
          <a:p>
            <a:pPr algn="just">
              <a:buNone/>
            </a:pPr>
            <a:r>
              <a:rPr lang="ru-RU" sz="7200" b="1" i="1" dirty="0" err="1" smtClean="0">
                <a:latin typeface="Times New Roman" pitchFamily="18" charset="0"/>
                <a:cs typeface="Times New Roman" pitchFamily="18" charset="0"/>
              </a:rPr>
              <a:t>Висновки</a:t>
            </a:r>
            <a:r>
              <a:rPr lang="ru-RU" sz="7200" b="1" i="1" dirty="0" smtClean="0">
                <a:latin typeface="Times New Roman" pitchFamily="18" charset="0"/>
                <a:cs typeface="Times New Roman" pitchFamily="18" charset="0"/>
              </a:rPr>
              <a:t>:</a:t>
            </a:r>
          </a:p>
          <a:p>
            <a:pPr algn="just"/>
            <a:r>
              <a:rPr lang="uk-UA" sz="7200" dirty="0" smtClean="0">
                <a:latin typeface="Times New Roman" pitchFamily="18" charset="0"/>
                <a:cs typeface="Times New Roman" pitchFamily="18" charset="0"/>
              </a:rPr>
              <a:t>1</a:t>
            </a:r>
            <a:r>
              <a:rPr lang="uk-UA" sz="7200" dirty="0">
                <a:latin typeface="Times New Roman" pitchFamily="18" charset="0"/>
                <a:cs typeface="Times New Roman" pitchFamily="18" charset="0"/>
              </a:rPr>
              <a:t>. Цвілеві гриби – це різноманітні гриби, що формують розгалужені міцелії без великих плодових тіл. Цвіль відноситься до </a:t>
            </a:r>
            <a:r>
              <a:rPr lang="uk-UA" sz="7200" dirty="0" err="1">
                <a:latin typeface="Times New Roman" pitchFamily="18" charset="0"/>
                <a:cs typeface="Times New Roman" pitchFamily="18" charset="0"/>
              </a:rPr>
              <a:t>мікроміцетів</a:t>
            </a:r>
            <a:r>
              <a:rPr lang="uk-UA" sz="7200" dirty="0">
                <a:latin typeface="Times New Roman" pitchFamily="18" charset="0"/>
                <a:cs typeface="Times New Roman" pitchFamily="18" charset="0"/>
              </a:rPr>
              <a:t> (гриби і грибоподібні, що мають мікроскопічні розміри). </a:t>
            </a:r>
            <a:r>
              <a:rPr lang="uk-UA" sz="7200" dirty="0" smtClean="0">
                <a:latin typeface="Times New Roman" pitchFamily="18" charset="0"/>
                <a:cs typeface="Times New Roman" pitchFamily="18" charset="0"/>
              </a:rPr>
              <a:t>Великі </a:t>
            </a:r>
            <a:r>
              <a:rPr lang="uk-UA" sz="7200" dirty="0">
                <a:latin typeface="Times New Roman" pitchFamily="18" charset="0"/>
                <a:cs typeface="Times New Roman" pitchFamily="18" charset="0"/>
              </a:rPr>
              <a:t>колонії ростуть на поживних середовищах при високій температурі і підвищеній вологості, причому зростання цвілі не обмежене за умови наявності їжі.</a:t>
            </a:r>
            <a:endParaRPr lang="ru-RU" sz="7200" dirty="0">
              <a:latin typeface="Times New Roman" pitchFamily="18" charset="0"/>
              <a:cs typeface="Times New Roman" pitchFamily="18" charset="0"/>
            </a:endParaRPr>
          </a:p>
          <a:p>
            <a:pPr algn="just"/>
            <a:r>
              <a:rPr lang="uk-UA" sz="7200" dirty="0">
                <a:latin typeface="Times New Roman" pitchFamily="18" charset="0"/>
                <a:cs typeface="Times New Roman" pitchFamily="18" charset="0"/>
              </a:rPr>
              <a:t>2. Вирощування </a:t>
            </a:r>
            <a:r>
              <a:rPr lang="uk-UA" sz="7200" dirty="0" err="1">
                <a:latin typeface="Times New Roman" pitchFamily="18" charset="0"/>
                <a:cs typeface="Times New Roman" pitchFamily="18" charset="0"/>
              </a:rPr>
              <a:t>мікроміцетів</a:t>
            </a:r>
            <a:r>
              <a:rPr lang="uk-UA" sz="7200" dirty="0">
                <a:latin typeface="Times New Roman" pitchFamily="18" charset="0"/>
                <a:cs typeface="Times New Roman" pitchFamily="18" charset="0"/>
              </a:rPr>
              <a:t> на різноманітних продуктах харчування доводить, що найчастіше зустрічаються види родів: </a:t>
            </a:r>
            <a:r>
              <a:rPr lang="uk-UA" sz="7200" i="1" dirty="0" err="1">
                <a:latin typeface="Times New Roman" pitchFamily="18" charset="0"/>
                <a:cs typeface="Times New Roman" pitchFamily="18" charset="0"/>
              </a:rPr>
              <a:t>Mucor</a:t>
            </a:r>
            <a:r>
              <a:rPr lang="uk-UA" sz="7200" i="1" dirty="0">
                <a:latin typeface="Times New Roman" pitchFamily="18" charset="0"/>
                <a:cs typeface="Times New Roman" pitchFamily="18" charset="0"/>
              </a:rPr>
              <a:t> (мукор)</a:t>
            </a:r>
            <a:r>
              <a:rPr lang="uk-UA" sz="7200" dirty="0">
                <a:latin typeface="Times New Roman" pitchFamily="18" charset="0"/>
                <a:cs typeface="Times New Roman" pitchFamily="18" charset="0"/>
              </a:rPr>
              <a:t> , </a:t>
            </a:r>
            <a:r>
              <a:rPr lang="uk-UA" sz="7200" i="1" dirty="0" err="1">
                <a:latin typeface="Times New Roman" pitchFamily="18" charset="0"/>
                <a:cs typeface="Times New Roman" pitchFamily="18" charset="0"/>
              </a:rPr>
              <a:t>Penicillium</a:t>
            </a:r>
            <a:r>
              <a:rPr lang="uk-UA" sz="7200" i="1" dirty="0">
                <a:latin typeface="Times New Roman" pitchFamily="18" charset="0"/>
                <a:cs typeface="Times New Roman" pitchFamily="18" charset="0"/>
              </a:rPr>
              <a:t> </a:t>
            </a:r>
            <a:r>
              <a:rPr lang="uk-UA" sz="7200" dirty="0">
                <a:latin typeface="Times New Roman" pitchFamily="18" charset="0"/>
                <a:cs typeface="Times New Roman" pitchFamily="18" charset="0"/>
              </a:rPr>
              <a:t>(пеніциліум), </a:t>
            </a:r>
            <a:r>
              <a:rPr lang="uk-UA" sz="7200" i="1" dirty="0" err="1">
                <a:latin typeface="Times New Roman" pitchFamily="18" charset="0"/>
                <a:cs typeface="Times New Roman" pitchFamily="18" charset="0"/>
              </a:rPr>
              <a:t>Aspergillus</a:t>
            </a:r>
            <a:r>
              <a:rPr lang="uk-UA" sz="7200" i="1" dirty="0">
                <a:latin typeface="Times New Roman" pitchFamily="18" charset="0"/>
                <a:cs typeface="Times New Roman" pitchFamily="18" charset="0"/>
              </a:rPr>
              <a:t> </a:t>
            </a:r>
            <a:r>
              <a:rPr lang="uk-UA" sz="7200" dirty="0">
                <a:latin typeface="Times New Roman" pitchFamily="18" charset="0"/>
                <a:cs typeface="Times New Roman" pitchFamily="18" charset="0"/>
              </a:rPr>
              <a:t>(</a:t>
            </a:r>
            <a:r>
              <a:rPr lang="uk-UA" sz="7200" dirty="0" err="1">
                <a:latin typeface="Times New Roman" pitchFamily="18" charset="0"/>
                <a:cs typeface="Times New Roman" pitchFamily="18" charset="0"/>
              </a:rPr>
              <a:t>аспегілус</a:t>
            </a:r>
            <a:r>
              <a:rPr lang="uk-UA" sz="7200" dirty="0">
                <a:latin typeface="Times New Roman" pitchFamily="18" charset="0"/>
                <a:cs typeface="Times New Roman" pitchFamily="18" charset="0"/>
              </a:rPr>
              <a:t>). Найбільш схильні до плісняви білі пшеничні зразки хліба, особливо промислового виробництва. Житній хліб менш схильний до плісняви, тому що плями плісняви з’явилися на ньому останніми. Відсутність появи плісняви на  зразках продуктів харчування  більше ніж два тижня у сприятливих умовах може свідчити про велику кількість консервантів  в них.</a:t>
            </a:r>
            <a:endParaRPr lang="ru-RU" sz="7200" dirty="0">
              <a:latin typeface="Times New Roman" pitchFamily="18" charset="0"/>
              <a:cs typeface="Times New Roman" pitchFamily="18" charset="0"/>
            </a:endParaRPr>
          </a:p>
          <a:p>
            <a:pPr algn="just"/>
            <a:r>
              <a:rPr lang="uk-UA" sz="7200" dirty="0">
                <a:latin typeface="Times New Roman" pitchFamily="18" charset="0"/>
                <a:cs typeface="Times New Roman" pitchFamily="18" charset="0"/>
              </a:rPr>
              <a:t>3. </a:t>
            </a:r>
            <a:r>
              <a:rPr lang="uk-UA" sz="7200" dirty="0" smtClean="0">
                <a:latin typeface="Times New Roman" pitchFamily="18" charset="0"/>
                <a:cs typeface="Times New Roman" pitchFamily="18" charset="0"/>
              </a:rPr>
              <a:t>Вирощуванні плісняви на стерильних поживних середовищах виявили спори в повітрі  родів </a:t>
            </a:r>
            <a:r>
              <a:rPr lang="en-US" sz="7200" dirty="0" err="1" smtClean="0">
                <a:latin typeface="Times New Roman" pitchFamily="18" charset="0"/>
                <a:cs typeface="Times New Roman" pitchFamily="18" charset="0"/>
              </a:rPr>
              <a:t>Aspergillus</a:t>
            </a:r>
            <a:r>
              <a:rPr lang="en-US" sz="7200" dirty="0" smtClean="0">
                <a:latin typeface="Times New Roman" pitchFamily="18" charset="0"/>
                <a:cs typeface="Times New Roman" pitchFamily="18" charset="0"/>
              </a:rPr>
              <a:t> </a:t>
            </a:r>
            <a:r>
              <a:rPr lang="uk-UA" sz="7200" dirty="0" smtClean="0">
                <a:latin typeface="Times New Roman" pitchFamily="18" charset="0"/>
                <a:cs typeface="Times New Roman" pitchFamily="18" charset="0"/>
              </a:rPr>
              <a:t>та </a:t>
            </a:r>
            <a:r>
              <a:rPr lang="en-US" sz="7200" dirty="0" err="1" smtClean="0">
                <a:latin typeface="Times New Roman" pitchFamily="18" charset="0"/>
                <a:cs typeface="Times New Roman" pitchFamily="18" charset="0"/>
              </a:rPr>
              <a:t>Rhizopus</a:t>
            </a:r>
            <a:r>
              <a:rPr lang="en-US" sz="7200" dirty="0" smtClean="0">
                <a:latin typeface="Times New Roman" pitchFamily="18" charset="0"/>
                <a:cs typeface="Times New Roman" pitchFamily="18" charset="0"/>
              </a:rPr>
              <a:t>, </a:t>
            </a:r>
            <a:r>
              <a:rPr lang="uk-UA" sz="7200" dirty="0" smtClean="0">
                <a:latin typeface="Times New Roman" pitchFamily="18" charset="0"/>
                <a:cs typeface="Times New Roman" pitchFamily="18" charset="0"/>
              </a:rPr>
              <a:t>Небезпеку становлять : конідії аспергила, з повітрям можуть проникати у бронхи та легені, де паразитуючи викликати хворобу аспергильоз та </a:t>
            </a:r>
            <a:r>
              <a:rPr lang="uk-UA" sz="7200" dirty="0" err="1" smtClean="0">
                <a:latin typeface="Times New Roman" pitchFamily="18" charset="0"/>
                <a:cs typeface="Times New Roman" pitchFamily="18" charset="0"/>
              </a:rPr>
              <a:t>Різопус</a:t>
            </a:r>
            <a:r>
              <a:rPr lang="uk-UA" sz="7200" dirty="0" smtClean="0">
                <a:latin typeface="Times New Roman" pitchFamily="18" charset="0"/>
                <a:cs typeface="Times New Roman" pitchFamily="18" charset="0"/>
              </a:rPr>
              <a:t> у вологих приміщеннях може псувати різні будівельні матеріали: деревину, штукатурку, кахлі, тканини, вироби з пластмас тощо.</a:t>
            </a:r>
            <a:endParaRPr lang="ru-RU" sz="7200" dirty="0">
              <a:latin typeface="Times New Roman" pitchFamily="18" charset="0"/>
              <a:cs typeface="Times New Roman" pitchFamily="18" charset="0"/>
            </a:endParaRPr>
          </a:p>
          <a:p>
            <a:pPr algn="just"/>
            <a:r>
              <a:rPr lang="uk-UA" sz="7200" dirty="0">
                <a:latin typeface="Times New Roman" pitchFamily="18" charset="0"/>
                <a:cs typeface="Times New Roman" pitchFamily="18" charset="0"/>
              </a:rPr>
              <a:t>4. Умови масового розвитку цвілевих грибів: конкуренція з боку інших організмів послаблена, підвищена вологість повітря та субстрату, сприятлива температура, доступна наявна органічна речовина. Мешкають в побуті: на продуктах у поліетиленових пакетах, на скупченнях вологого побутового сміття, на вогких стінах внутрішніх приміщень, дерев'яних  конструкціях , санітарних приміщеннях, що погано провітрюються.</a:t>
            </a:r>
            <a:endParaRPr lang="ru-RU" sz="72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xmlns="" val="2985743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err="1" smtClean="0"/>
              <a:t>Джерела</a:t>
            </a:r>
            <a:endParaRPr lang="ru-RU" dirty="0"/>
          </a:p>
        </p:txBody>
      </p:sp>
      <p:sp>
        <p:nvSpPr>
          <p:cNvPr id="6" name="Содержимое 5"/>
          <p:cNvSpPr>
            <a:spLocks noGrp="1"/>
          </p:cNvSpPr>
          <p:nvPr>
            <p:ph idx="1"/>
          </p:nvPr>
        </p:nvSpPr>
        <p:spPr/>
        <p:txBody>
          <a:bodyPr>
            <a:normAutofit fontScale="85000" lnSpcReduction="20000"/>
          </a:bodyPr>
          <a:lstStyle/>
          <a:p>
            <a:pPr>
              <a:buNone/>
            </a:pPr>
            <a:r>
              <a:rPr lang="ru-RU" dirty="0"/>
              <a:t>1. </a:t>
            </a:r>
            <a:r>
              <a:rPr lang="ru-RU" dirty="0" err="1"/>
              <a:t>Григора</a:t>
            </a:r>
            <a:r>
              <a:rPr lang="ru-RU" dirty="0"/>
              <a:t> І.М., </a:t>
            </a:r>
            <a:r>
              <a:rPr lang="ru-RU" dirty="0" err="1"/>
              <a:t>Шабарова</a:t>
            </a:r>
            <a:r>
              <a:rPr lang="ru-RU" dirty="0"/>
              <a:t> С.І., </a:t>
            </a:r>
            <a:r>
              <a:rPr lang="ru-RU" dirty="0" err="1"/>
              <a:t>Алейніков</a:t>
            </a:r>
            <a:r>
              <a:rPr lang="ru-RU" dirty="0"/>
              <a:t> І.М. </a:t>
            </a:r>
            <a:r>
              <a:rPr lang="ru-RU" dirty="0" err="1"/>
              <a:t>Ботаніка</a:t>
            </a:r>
            <a:r>
              <a:rPr lang="ru-RU" dirty="0"/>
              <a:t> </a:t>
            </a:r>
            <a:r>
              <a:rPr lang="ru-RU" dirty="0" err="1"/>
              <a:t>Навчальний</a:t>
            </a:r>
            <a:r>
              <a:rPr lang="ru-RU" dirty="0"/>
              <a:t> </a:t>
            </a:r>
            <a:r>
              <a:rPr lang="ru-RU" dirty="0" err="1"/>
              <a:t>посібник</a:t>
            </a:r>
            <a:r>
              <a:rPr lang="ru-RU" dirty="0"/>
              <a:t> </a:t>
            </a:r>
            <a:r>
              <a:rPr lang="ru-RU" dirty="0" smtClean="0"/>
              <a:t>для </a:t>
            </a:r>
            <a:r>
              <a:rPr lang="ru-RU" dirty="0" err="1" smtClean="0"/>
              <a:t>аграрних</a:t>
            </a:r>
            <a:r>
              <a:rPr lang="ru-RU" dirty="0" smtClean="0"/>
              <a:t> </a:t>
            </a:r>
            <a:r>
              <a:rPr lang="ru-RU" dirty="0" err="1"/>
              <a:t>університетів</a:t>
            </a:r>
            <a:r>
              <a:rPr lang="ru-RU" dirty="0"/>
              <a:t>. - </a:t>
            </a:r>
            <a:r>
              <a:rPr lang="ru-RU" dirty="0" err="1"/>
              <a:t>Київ</a:t>
            </a:r>
            <a:r>
              <a:rPr lang="ru-RU" dirty="0"/>
              <a:t>: </a:t>
            </a:r>
            <a:r>
              <a:rPr lang="ru-RU" dirty="0" err="1"/>
              <a:t>Фітосоціоцентр</a:t>
            </a:r>
            <a:r>
              <a:rPr lang="ru-RU" dirty="0"/>
              <a:t>, 2000. - 196 с</a:t>
            </a:r>
          </a:p>
          <a:p>
            <a:pPr>
              <a:buNone/>
            </a:pPr>
            <a:r>
              <a:rPr lang="ru-RU" dirty="0"/>
              <a:t>2. Дьяков Ю.Т. Введение в альгологию и микологию: Учеб. пособие. – М.: </a:t>
            </a:r>
            <a:r>
              <a:rPr lang="ru-RU" dirty="0" smtClean="0"/>
              <a:t>Изд-во МГУ</a:t>
            </a:r>
            <a:r>
              <a:rPr lang="ru-RU" dirty="0"/>
              <a:t>, 2000. – 192 с.</a:t>
            </a:r>
          </a:p>
          <a:p>
            <a:pPr>
              <a:buNone/>
            </a:pPr>
            <a:r>
              <a:rPr lang="ru-RU" dirty="0"/>
              <a:t>3. </a:t>
            </a:r>
            <a:r>
              <a:rPr lang="ru-RU" dirty="0" err="1"/>
              <a:t>Ластухін</a:t>
            </a:r>
            <a:r>
              <a:rPr lang="ru-RU" dirty="0"/>
              <a:t> Ю.О. </a:t>
            </a:r>
            <a:r>
              <a:rPr lang="ru-RU" dirty="0" err="1"/>
              <a:t>Харчові</a:t>
            </a:r>
            <a:r>
              <a:rPr lang="ru-RU" dirty="0"/>
              <a:t> добавки. </a:t>
            </a:r>
            <a:r>
              <a:rPr lang="ru-RU" dirty="0" err="1"/>
              <a:t>Е-коди</a:t>
            </a:r>
            <a:r>
              <a:rPr lang="ru-RU" dirty="0"/>
              <a:t>. Будова. </a:t>
            </a:r>
            <a:r>
              <a:rPr lang="ru-RU" dirty="0" err="1"/>
              <a:t>Одержання</a:t>
            </a:r>
            <a:r>
              <a:rPr lang="ru-RU" dirty="0"/>
              <a:t>. Властивості - </a:t>
            </a:r>
            <a:r>
              <a:rPr lang="ru-RU" dirty="0" err="1" smtClean="0"/>
              <a:t>Львів</a:t>
            </a:r>
            <a:r>
              <a:rPr lang="ru-RU" dirty="0" smtClean="0"/>
              <a:t>: Центр </a:t>
            </a:r>
            <a:r>
              <a:rPr lang="ru-RU" dirty="0" err="1"/>
              <a:t>Європи</a:t>
            </a:r>
            <a:r>
              <a:rPr lang="ru-RU" dirty="0"/>
              <a:t>, 2009 - 836 с.</a:t>
            </a:r>
          </a:p>
          <a:p>
            <a:pPr>
              <a:buNone/>
            </a:pPr>
            <a:r>
              <a:rPr lang="ru-RU" dirty="0" smtClean="0"/>
              <a:t>4. </a:t>
            </a:r>
            <a:r>
              <a:rPr lang="ru-RU" dirty="0"/>
              <a:t>Журнал "Наука и жизнь", №10, 2009 год, Статья «Многоликая плесень»</a:t>
            </a:r>
          </a:p>
        </p:txBody>
      </p:sp>
    </p:spTree>
    <p:extLst>
      <p:ext uri="{BB962C8B-B14F-4D97-AF65-F5344CB8AC3E}">
        <p14:creationId xmlns:p14="http://schemas.microsoft.com/office/powerpoint/2010/main" xmlns="" val="2985743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7315200" cy="715962"/>
          </a:xfrm>
        </p:spPr>
        <p:txBody>
          <a:bodyPr>
            <a:normAutofit fontScale="90000"/>
          </a:bodyPr>
          <a:lstStyle/>
          <a:p>
            <a:pPr algn="ctr"/>
            <a:r>
              <a:rPr lang="uk-UA" sz="5400" dirty="0" smtClean="0"/>
              <a:t>Дякую за увагу</a:t>
            </a:r>
            <a:endParaRPr lang="uk-UA" sz="5400" dirty="0"/>
          </a:p>
        </p:txBody>
      </p:sp>
      <p:pic>
        <p:nvPicPr>
          <p:cNvPr id="16385" name="Picture 1" descr="C:\Users\Наташа\Desktop\научка гаврилина\Фото плесени\буряк\1декабБУРЯК3.jpg"/>
          <p:cNvPicPr>
            <a:picLocks noChangeAspect="1" noChangeArrowheads="1"/>
          </p:cNvPicPr>
          <p:nvPr/>
        </p:nvPicPr>
        <p:blipFill>
          <a:blip r:embed="rId2" cstate="print"/>
          <a:srcRect/>
          <a:stretch>
            <a:fillRect/>
          </a:stretch>
        </p:blipFill>
        <p:spPr bwMode="auto">
          <a:xfrm>
            <a:off x="251520" y="1340768"/>
            <a:ext cx="8028384" cy="517911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6156176" y="332656"/>
            <a:ext cx="2639211" cy="3888533"/>
          </a:xfrm>
          <a:prstGeom prst="rect">
            <a:avLst/>
          </a:prstGeom>
          <a:noFill/>
          <a:ln w="9525">
            <a:noFill/>
            <a:miter lim="800000"/>
            <a:headEnd/>
            <a:tailEnd/>
          </a:ln>
        </p:spPr>
      </p:pic>
    </p:spTree>
    <p:extLst>
      <p:ext uri="{BB962C8B-B14F-4D97-AF65-F5344CB8AC3E}">
        <p14:creationId xmlns:p14="http://schemas.microsoft.com/office/powerpoint/2010/main" xmlns="" val="422722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67544" y="332656"/>
            <a:ext cx="8229600" cy="4525963"/>
          </a:xfrm>
        </p:spPr>
        <p:txBody>
          <a:bodyPr>
            <a:normAutofit fontScale="62500" lnSpcReduction="20000"/>
          </a:bodyPr>
          <a:lstStyle/>
          <a:p>
            <a:r>
              <a:rPr lang="uk-UA" b="1" i="1" dirty="0"/>
              <a:t>Мета: </a:t>
            </a:r>
            <a:r>
              <a:rPr lang="uk-UA" dirty="0"/>
              <a:t>Дослідити види пліснявих грибів, спори яких  можуть   бути виявлені в побутових приміщеннях.</a:t>
            </a:r>
            <a:endParaRPr lang="ru-RU" dirty="0"/>
          </a:p>
          <a:p>
            <a:r>
              <a:rPr lang="uk-UA" b="1" i="1" dirty="0"/>
              <a:t>Для її досягнення були поставлені наступні завдання: </a:t>
            </a:r>
            <a:endParaRPr lang="ru-RU" dirty="0"/>
          </a:p>
          <a:p>
            <a:r>
              <a:rPr lang="uk-UA" dirty="0"/>
              <a:t>1.Опрацювати літературу з теми дослідження.</a:t>
            </a:r>
            <a:endParaRPr lang="ru-RU" dirty="0"/>
          </a:p>
          <a:p>
            <a:r>
              <a:rPr lang="uk-UA" dirty="0"/>
              <a:t>2.Провести експериментальні дослідження по вирощуванні пліснявих грибів на різних продуктах харчуваннях та стерилізованих поживних середовищах. </a:t>
            </a:r>
            <a:endParaRPr lang="ru-RU" dirty="0"/>
          </a:p>
          <a:p>
            <a:r>
              <a:rPr lang="uk-UA" dirty="0"/>
              <a:t>3.Проаналізувати видовий склад пліснявих грибів стандартної квартири.</a:t>
            </a:r>
            <a:endParaRPr lang="ru-RU" dirty="0"/>
          </a:p>
          <a:p>
            <a:r>
              <a:rPr lang="uk-UA" dirty="0"/>
              <a:t>4.Скласти рекомендації по створенню безпечного середовища побутових приміщень.</a:t>
            </a:r>
            <a:endParaRPr lang="ru-RU" dirty="0"/>
          </a:p>
          <a:p>
            <a:r>
              <a:rPr lang="uk-UA" b="1" i="1" dirty="0"/>
              <a:t>Об’єкт дослідження: </a:t>
            </a:r>
            <a:r>
              <a:rPr lang="uk-UA" dirty="0"/>
              <a:t>види пліснявих грибів,що можна виявити в звичайній квартирі.</a:t>
            </a:r>
            <a:endParaRPr lang="ru-RU" dirty="0"/>
          </a:p>
          <a:p>
            <a:r>
              <a:rPr lang="uk-UA" b="1" i="1" dirty="0"/>
              <a:t>Предмет дослідження: </a:t>
            </a:r>
            <a:r>
              <a:rPr lang="uk-UA" dirty="0"/>
              <a:t>методики виявлення небезпечних для здоров’я людини видів пліснявих грибів.</a:t>
            </a:r>
            <a:endParaRPr lang="ru-RU" dirty="0"/>
          </a:p>
          <a:p>
            <a:r>
              <a:rPr lang="uk-UA" b="1" i="1" dirty="0"/>
              <a:t>Методи дослідження: </a:t>
            </a:r>
            <a:r>
              <a:rPr lang="uk-UA" dirty="0" smtClean="0"/>
              <a:t>експериментальне дослідження, мікроскопія, </a:t>
            </a:r>
            <a:r>
              <a:rPr lang="uk-UA" dirty="0" err="1" smtClean="0"/>
              <a:t>марофотографування</a:t>
            </a:r>
            <a:r>
              <a:rPr lang="uk-UA" smtClean="0"/>
              <a:t>.</a:t>
            </a:r>
            <a:endParaRPr lang="ru-RU" dirty="0"/>
          </a:p>
          <a:p>
            <a:endParaRPr lang="ru-RU" dirty="0"/>
          </a:p>
        </p:txBody>
      </p:sp>
      <p:pic>
        <p:nvPicPr>
          <p:cNvPr id="8" name="Picture 3" descr="F:\диск д\картинки\логотип цвет.png"/>
          <p:cNvPicPr>
            <a:picLocks noChangeAspect="1" noChangeArrowheads="1"/>
          </p:cNvPicPr>
          <p:nvPr/>
        </p:nvPicPr>
        <p:blipFill>
          <a:blip r:embed="rId2" cstate="print"/>
          <a:srcRect/>
          <a:stretch>
            <a:fillRect/>
          </a:stretch>
        </p:blipFill>
        <p:spPr bwMode="auto">
          <a:xfrm>
            <a:off x="4067944" y="5013176"/>
            <a:ext cx="1381024" cy="1412776"/>
          </a:xfrm>
          <a:prstGeom prst="rect">
            <a:avLst/>
          </a:prstGeom>
          <a:noFill/>
        </p:spPr>
      </p:pic>
      <p:sp>
        <p:nvSpPr>
          <p:cNvPr id="26626" name="AutoShape 2" descr="Тайны третьего царства (микробиология и вирусолог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6629" name="Picture 5" descr="C:\Users\Наташа\Desktop\Саша\Без названия (1).jpg"/>
          <p:cNvPicPr>
            <a:picLocks noChangeAspect="1" noChangeArrowheads="1"/>
          </p:cNvPicPr>
          <p:nvPr/>
        </p:nvPicPr>
        <p:blipFill>
          <a:blip r:embed="rId3" cstate="print"/>
          <a:srcRect/>
          <a:stretch>
            <a:fillRect/>
          </a:stretch>
        </p:blipFill>
        <p:spPr bwMode="auto">
          <a:xfrm>
            <a:off x="467544" y="4941168"/>
            <a:ext cx="2857500" cy="1600200"/>
          </a:xfrm>
          <a:prstGeom prst="rect">
            <a:avLst/>
          </a:prstGeom>
          <a:noFill/>
        </p:spPr>
      </p:pic>
      <p:pic>
        <p:nvPicPr>
          <p:cNvPr id="26630" name="Picture 6" descr="C:\Users\Наташа\Desktop\Саша\Без названия.jpg"/>
          <p:cNvPicPr>
            <a:picLocks noChangeAspect="1" noChangeArrowheads="1"/>
          </p:cNvPicPr>
          <p:nvPr/>
        </p:nvPicPr>
        <p:blipFill>
          <a:blip r:embed="rId4" cstate="print"/>
          <a:srcRect/>
          <a:stretch>
            <a:fillRect/>
          </a:stretch>
        </p:blipFill>
        <p:spPr bwMode="auto">
          <a:xfrm>
            <a:off x="6084168" y="4869160"/>
            <a:ext cx="2619375" cy="1743075"/>
          </a:xfrm>
          <a:prstGeom prst="rect">
            <a:avLst/>
          </a:prstGeom>
          <a:noFill/>
        </p:spPr>
      </p:pic>
    </p:spTree>
    <p:extLst>
      <p:ext uri="{BB962C8B-B14F-4D97-AF65-F5344CB8AC3E}">
        <p14:creationId xmlns:p14="http://schemas.microsoft.com/office/powerpoint/2010/main" xmlns="" val="395218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7315200" cy="715962"/>
          </a:xfrm>
        </p:spPr>
        <p:txBody>
          <a:bodyPr>
            <a:normAutofit fontScale="90000"/>
          </a:bodyPr>
          <a:lstStyle/>
          <a:p>
            <a:r>
              <a:rPr lang="uk-UA" dirty="0" smtClean="0"/>
              <a:t>Аналіз літературних джерел</a:t>
            </a:r>
            <a:endParaRPr lang="uk-UA" dirty="0"/>
          </a:p>
        </p:txBody>
      </p:sp>
      <p:sp>
        <p:nvSpPr>
          <p:cNvPr id="5" name="Содержимое 4"/>
          <p:cNvSpPr>
            <a:spLocks noGrp="1"/>
          </p:cNvSpPr>
          <p:nvPr>
            <p:ph idx="1"/>
          </p:nvPr>
        </p:nvSpPr>
        <p:spPr>
          <a:xfrm>
            <a:off x="5364088" y="1556792"/>
            <a:ext cx="3405064" cy="4997152"/>
          </a:xfrm>
        </p:spPr>
        <p:txBody>
          <a:bodyPr>
            <a:normAutofit/>
          </a:bodyPr>
          <a:lstStyle/>
          <a:p>
            <a:pPr>
              <a:buNone/>
            </a:pPr>
            <a:r>
              <a:rPr lang="ru-RU" sz="1800" dirty="0">
                <a:latin typeface="Times New Roman" pitchFamily="18" charset="0"/>
                <a:cs typeface="Times New Roman" pitchFamily="18" charset="0"/>
              </a:rPr>
              <a:t>Рис. </a:t>
            </a:r>
            <a:r>
              <a:rPr lang="ru-RU" sz="1800" dirty="0" smtClean="0">
                <a:latin typeface="Times New Roman" pitchFamily="18" charset="0"/>
                <a:cs typeface="Times New Roman" pitchFamily="18" charset="0"/>
              </a:rPr>
              <a:t>1.1 </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Міцеліальні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гриби</a:t>
            </a:r>
            <a:r>
              <a:rPr lang="ru-RU" sz="1800" dirty="0">
                <a:latin typeface="Times New Roman" pitchFamily="18" charset="0"/>
                <a:cs typeface="Times New Roman" pitchFamily="18" charset="0"/>
              </a:rPr>
              <a:t>:</a:t>
            </a:r>
          </a:p>
          <a:p>
            <a:r>
              <a:rPr lang="ru-RU" sz="1800" dirty="0" smtClean="0">
                <a:latin typeface="Times New Roman" pitchFamily="18" charset="0"/>
                <a:cs typeface="Times New Roman" pitchFamily="18" charset="0"/>
              </a:rPr>
              <a:t>А</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ризопус</a:t>
            </a:r>
            <a:r>
              <a:rPr lang="ru-RU" sz="1800" dirty="0">
                <a:latin typeface="Times New Roman" pitchFamily="18" charset="0"/>
                <a:cs typeface="Times New Roman" pitchFamily="18" charset="0"/>
              </a:rPr>
              <a:t>: 1 - </a:t>
            </a:r>
            <a:r>
              <a:rPr lang="ru-RU" sz="1800" dirty="0" err="1">
                <a:latin typeface="Times New Roman" pitchFamily="18" charset="0"/>
                <a:cs typeface="Times New Roman" pitchFamily="18" charset="0"/>
              </a:rPr>
              <a:t>спорангій</a:t>
            </a:r>
            <a:r>
              <a:rPr lang="ru-RU" sz="1800" dirty="0">
                <a:latin typeface="Times New Roman" pitchFamily="18" charset="0"/>
                <a:cs typeface="Times New Roman" pitchFamily="18" charset="0"/>
              </a:rPr>
              <a:t>; 2 - спори; 3 - </a:t>
            </a:r>
            <a:r>
              <a:rPr lang="ru-RU" sz="1800" dirty="0" err="1">
                <a:latin typeface="Times New Roman" pitchFamily="18" charset="0"/>
                <a:cs typeface="Times New Roman" pitchFamily="18" charset="0"/>
              </a:rPr>
              <a:t>спорангіеносій</a:t>
            </a:r>
            <a:r>
              <a:rPr lang="ru-RU" sz="1800" dirty="0">
                <a:latin typeface="Times New Roman" pitchFamily="18" charset="0"/>
                <a:cs typeface="Times New Roman" pitchFamily="18" charset="0"/>
              </a:rPr>
              <a:t>; 4 - </a:t>
            </a:r>
            <a:r>
              <a:rPr lang="ru-RU" sz="1800" dirty="0" err="1">
                <a:latin typeface="Times New Roman" pitchFamily="18" charset="0"/>
                <a:cs typeface="Times New Roman" pitchFamily="18" charset="0"/>
              </a:rPr>
              <a:t>різоїд</a:t>
            </a:r>
            <a:r>
              <a:rPr lang="ru-RU" sz="1800"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Б</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аспергілус</a:t>
            </a:r>
            <a:r>
              <a:rPr lang="ru-RU" sz="1800" dirty="0">
                <a:latin typeface="Times New Roman" pitchFamily="18" charset="0"/>
                <a:cs typeface="Times New Roman" pitchFamily="18" charset="0"/>
              </a:rPr>
              <a:t>: 1 - </a:t>
            </a:r>
            <a:r>
              <a:rPr lang="ru-RU" sz="1800" dirty="0" err="1">
                <a:latin typeface="Times New Roman" pitchFamily="18" charset="0"/>
                <a:cs typeface="Times New Roman" pitchFamily="18" charset="0"/>
              </a:rPr>
              <a:t>конідії</a:t>
            </a:r>
            <a:r>
              <a:rPr lang="ru-RU" sz="1800" dirty="0">
                <a:latin typeface="Times New Roman" pitchFamily="18" charset="0"/>
                <a:cs typeface="Times New Roman" pitchFamily="18" charset="0"/>
              </a:rPr>
              <a:t>: 2 - </a:t>
            </a:r>
            <a:r>
              <a:rPr lang="ru-RU" sz="1800" dirty="0" err="1">
                <a:latin typeface="Times New Roman" pitchFamily="18" charset="0"/>
                <a:cs typeface="Times New Roman" pitchFamily="18" charset="0"/>
              </a:rPr>
              <a:t>стеригми</a:t>
            </a:r>
            <a:r>
              <a:rPr lang="ru-RU" sz="1800" dirty="0">
                <a:latin typeface="Times New Roman" pitchFamily="18" charset="0"/>
                <a:cs typeface="Times New Roman" pitchFamily="18" charset="0"/>
              </a:rPr>
              <a:t>; 3 – </a:t>
            </a:r>
            <a:r>
              <a:rPr lang="ru-RU" sz="1800" dirty="0" err="1">
                <a:latin typeface="Times New Roman" pitchFamily="18" charset="0"/>
                <a:cs typeface="Times New Roman" pitchFamily="18" charset="0"/>
              </a:rPr>
              <a:t>конідішосій</a:t>
            </a:r>
            <a:r>
              <a:rPr lang="ru-RU" sz="1800" dirty="0">
                <a:latin typeface="Times New Roman" pitchFamily="18" charset="0"/>
                <a:cs typeface="Times New Roman" pitchFamily="18" charset="0"/>
              </a:rPr>
              <a:t>; 4 - </a:t>
            </a:r>
            <a:r>
              <a:rPr lang="ru-RU" sz="1800" dirty="0" err="1">
                <a:latin typeface="Times New Roman" pitchFamily="18" charset="0"/>
                <a:cs typeface="Times New Roman" pitchFamily="18" charset="0"/>
              </a:rPr>
              <a:t>вегетативні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гіфи</a:t>
            </a:r>
            <a:r>
              <a:rPr lang="ru-RU" sz="1800"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В</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пеніциліум</a:t>
            </a:r>
            <a:r>
              <a:rPr lang="ru-RU" sz="1800" dirty="0">
                <a:latin typeface="Times New Roman" pitchFamily="18" charset="0"/>
                <a:cs typeface="Times New Roman" pitchFamily="18" charset="0"/>
              </a:rPr>
              <a:t>: 1 - </a:t>
            </a:r>
            <a:r>
              <a:rPr lang="ru-RU" sz="1800" dirty="0" err="1">
                <a:latin typeface="Times New Roman" pitchFamily="18" charset="0"/>
                <a:cs typeface="Times New Roman" pitchFamily="18" charset="0"/>
              </a:rPr>
              <a:t>конідії</a:t>
            </a:r>
            <a:r>
              <a:rPr lang="ru-RU" sz="1800" dirty="0">
                <a:latin typeface="Times New Roman" pitchFamily="18" charset="0"/>
                <a:cs typeface="Times New Roman" pitchFamily="18" charset="0"/>
              </a:rPr>
              <a:t>; 2 - </a:t>
            </a:r>
            <a:r>
              <a:rPr lang="ru-RU" sz="1800" dirty="0" err="1">
                <a:latin typeface="Times New Roman" pitchFamily="18" charset="0"/>
                <a:cs typeface="Times New Roman" pitchFamily="18" charset="0"/>
              </a:rPr>
              <a:t>стеригми</a:t>
            </a:r>
            <a:r>
              <a:rPr lang="ru-RU" sz="1800" dirty="0">
                <a:latin typeface="Times New Roman" pitchFamily="18" charset="0"/>
                <a:cs typeface="Times New Roman" pitchFamily="18" charset="0"/>
              </a:rPr>
              <a:t>; 3 - </a:t>
            </a:r>
            <a:r>
              <a:rPr lang="ru-RU" sz="1800" dirty="0" err="1">
                <a:latin typeface="Times New Roman" pitchFamily="18" charset="0"/>
                <a:cs typeface="Times New Roman" pitchFamily="18" charset="0"/>
              </a:rPr>
              <a:t>конідієносій</a:t>
            </a:r>
            <a:r>
              <a:rPr lang="ru-RU" sz="1800" dirty="0">
                <a:latin typeface="Times New Roman" pitchFamily="18" charset="0"/>
                <a:cs typeface="Times New Roman" pitchFamily="18" charset="0"/>
              </a:rPr>
              <a:t>; 4 - </a:t>
            </a:r>
            <a:r>
              <a:rPr lang="ru-RU" sz="1800" dirty="0" err="1">
                <a:latin typeface="Times New Roman" pitchFamily="18" charset="0"/>
                <a:cs typeface="Times New Roman" pitchFamily="18" charset="0"/>
              </a:rPr>
              <a:t>вегетативні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гіфи</a:t>
            </a:r>
            <a:r>
              <a:rPr lang="ru-RU" sz="1800"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Г</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оїдіум</a:t>
            </a:r>
            <a:r>
              <a:rPr lang="ru-RU" sz="1800" dirty="0">
                <a:latin typeface="Times New Roman" pitchFamily="18" charset="0"/>
                <a:cs typeface="Times New Roman" pitchFamily="18" charset="0"/>
              </a:rPr>
              <a:t>: 1 - </a:t>
            </a:r>
            <a:r>
              <a:rPr lang="ru-RU" sz="1800" dirty="0" err="1">
                <a:latin typeface="Times New Roman" pitchFamily="18" charset="0"/>
                <a:cs typeface="Times New Roman" pitchFamily="18" charset="0"/>
              </a:rPr>
              <a:t>оідії</a:t>
            </a:r>
            <a:r>
              <a:rPr lang="ru-RU" sz="1800" dirty="0">
                <a:latin typeface="Times New Roman" pitchFamily="18" charset="0"/>
                <a:cs typeface="Times New Roman" pitchFamily="18" charset="0"/>
              </a:rPr>
              <a:t>; 2 - </a:t>
            </a:r>
            <a:r>
              <a:rPr lang="ru-RU" sz="1800" dirty="0" err="1">
                <a:latin typeface="Times New Roman" pitchFamily="18" charset="0"/>
                <a:cs typeface="Times New Roman" pitchFamily="18" charset="0"/>
              </a:rPr>
              <a:t>гіф</a:t>
            </a:r>
            <a:r>
              <a:rPr lang="ru-RU" sz="1800"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Д</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ботритис</a:t>
            </a:r>
            <a:r>
              <a:rPr lang="ru-RU" sz="1800" dirty="0">
                <a:latin typeface="Times New Roman" pitchFamily="18" charset="0"/>
                <a:cs typeface="Times New Roman" pitchFamily="18" charset="0"/>
              </a:rPr>
              <a:t>: 1,2 - </a:t>
            </a:r>
            <a:r>
              <a:rPr lang="ru-RU" sz="1800" dirty="0" err="1">
                <a:latin typeface="Times New Roman" pitchFamily="18" charset="0"/>
                <a:cs typeface="Times New Roman" pitchFamily="18" charset="0"/>
              </a:rPr>
              <a:t>конідієносій</a:t>
            </a:r>
            <a:r>
              <a:rPr lang="ru-RU" sz="1800" dirty="0">
                <a:latin typeface="Times New Roman" pitchFamily="18" charset="0"/>
                <a:cs typeface="Times New Roman" pitchFamily="18" charset="0"/>
              </a:rPr>
              <a:t>; 3 - </a:t>
            </a:r>
            <a:r>
              <a:rPr lang="ru-RU" sz="1800" dirty="0" err="1">
                <a:latin typeface="Times New Roman" pitchFamily="18" charset="0"/>
                <a:cs typeface="Times New Roman" pitchFamily="18" charset="0"/>
              </a:rPr>
              <a:t>конідії</a:t>
            </a:r>
            <a:r>
              <a:rPr lang="ru-RU" sz="1800" dirty="0">
                <a:latin typeface="Times New Roman" pitchFamily="18" charset="0"/>
                <a:cs typeface="Times New Roman" pitchFamily="18" charset="0"/>
              </a:rPr>
              <a:t>. Є - </a:t>
            </a:r>
            <a:r>
              <a:rPr lang="ru-RU" sz="1800" dirty="0" err="1">
                <a:latin typeface="Times New Roman" pitchFamily="18" charset="0"/>
                <a:cs typeface="Times New Roman" pitchFamily="18" charset="0"/>
              </a:rPr>
              <a:t>альтернарія</a:t>
            </a:r>
            <a:r>
              <a:rPr lang="ru-RU" sz="1800" dirty="0">
                <a:latin typeface="Times New Roman" pitchFamily="18" charset="0"/>
                <a:cs typeface="Times New Roman" pitchFamily="18" charset="0"/>
              </a:rPr>
              <a:t>: 1 - </a:t>
            </a:r>
            <a:r>
              <a:rPr lang="ru-RU" sz="1800" dirty="0" err="1">
                <a:latin typeface="Times New Roman" pitchFamily="18" charset="0"/>
                <a:cs typeface="Times New Roman" pitchFamily="18" charset="0"/>
              </a:rPr>
              <a:t>конідієносій</a:t>
            </a:r>
            <a:r>
              <a:rPr lang="ru-RU" sz="1800" dirty="0">
                <a:latin typeface="Times New Roman" pitchFamily="18" charset="0"/>
                <a:cs typeface="Times New Roman" pitchFamily="18" charset="0"/>
              </a:rPr>
              <a:t>; 2 - </a:t>
            </a:r>
            <a:r>
              <a:rPr lang="ru-RU" sz="1800" dirty="0" err="1">
                <a:latin typeface="Times New Roman" pitchFamily="18" charset="0"/>
                <a:cs typeface="Times New Roman" pitchFamily="18" charset="0"/>
              </a:rPr>
              <a:t>конідія</a:t>
            </a:r>
            <a:r>
              <a:rPr lang="ru-RU" sz="1800" dirty="0">
                <a:latin typeface="Times New Roman" pitchFamily="18" charset="0"/>
                <a:cs typeface="Times New Roman" pitchFamily="18" charset="0"/>
              </a:rPr>
              <a:t>.</a:t>
            </a:r>
          </a:p>
          <a:p>
            <a:endParaRPr lang="ru-RU" dirty="0"/>
          </a:p>
        </p:txBody>
      </p:sp>
      <p:pic>
        <p:nvPicPr>
          <p:cNvPr id="1026" name="Picture 2" descr="C:\Users\Наташа\Desktop\Саша\htmlconvd-v3z0Xa_html_9070a842557fbf8a.jpg"/>
          <p:cNvPicPr>
            <a:picLocks noChangeAspect="1" noChangeArrowheads="1"/>
          </p:cNvPicPr>
          <p:nvPr/>
        </p:nvPicPr>
        <p:blipFill>
          <a:blip r:embed="rId2" cstate="print"/>
          <a:srcRect/>
          <a:stretch>
            <a:fillRect/>
          </a:stretch>
        </p:blipFill>
        <p:spPr bwMode="auto">
          <a:xfrm>
            <a:off x="251520" y="1196752"/>
            <a:ext cx="5147072" cy="5256584"/>
          </a:xfrm>
          <a:prstGeom prst="rect">
            <a:avLst/>
          </a:prstGeom>
          <a:noFill/>
        </p:spPr>
      </p:pic>
      <p:pic>
        <p:nvPicPr>
          <p:cNvPr id="6" name="Picture 3" descr="F:\диск д\картинки\логотип цвет.png"/>
          <p:cNvPicPr>
            <a:picLocks noChangeAspect="1" noChangeArrowheads="1"/>
          </p:cNvPicPr>
          <p:nvPr/>
        </p:nvPicPr>
        <p:blipFill>
          <a:blip r:embed="rId3" cstate="print"/>
          <a:srcRect/>
          <a:stretch>
            <a:fillRect/>
          </a:stretch>
        </p:blipFill>
        <p:spPr bwMode="auto">
          <a:xfrm>
            <a:off x="7524328" y="0"/>
            <a:ext cx="1381024" cy="1412776"/>
          </a:xfrm>
          <a:prstGeom prst="rect">
            <a:avLst/>
          </a:prstGeom>
          <a:noFill/>
        </p:spPr>
      </p:pic>
    </p:spTree>
    <p:extLst>
      <p:ext uri="{BB962C8B-B14F-4D97-AF65-F5344CB8AC3E}">
        <p14:creationId xmlns:p14="http://schemas.microsoft.com/office/powerpoint/2010/main" xmlns="" val="3470677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843808" y="0"/>
            <a:ext cx="56886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b="1"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МУКОР.</a:t>
            </a:r>
            <a:r>
              <a:rPr lang="en-US" b="1" dirty="0" smtClean="0">
                <a:solidFill>
                  <a:srgbClr val="2F2F2F"/>
                </a:solidFill>
                <a:latin typeface="Times New Roman" pitchFamily="18" charset="0"/>
                <a:ea typeface="Times New Roman" pitchFamily="18" charset="0"/>
                <a:cs typeface="Times New Roman" pitchFamily="18" charset="0"/>
              </a:rPr>
              <a:t> </a:t>
            </a:r>
            <a:r>
              <a:rPr lang="en-US" i="1" dirty="0" err="1" smtClean="0">
                <a:solidFill>
                  <a:srgbClr val="2F2F2F"/>
                </a:solidFill>
                <a:latin typeface="Times New Roman" pitchFamily="18" charset="0"/>
                <a:ea typeface="Times New Roman" pitchFamily="18" charset="0"/>
                <a:cs typeface="Times New Roman" pitchFamily="18" charset="0"/>
              </a:rPr>
              <a:t>Mucor</a:t>
            </a:r>
            <a:r>
              <a:rPr lang="ru-RU" i="1" dirty="0" smtClean="0">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2F2F2F"/>
                </a:solidFill>
                <a:effectLst/>
                <a:latin typeface="Times New Roman" pitchFamily="18" charset="0"/>
                <a:ea typeface="Times New Roman" pitchFamily="18" charset="0"/>
                <a:cs typeface="Times New Roman" pitchFamily="18" charset="0"/>
              </a:rPr>
              <a:t>Створює</a:t>
            </a:r>
            <a:r>
              <a:rPr kumimoji="0" lang="ru-RU"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2F2F2F"/>
                </a:solidFill>
                <a:effectLst/>
                <a:latin typeface="Times New Roman" pitchFamily="18" charset="0"/>
                <a:ea typeface="Times New Roman" pitchFamily="18" charset="0"/>
                <a:cs typeface="Times New Roman" pitchFamily="18" charset="0"/>
              </a:rPr>
              <a:t>білу</a:t>
            </a:r>
            <a:r>
              <a:rPr kumimoji="0" lang="ru-RU"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2F2F2F"/>
                </a:solidFill>
                <a:effectLst/>
                <a:latin typeface="Times New Roman" pitchFamily="18" charset="0"/>
                <a:ea typeface="Times New Roman" pitchFamily="18" charset="0"/>
                <a:cs typeface="Times New Roman" pitchFamily="18" charset="0"/>
              </a:rPr>
              <a:t>плісняву</a:t>
            </a:r>
            <a:r>
              <a:rPr kumimoji="0" lang="ru-RU"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Рисунок 6" descr="http://8next.com/uploads/fotos/7bio/botan_704_04.png"/>
          <p:cNvPicPr>
            <a:picLocks noChangeAspect="1" noChangeArrowheads="1"/>
          </p:cNvPicPr>
          <p:nvPr/>
        </p:nvPicPr>
        <p:blipFill>
          <a:blip r:embed="rId2" cstate="print"/>
          <a:srcRect/>
          <a:stretch>
            <a:fillRect/>
          </a:stretch>
        </p:blipFill>
        <p:spPr bwMode="auto">
          <a:xfrm>
            <a:off x="323529" y="296190"/>
            <a:ext cx="2592288" cy="1332609"/>
          </a:xfrm>
          <a:prstGeom prst="rect">
            <a:avLst/>
          </a:prstGeom>
          <a:noFill/>
        </p:spPr>
      </p:pic>
      <p:sp>
        <p:nvSpPr>
          <p:cNvPr id="3075" name="Rectangle 3"/>
          <p:cNvSpPr>
            <a:spLocks noChangeArrowheads="1"/>
          </p:cNvSpPr>
          <p:nvPr/>
        </p:nvSpPr>
        <p:spPr bwMode="auto">
          <a:xfrm>
            <a:off x="3203848" y="476672"/>
            <a:ext cx="5940152" cy="107721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Нижчий гриб класу зигоміцетів.</a:t>
            </a:r>
            <a:r>
              <a:rPr lang="uk-UA" sz="1600" dirty="0" smtClean="0">
                <a:latin typeface="Times New Roman" pitchFamily="18" charset="0"/>
                <a:ea typeface="Times New Roman" pitchFamily="18" charset="0"/>
                <a:cs typeface="Times New Roman" pitchFamily="18" charset="0"/>
              </a:rPr>
              <a:t> </a:t>
            </a:r>
            <a:r>
              <a:rPr kumimoji="0" lang="uk-UA" sz="1600"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Грибниця являє собою одну розгалужену клітину з тонких безбарвних ниток. </a:t>
            </a:r>
            <a:r>
              <a:rPr lang="uk-UA" sz="1600" dirty="0" smtClean="0">
                <a:latin typeface="Times New Roman" pitchFamily="18" charset="0"/>
                <a:ea typeface="Times New Roman" pitchFamily="18" charset="0"/>
                <a:cs typeface="Times New Roman" pitchFamily="18" charset="0"/>
              </a:rPr>
              <a:t> </a:t>
            </a:r>
            <a:r>
              <a:rPr lang="uk-UA" sz="1600" dirty="0" smtClean="0">
                <a:solidFill>
                  <a:srgbClr val="2F2F2F"/>
                </a:solidFill>
                <a:latin typeface="Times New Roman" pitchFamily="18" charset="0"/>
                <a:ea typeface="Times New Roman" pitchFamily="18" charset="0"/>
                <a:cs typeface="Times New Roman" pitchFamily="18" charset="0"/>
              </a:rPr>
              <a:t>К</a:t>
            </a:r>
            <a:r>
              <a:rPr kumimoji="0" lang="uk-UA" sz="1600"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літини містять багато ядер.</a:t>
            </a:r>
            <a:r>
              <a:rPr lang="uk-UA" sz="1600" dirty="0" smtClean="0">
                <a:latin typeface="Times New Roman" pitchFamily="18" charset="0"/>
                <a:ea typeface="Times New Roman" pitchFamily="18" charset="0"/>
                <a:cs typeface="Times New Roman" pitchFamily="18" charset="0"/>
              </a:rPr>
              <a:t> </a:t>
            </a:r>
            <a:r>
              <a:rPr kumimoji="0" lang="uk-UA" sz="1600"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Спорангії — чорні головки або горошини на високих ніжках. </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7" name="Rectangle 5"/>
          <p:cNvSpPr>
            <a:spLocks noChangeArrowheads="1"/>
          </p:cNvSpPr>
          <p:nvPr/>
        </p:nvSpPr>
        <p:spPr bwMode="auto">
          <a:xfrm>
            <a:off x="2411760" y="3249852"/>
            <a:ext cx="67322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b="1"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АСПЕРГІЛ.</a:t>
            </a:r>
            <a:r>
              <a:rPr lang="uk-UA" i="1" dirty="0" smtClean="0">
                <a:latin typeface="Times New Roman" pitchFamily="18" charset="0"/>
                <a:cs typeface="Times New Roman" pitchFamily="18" charset="0"/>
              </a:rPr>
              <a:t> </a:t>
            </a:r>
            <a:r>
              <a:rPr lang="uk-UA" i="1" dirty="0" err="1" smtClean="0">
                <a:latin typeface="Times New Roman" pitchFamily="18" charset="0"/>
                <a:cs typeface="Times New Roman" pitchFamily="18" charset="0"/>
              </a:rPr>
              <a:t>Aspergillus</a:t>
            </a:r>
            <a:r>
              <a:rPr lang="uk-UA" i="1"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a:t>
            </a:r>
            <a:r>
              <a:rPr lang="uk-UA" dirty="0" err="1" smtClean="0">
                <a:latin typeface="Times New Roman" pitchFamily="18" charset="0"/>
                <a:cs typeface="Times New Roman" pitchFamily="18" charset="0"/>
              </a:rPr>
              <a:t>аспегілус</a:t>
            </a:r>
            <a:r>
              <a:rPr lang="uk-UA"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 </a:t>
            </a:r>
            <a:r>
              <a:rPr kumimoji="0" lang="ru-RU" sz="1600" b="0" i="0" u="none" strike="noStrike" cap="none" normalizeH="0" baseline="0" dirty="0" err="1" smtClean="0">
                <a:ln>
                  <a:noFill/>
                </a:ln>
                <a:solidFill>
                  <a:srgbClr val="2F2F2F"/>
                </a:solidFill>
                <a:effectLst/>
                <a:latin typeface="Times New Roman" pitchFamily="18" charset="0"/>
                <a:ea typeface="Times New Roman" pitchFamily="18" charset="0"/>
                <a:cs typeface="Times New Roman" pitchFamily="18" charset="0"/>
              </a:rPr>
              <a:t>Створює</a:t>
            </a:r>
            <a:r>
              <a:rPr kumimoji="0" lang="ru-RU" sz="1600"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2F2F2F"/>
                </a:solidFill>
                <a:effectLst/>
                <a:latin typeface="Times New Roman" pitchFamily="18" charset="0"/>
                <a:ea typeface="Times New Roman" pitchFamily="18" charset="0"/>
                <a:cs typeface="Times New Roman" pitchFamily="18" charset="0"/>
              </a:rPr>
              <a:t>темно-сіру</a:t>
            </a:r>
            <a:r>
              <a:rPr kumimoji="0" lang="ru-RU" sz="1600"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2F2F2F"/>
                </a:solidFill>
                <a:effectLst/>
                <a:latin typeface="Times New Roman" pitchFamily="18" charset="0"/>
                <a:ea typeface="Times New Roman" pitchFamily="18" charset="0"/>
                <a:cs typeface="Times New Roman" pitchFamily="18" charset="0"/>
              </a:rPr>
              <a:t>плісняву</a:t>
            </a:r>
            <a:r>
              <a:rPr kumimoji="0" lang="ru-RU" sz="1600"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6" name="Рисунок 5" descr="http://8next.com/uploads/fotos/7bio/botan_704_03.png"/>
          <p:cNvPicPr>
            <a:picLocks noChangeAspect="1" noChangeArrowheads="1"/>
          </p:cNvPicPr>
          <p:nvPr/>
        </p:nvPicPr>
        <p:blipFill>
          <a:blip r:embed="rId3" cstate="print"/>
          <a:srcRect/>
          <a:stretch>
            <a:fillRect/>
          </a:stretch>
        </p:blipFill>
        <p:spPr bwMode="auto">
          <a:xfrm>
            <a:off x="395536" y="3669026"/>
            <a:ext cx="2160240" cy="1200133"/>
          </a:xfrm>
          <a:prstGeom prst="rect">
            <a:avLst/>
          </a:prstGeom>
          <a:noFill/>
        </p:spPr>
      </p:pic>
      <p:sp>
        <p:nvSpPr>
          <p:cNvPr id="3078" name="Rectangle 6"/>
          <p:cNvSpPr>
            <a:spLocks noChangeArrowheads="1"/>
          </p:cNvSpPr>
          <p:nvPr/>
        </p:nvSpPr>
        <p:spPr bwMode="auto">
          <a:xfrm>
            <a:off x="3275856" y="3573016"/>
            <a:ext cx="5688632" cy="103105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Гіфи міцелію стеляться по субстрату, від них догори піднімаються інші гіфи, які на верхівці утворюють китицю із ланцюжків клітин — конідій.</a:t>
            </a:r>
            <a:r>
              <a:rPr kumimoji="0" lang="uk-UA"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 </a:t>
            </a:r>
            <a:endPar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2F2F2F"/>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0" name="Rectangle 8"/>
          <p:cNvSpPr>
            <a:spLocks noChangeArrowheads="1"/>
          </p:cNvSpPr>
          <p:nvPr/>
        </p:nvSpPr>
        <p:spPr bwMode="auto">
          <a:xfrm>
            <a:off x="2411760" y="1623283"/>
            <a:ext cx="67322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b="1"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ПЕНІЦИЛ.</a:t>
            </a:r>
            <a:r>
              <a:rPr lang="ru-RU" dirty="0" smtClean="0">
                <a:latin typeface="Times New Roman" pitchFamily="18" charset="0"/>
                <a:cs typeface="Times New Roman" pitchFamily="18" charset="0"/>
              </a:rPr>
              <a:t> </a:t>
            </a:r>
            <a:r>
              <a:rPr lang="uk-UA" i="1" dirty="0" err="1" smtClean="0">
                <a:latin typeface="Times New Roman" pitchFamily="18" charset="0"/>
                <a:cs typeface="Times New Roman" pitchFamily="18" charset="0"/>
              </a:rPr>
              <a:t>Penicillium</a:t>
            </a:r>
            <a:r>
              <a:rPr lang="uk-UA" i="1"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(пеніциліум), </a:t>
            </a:r>
            <a:r>
              <a:rPr lang="ru-RU" dirty="0" smtClean="0">
                <a:latin typeface="Times New Roman" pitchFamily="18" charset="0"/>
                <a:cs typeface="Times New Roman" pitchFamily="18" charset="0"/>
              </a:rPr>
              <a:t> </a:t>
            </a:r>
            <a:r>
              <a:rPr kumimoji="0" lang="ru-RU" sz="1600" b="0" i="0" u="none" strike="noStrike" cap="none" normalizeH="0" baseline="0" dirty="0" err="1" smtClean="0">
                <a:ln>
                  <a:noFill/>
                </a:ln>
                <a:solidFill>
                  <a:srgbClr val="2F2F2F"/>
                </a:solidFill>
                <a:effectLst/>
                <a:latin typeface="Times New Roman" pitchFamily="18" charset="0"/>
                <a:ea typeface="Times New Roman" pitchFamily="18" charset="0"/>
                <a:cs typeface="Times New Roman" pitchFamily="18" charset="0"/>
              </a:rPr>
              <a:t>Створює</a:t>
            </a:r>
            <a:r>
              <a:rPr kumimoji="0" lang="ru-RU" sz="1600"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2F2F2F"/>
                </a:solidFill>
                <a:effectLst/>
                <a:latin typeface="Times New Roman" pitchFamily="18" charset="0"/>
                <a:ea typeface="Times New Roman" pitchFamily="18" charset="0"/>
                <a:cs typeface="Times New Roman" pitchFamily="18" charset="0"/>
              </a:rPr>
              <a:t>синьо-зелену</a:t>
            </a:r>
            <a:r>
              <a:rPr kumimoji="0" lang="ru-RU" sz="1600"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2F2F2F"/>
                </a:solidFill>
                <a:effectLst/>
                <a:latin typeface="Times New Roman" pitchFamily="18" charset="0"/>
                <a:ea typeface="Times New Roman" pitchFamily="18" charset="0"/>
                <a:cs typeface="Times New Roman" pitchFamily="18" charset="0"/>
              </a:rPr>
              <a:t>плісняву</a:t>
            </a:r>
            <a:r>
              <a:rPr kumimoji="0" lang="ru-RU" sz="1600"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9" name="Рисунок 4" descr="http://8next.com/uploads/fotos/7bio/botan_704_02.png"/>
          <p:cNvPicPr>
            <a:picLocks noChangeAspect="1" noChangeArrowheads="1"/>
          </p:cNvPicPr>
          <p:nvPr/>
        </p:nvPicPr>
        <p:blipFill>
          <a:blip r:embed="rId4" cstate="print"/>
          <a:srcRect/>
          <a:stretch>
            <a:fillRect/>
          </a:stretch>
        </p:blipFill>
        <p:spPr bwMode="auto">
          <a:xfrm>
            <a:off x="395536" y="1993968"/>
            <a:ext cx="2088232" cy="1441721"/>
          </a:xfrm>
          <a:prstGeom prst="rect">
            <a:avLst/>
          </a:prstGeom>
          <a:noFill/>
        </p:spPr>
      </p:pic>
      <p:sp>
        <p:nvSpPr>
          <p:cNvPr id="3081" name="Rectangle 9"/>
          <p:cNvSpPr>
            <a:spLocks noChangeArrowheads="1"/>
          </p:cNvSpPr>
          <p:nvPr/>
        </p:nvSpPr>
        <p:spPr bwMode="auto">
          <a:xfrm>
            <a:off x="3203848" y="2060848"/>
            <a:ext cx="5940152" cy="116955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У грибниці гіфи поділені перегородками на окремі клітини.</a:t>
            </a:r>
            <a:endPar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Гіфи міцелію стеляться по субстрату, від них догори піднімаються інші гіфи, які на верхівці утворюють китицю із ланцюжків сферичних клітин — конідій. </a:t>
            </a:r>
            <a:r>
              <a:rPr lang="uk-UA" sz="1400" dirty="0" smtClean="0">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Сферичні клітини (спори) містяться не в спорангію, а безпосередньо на кінцях гіфів. </a:t>
            </a:r>
            <a:endParaRPr kumimoji="0" lang="uk-UA"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3" name="Рисунок 12" descr="http://8next.com/uploads/fotos/7bio/botan_704_01.png"/>
          <p:cNvPicPr/>
          <p:nvPr/>
        </p:nvPicPr>
        <p:blipFill>
          <a:blip r:embed="rId5" cstate="print"/>
          <a:srcRect/>
          <a:stretch>
            <a:fillRect/>
          </a:stretch>
        </p:blipFill>
        <p:spPr bwMode="auto">
          <a:xfrm>
            <a:off x="395537" y="5013176"/>
            <a:ext cx="2880320" cy="1607820"/>
          </a:xfrm>
          <a:prstGeom prst="rect">
            <a:avLst/>
          </a:prstGeom>
          <a:noFill/>
          <a:ln w="9525">
            <a:noFill/>
            <a:miter lim="800000"/>
            <a:headEnd/>
            <a:tailEnd/>
          </a:ln>
        </p:spPr>
      </p:pic>
      <p:sp>
        <p:nvSpPr>
          <p:cNvPr id="3082" name="Rectangle 10"/>
          <p:cNvSpPr>
            <a:spLocks noChangeArrowheads="1"/>
          </p:cNvSpPr>
          <p:nvPr/>
        </p:nvSpPr>
        <p:spPr bwMode="auto">
          <a:xfrm>
            <a:off x="2627784" y="4509120"/>
            <a:ext cx="59569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600" b="1"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РИЗОПУС.</a:t>
            </a:r>
            <a:r>
              <a:rPr lang="en-US" sz="1600" dirty="0" smtClean="0"/>
              <a:t> </a:t>
            </a:r>
            <a:r>
              <a:rPr lang="en-US" sz="1600" i="1" dirty="0" err="1" smtClean="0">
                <a:latin typeface="Times New Roman" pitchFamily="18" charset="0"/>
                <a:cs typeface="Times New Roman" pitchFamily="18" charset="0"/>
              </a:rPr>
              <a:t>Rhizopus</a:t>
            </a:r>
            <a:r>
              <a:rPr lang="uk-UA" sz="1600" i="1" dirty="0" smtClean="0">
                <a:latin typeface="Times New Roman" pitchFamily="18" charset="0"/>
                <a:cs typeface="Times New Roman" pitchFamily="18" charset="0"/>
              </a:rPr>
              <a:t> (</a:t>
            </a:r>
            <a:r>
              <a:rPr lang="uk-UA" sz="1600" i="1" dirty="0" err="1" smtClean="0">
                <a:latin typeface="Times New Roman" pitchFamily="18" charset="0"/>
                <a:cs typeface="Times New Roman" pitchFamily="18" charset="0"/>
              </a:rPr>
              <a:t>ризопус</a:t>
            </a:r>
            <a:r>
              <a:rPr lang="uk-UA" sz="1600" i="1" dirty="0" smtClean="0"/>
              <a:t>)</a:t>
            </a:r>
            <a:r>
              <a:rPr lang="ru-RU" sz="1600" i="1" dirty="0" smtClean="0">
                <a:solidFill>
                  <a:srgbClr val="2F2F2F"/>
                </a:solidFill>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2F2F2F"/>
                </a:solidFill>
                <a:effectLst/>
                <a:latin typeface="Times New Roman" pitchFamily="18" charset="0"/>
                <a:ea typeface="Calibri" pitchFamily="34" charset="0"/>
                <a:cs typeface="Times New Roman" pitchFamily="18" charset="0"/>
              </a:rPr>
              <a:t>Створює</a:t>
            </a:r>
            <a:r>
              <a:rPr kumimoji="0" lang="ru-RU" sz="1600" b="0" i="0" u="none" strike="noStrike" cap="none" normalizeH="0" baseline="0" dirty="0" smtClean="0">
                <a:ln>
                  <a:noFill/>
                </a:ln>
                <a:solidFill>
                  <a:srgbClr val="2F2F2F"/>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rgbClr val="2F2F2F"/>
                </a:solidFill>
                <a:effectLst/>
                <a:latin typeface="Times New Roman" pitchFamily="18" charset="0"/>
                <a:ea typeface="Calibri" pitchFamily="34" charset="0"/>
                <a:cs typeface="Times New Roman" pitchFamily="18" charset="0"/>
              </a:rPr>
              <a:t>чорну</a:t>
            </a:r>
            <a:r>
              <a:rPr kumimoji="0" lang="ru-RU" sz="1600" b="0" i="0" u="none" strike="noStrike" cap="none" normalizeH="0" baseline="0" dirty="0" smtClean="0">
                <a:ln>
                  <a:noFill/>
                </a:ln>
                <a:solidFill>
                  <a:srgbClr val="2F2F2F"/>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rgbClr val="2F2F2F"/>
                </a:solidFill>
                <a:effectLst/>
                <a:latin typeface="Times New Roman" pitchFamily="18" charset="0"/>
                <a:ea typeface="Calibri" pitchFamily="34" charset="0"/>
                <a:cs typeface="Times New Roman" pitchFamily="18" charset="0"/>
              </a:rPr>
              <a:t>плісняву</a:t>
            </a:r>
            <a:r>
              <a:rPr kumimoji="0" lang="ru-RU" sz="1600" b="0" i="0" u="none" strike="noStrike" cap="none" normalizeH="0" baseline="0" dirty="0" smtClean="0">
                <a:ln>
                  <a:noFill/>
                </a:ln>
                <a:solidFill>
                  <a:srgbClr val="2F2F2F"/>
                </a:solidFill>
                <a:effectLst/>
                <a:latin typeface="Times New Roman" pitchFamily="18"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83" name="Rectangle 11"/>
          <p:cNvSpPr>
            <a:spLocks noChangeArrowheads="1"/>
          </p:cNvSpPr>
          <p:nvPr/>
        </p:nvSpPr>
        <p:spPr bwMode="auto">
          <a:xfrm>
            <a:off x="3275856" y="4869160"/>
            <a:ext cx="561662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Міцелій складається з довгих розгалужених гіф, які стеляться по субстрату, та з пучків гіф, які підіймаються догори і розширюються на верхівці. Клітинні оболонки гіф забарвлені у темно-жовтий колір.</a:t>
            </a:r>
            <a:endPar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2F2F2F"/>
                </a:solidFill>
                <a:effectLst/>
                <a:latin typeface="Times New Roman" pitchFamily="18" charset="0"/>
                <a:ea typeface="Times New Roman" pitchFamily="18" charset="0"/>
                <a:cs typeface="Times New Roman" pitchFamily="18" charset="0"/>
              </a:rPr>
              <a:t>На верхівках гіф, що піднімаються догори, утворюються чорні головки — спорангії зі спорами. Саме чорний колір спорангій надає плісняві чорного кольору.</a:t>
            </a:r>
            <a:endParaRPr kumimoji="0" lang="uk-UA"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Наташа\Desktop\научка гаврилина\Фото плесени\буряк\1декабБУРЯК3.jpg"/>
          <p:cNvPicPr>
            <a:picLocks noChangeAspect="1" noChangeArrowheads="1"/>
          </p:cNvPicPr>
          <p:nvPr/>
        </p:nvPicPr>
        <p:blipFill>
          <a:blip r:embed="rId2" cstate="print"/>
          <a:srcRect/>
          <a:stretch>
            <a:fillRect/>
          </a:stretch>
        </p:blipFill>
        <p:spPr bwMode="auto">
          <a:xfrm>
            <a:off x="4120966" y="3429000"/>
            <a:ext cx="5023034" cy="3240360"/>
          </a:xfrm>
          <a:prstGeom prst="rect">
            <a:avLst/>
          </a:prstGeom>
          <a:noFill/>
        </p:spPr>
      </p:pic>
      <p:pic>
        <p:nvPicPr>
          <p:cNvPr id="2051" name="Picture 3" descr="C:\Users\Наташа\Desktop\научка гаврилина\Фото плесени\буряк\1декабБУРЯК2.jpg"/>
          <p:cNvPicPr>
            <a:picLocks noChangeAspect="1" noChangeArrowheads="1"/>
          </p:cNvPicPr>
          <p:nvPr/>
        </p:nvPicPr>
        <p:blipFill>
          <a:blip r:embed="rId3" cstate="print"/>
          <a:srcRect/>
          <a:stretch>
            <a:fillRect/>
          </a:stretch>
        </p:blipFill>
        <p:spPr bwMode="auto">
          <a:xfrm>
            <a:off x="0" y="3429000"/>
            <a:ext cx="4614165" cy="3240360"/>
          </a:xfrm>
          <a:prstGeom prst="rect">
            <a:avLst/>
          </a:prstGeom>
          <a:noFill/>
        </p:spPr>
      </p:pic>
      <p:sp>
        <p:nvSpPr>
          <p:cNvPr id="9" name="Заголовок 8"/>
          <p:cNvSpPr>
            <a:spLocks noGrp="1"/>
          </p:cNvSpPr>
          <p:nvPr>
            <p:ph type="title"/>
          </p:nvPr>
        </p:nvSpPr>
        <p:spPr>
          <a:xfrm>
            <a:off x="251520" y="188640"/>
            <a:ext cx="4176464" cy="764704"/>
          </a:xfrm>
        </p:spPr>
        <p:txBody>
          <a:bodyPr>
            <a:normAutofit/>
          </a:bodyPr>
          <a:lstStyle/>
          <a:p>
            <a:r>
              <a:rPr lang="ru-RU" sz="3600" dirty="0" err="1" smtClean="0">
                <a:latin typeface="Times New Roman" pitchFamily="18" charset="0"/>
                <a:cs typeface="Times New Roman" pitchFamily="18" charset="0"/>
              </a:rPr>
              <a:t>Мукор</a:t>
            </a:r>
            <a:r>
              <a:rPr lang="ru-RU" sz="3600" dirty="0" smtClean="0">
                <a:latin typeface="Times New Roman" pitchFamily="18" charset="0"/>
                <a:cs typeface="Times New Roman" pitchFamily="18" charset="0"/>
              </a:rPr>
              <a:t> на </a:t>
            </a:r>
            <a:r>
              <a:rPr lang="ru-RU" sz="3600" dirty="0" err="1" smtClean="0">
                <a:latin typeface="Times New Roman" pitchFamily="18" charset="0"/>
                <a:cs typeface="Times New Roman" pitchFamily="18" charset="0"/>
              </a:rPr>
              <a:t>овочах</a:t>
            </a:r>
            <a:endParaRPr lang="ru-RU" sz="3600" dirty="0">
              <a:latin typeface="Times New Roman" pitchFamily="18" charset="0"/>
              <a:cs typeface="Times New Roman" pitchFamily="18" charset="0"/>
            </a:endParaRPr>
          </a:p>
        </p:txBody>
      </p:sp>
      <p:graphicFrame>
        <p:nvGraphicFramePr>
          <p:cNvPr id="11" name="Содержимое 10"/>
          <p:cNvGraphicFramePr>
            <a:graphicFrameLocks noGrp="1"/>
          </p:cNvGraphicFramePr>
          <p:nvPr>
            <p:ph idx="1"/>
          </p:nvPr>
        </p:nvGraphicFramePr>
        <p:xfrm>
          <a:off x="251520" y="980728"/>
          <a:ext cx="8712969" cy="2425880"/>
        </p:xfrm>
        <a:graphic>
          <a:graphicData uri="http://schemas.openxmlformats.org/drawingml/2006/table">
            <a:tbl>
              <a:tblPr firstRow="1" bandRow="1">
                <a:tableStyleId>{5C22544A-7EE6-4342-B048-85BDC9FD1C3A}</a:tableStyleId>
              </a:tblPr>
              <a:tblGrid>
                <a:gridCol w="2904323"/>
                <a:gridCol w="2904323"/>
                <a:gridCol w="2904323"/>
              </a:tblGrid>
              <a:tr h="446450">
                <a:tc>
                  <a:txBody>
                    <a:bodyPr/>
                    <a:lstStyle/>
                    <a:p>
                      <a:r>
                        <a:rPr lang="ru-RU" dirty="0" smtClean="0"/>
                        <a:t>Продукт</a:t>
                      </a:r>
                      <a:endParaRPr lang="ru-RU" dirty="0"/>
                    </a:p>
                  </a:txBody>
                  <a:tcPr/>
                </a:tc>
                <a:tc>
                  <a:txBody>
                    <a:bodyPr/>
                    <a:lstStyle/>
                    <a:p>
                      <a:r>
                        <a:rPr lang="ru-RU" dirty="0" err="1" smtClean="0"/>
                        <a:t>Поява</a:t>
                      </a:r>
                      <a:r>
                        <a:rPr lang="ru-RU" dirty="0" smtClean="0"/>
                        <a:t>  </a:t>
                      </a:r>
                      <a:r>
                        <a:rPr lang="ru-RU" dirty="0" err="1" smtClean="0"/>
                        <a:t>гіфів</a:t>
                      </a:r>
                      <a:endParaRPr lang="ru-RU" dirty="0"/>
                    </a:p>
                  </a:txBody>
                  <a:tcPr/>
                </a:tc>
                <a:tc>
                  <a:txBody>
                    <a:bodyPr/>
                    <a:lstStyle/>
                    <a:p>
                      <a:r>
                        <a:rPr lang="ru-RU" dirty="0" smtClean="0"/>
                        <a:t> </a:t>
                      </a:r>
                      <a:r>
                        <a:rPr lang="ru-RU" dirty="0" err="1" smtClean="0"/>
                        <a:t>Поява</a:t>
                      </a:r>
                      <a:r>
                        <a:rPr lang="ru-RU" dirty="0" smtClean="0"/>
                        <a:t> </a:t>
                      </a:r>
                      <a:r>
                        <a:rPr lang="ru-RU" dirty="0" err="1" smtClean="0"/>
                        <a:t>конідій</a:t>
                      </a:r>
                      <a:r>
                        <a:rPr lang="ru-RU" dirty="0" smtClean="0"/>
                        <a:t> та спор</a:t>
                      </a:r>
                      <a:endParaRPr lang="ru-RU" dirty="0"/>
                    </a:p>
                  </a:txBody>
                  <a:tcPr/>
                </a:tc>
              </a:tr>
              <a:tr h="446450">
                <a:tc>
                  <a:txBody>
                    <a:bodyPr/>
                    <a:lstStyle/>
                    <a:p>
                      <a:r>
                        <a:rPr lang="ru-RU" dirty="0" smtClean="0"/>
                        <a:t>Буряк варений</a:t>
                      </a:r>
                      <a:endParaRPr lang="ru-RU" dirty="0"/>
                    </a:p>
                  </a:txBody>
                  <a:tcPr/>
                </a:tc>
                <a:tc>
                  <a:txBody>
                    <a:bodyPr/>
                    <a:lstStyle/>
                    <a:p>
                      <a:r>
                        <a:rPr lang="ru-RU" dirty="0" smtClean="0"/>
                        <a:t>3 </a:t>
                      </a:r>
                      <a:r>
                        <a:rPr lang="ru-RU" dirty="0" err="1" smtClean="0"/>
                        <a:t>доби</a:t>
                      </a:r>
                      <a:endParaRPr lang="ru-RU" dirty="0"/>
                    </a:p>
                  </a:txBody>
                  <a:tcPr/>
                </a:tc>
                <a:tc>
                  <a:txBody>
                    <a:bodyPr/>
                    <a:lstStyle/>
                    <a:p>
                      <a:r>
                        <a:rPr lang="ru-RU" dirty="0" smtClean="0"/>
                        <a:t>6 </a:t>
                      </a:r>
                      <a:r>
                        <a:rPr lang="ru-RU" dirty="0" err="1" smtClean="0"/>
                        <a:t>діб</a:t>
                      </a:r>
                      <a:endParaRPr lang="ru-RU" dirty="0"/>
                    </a:p>
                  </a:txBody>
                  <a:tcPr/>
                </a:tc>
              </a:tr>
              <a:tr h="446450">
                <a:tc>
                  <a:txBody>
                    <a:bodyPr/>
                    <a:lstStyle/>
                    <a:p>
                      <a:r>
                        <a:rPr lang="ru-RU" dirty="0" err="1" smtClean="0"/>
                        <a:t>Перець</a:t>
                      </a:r>
                      <a:r>
                        <a:rPr lang="ru-RU" dirty="0" smtClean="0"/>
                        <a:t> </a:t>
                      </a:r>
                      <a:r>
                        <a:rPr lang="ru-RU" dirty="0" err="1" smtClean="0"/>
                        <a:t>болгарський</a:t>
                      </a:r>
                      <a:endParaRPr lang="ru-RU" dirty="0"/>
                    </a:p>
                  </a:txBody>
                  <a:tcPr/>
                </a:tc>
                <a:tc>
                  <a:txBody>
                    <a:bodyPr/>
                    <a:lstStyle/>
                    <a:p>
                      <a:r>
                        <a:rPr lang="ru-RU" dirty="0" smtClean="0"/>
                        <a:t>3 </a:t>
                      </a:r>
                      <a:r>
                        <a:rPr lang="ru-RU" dirty="0" err="1" smtClean="0"/>
                        <a:t>доби</a:t>
                      </a:r>
                      <a:endParaRPr lang="ru-RU" dirty="0"/>
                    </a:p>
                  </a:txBody>
                  <a:tcPr/>
                </a:tc>
                <a:tc>
                  <a:txBody>
                    <a:bodyPr/>
                    <a:lstStyle/>
                    <a:p>
                      <a:r>
                        <a:rPr lang="ru-RU" dirty="0" smtClean="0"/>
                        <a:t>7 </a:t>
                      </a:r>
                      <a:r>
                        <a:rPr lang="ru-RU" dirty="0" err="1" smtClean="0"/>
                        <a:t>діб</a:t>
                      </a:r>
                      <a:endParaRPr lang="ru-RU" dirty="0"/>
                    </a:p>
                  </a:txBody>
                  <a:tcPr/>
                </a:tc>
              </a:tr>
              <a:tr h="446450">
                <a:tc>
                  <a:txBody>
                    <a:bodyPr/>
                    <a:lstStyle/>
                    <a:p>
                      <a:r>
                        <a:rPr lang="ru-RU" dirty="0" smtClean="0"/>
                        <a:t>Цибуля </a:t>
                      </a:r>
                      <a:r>
                        <a:rPr lang="ru-RU" dirty="0" err="1" smtClean="0"/>
                        <a:t>ріпчаста</a:t>
                      </a:r>
                      <a:endParaRPr lang="ru-RU" dirty="0"/>
                    </a:p>
                  </a:txBody>
                  <a:tcPr/>
                </a:tc>
                <a:tc>
                  <a:txBody>
                    <a:bodyPr/>
                    <a:lstStyle/>
                    <a:p>
                      <a:r>
                        <a:rPr lang="ru-RU" dirty="0" smtClean="0"/>
                        <a:t>9 </a:t>
                      </a:r>
                      <a:r>
                        <a:rPr lang="ru-RU" dirty="0" err="1" smtClean="0"/>
                        <a:t>діб</a:t>
                      </a:r>
                      <a:endParaRPr lang="ru-RU" dirty="0"/>
                    </a:p>
                  </a:txBody>
                  <a:tcPr/>
                </a:tc>
                <a:tc>
                  <a:txBody>
                    <a:bodyPr/>
                    <a:lstStyle/>
                    <a:p>
                      <a:r>
                        <a:rPr lang="ru-RU" dirty="0" smtClean="0"/>
                        <a:t>14 </a:t>
                      </a:r>
                      <a:r>
                        <a:rPr lang="ru-RU" dirty="0" err="1" smtClean="0"/>
                        <a:t>діб</a:t>
                      </a:r>
                      <a:endParaRPr lang="ru-RU" dirty="0"/>
                    </a:p>
                  </a:txBody>
                  <a:tcPr/>
                </a:tc>
              </a:tr>
              <a:tr h="446450">
                <a:tc>
                  <a:txBody>
                    <a:bodyPr/>
                    <a:lstStyle/>
                    <a:p>
                      <a:r>
                        <a:rPr lang="ru-RU" dirty="0" smtClean="0"/>
                        <a:t>Капуста</a:t>
                      </a:r>
                      <a:r>
                        <a:rPr lang="ru-RU" baseline="0" dirty="0" smtClean="0"/>
                        <a:t> </a:t>
                      </a:r>
                      <a:r>
                        <a:rPr lang="ru-RU" baseline="0" dirty="0" err="1" smtClean="0"/>
                        <a:t>білокачанна</a:t>
                      </a:r>
                      <a:endParaRPr lang="ru-RU" dirty="0"/>
                    </a:p>
                  </a:txBody>
                  <a:tcPr/>
                </a:tc>
                <a:tc>
                  <a:txBody>
                    <a:bodyPr/>
                    <a:lstStyle/>
                    <a:p>
                      <a:r>
                        <a:rPr lang="ru-RU" dirty="0" smtClean="0"/>
                        <a:t>14 </a:t>
                      </a:r>
                      <a:r>
                        <a:rPr lang="ru-RU" dirty="0" err="1" smtClean="0"/>
                        <a:t>діб</a:t>
                      </a:r>
                      <a:endParaRPr lang="ru-RU" dirty="0"/>
                    </a:p>
                  </a:txBody>
                  <a:tcPr/>
                </a:tc>
                <a:tc>
                  <a:txBody>
                    <a:bodyPr/>
                    <a:lstStyle/>
                    <a:p>
                      <a:r>
                        <a:rPr lang="ru-RU" dirty="0" smtClean="0"/>
                        <a:t>17 </a:t>
                      </a:r>
                      <a:r>
                        <a:rPr lang="ru-RU" dirty="0" err="1" smtClean="0"/>
                        <a:t>діб</a:t>
                      </a:r>
                      <a:endParaRPr lang="ru-RU" dirty="0"/>
                    </a:p>
                  </a:txBody>
                  <a:tcPr/>
                </a:tc>
              </a:tr>
            </a:tbl>
          </a:graphicData>
        </a:graphic>
      </p:graphicFrame>
    </p:spTree>
    <p:extLst>
      <p:ext uri="{BB962C8B-B14F-4D97-AF65-F5344CB8AC3E}">
        <p14:creationId xmlns:p14="http://schemas.microsoft.com/office/powerpoint/2010/main" xmlns="" val="2985743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idx="4294967295"/>
          </p:nvPr>
        </p:nvSpPr>
        <p:spPr>
          <a:xfrm>
            <a:off x="0" y="0"/>
            <a:ext cx="7618413" cy="836613"/>
          </a:xfrm>
        </p:spPr>
        <p:txBody>
          <a:bodyPr>
            <a:normAutofit/>
          </a:bodyPr>
          <a:lstStyle/>
          <a:p>
            <a:r>
              <a:rPr lang="ru-RU" sz="3600" dirty="0" err="1" smtClean="0">
                <a:latin typeface="Times New Roman" pitchFamily="18" charset="0"/>
                <a:cs typeface="Times New Roman" pitchFamily="18" charset="0"/>
              </a:rPr>
              <a:t>Мукор</a:t>
            </a:r>
            <a:r>
              <a:rPr lang="ru-RU" sz="3600" dirty="0" smtClean="0">
                <a:latin typeface="Times New Roman" pitchFamily="18" charset="0"/>
                <a:cs typeface="Times New Roman" pitchFamily="18" charset="0"/>
              </a:rPr>
              <a:t> на </a:t>
            </a:r>
            <a:r>
              <a:rPr lang="ru-RU" sz="3600" dirty="0" err="1" smtClean="0">
                <a:latin typeface="Times New Roman" pitchFamily="18" charset="0"/>
                <a:cs typeface="Times New Roman" pitchFamily="18" charset="0"/>
              </a:rPr>
              <a:t>овочах</a:t>
            </a:r>
            <a:endParaRPr lang="ru-RU" sz="3600" dirty="0">
              <a:latin typeface="Times New Roman" pitchFamily="18" charset="0"/>
              <a:cs typeface="Times New Roman" pitchFamily="18" charset="0"/>
            </a:endParaRPr>
          </a:p>
        </p:txBody>
      </p:sp>
      <p:pic>
        <p:nvPicPr>
          <p:cNvPr id="30723" name="Picture 3" descr="C:\Users\Наташа\Desktop\научка гаврилина\Фото плесени\Лук\6декабЛУК1.jpg"/>
          <p:cNvPicPr>
            <a:picLocks noChangeAspect="1" noChangeArrowheads="1"/>
          </p:cNvPicPr>
          <p:nvPr/>
        </p:nvPicPr>
        <p:blipFill>
          <a:blip r:embed="rId2" cstate="print"/>
          <a:srcRect/>
          <a:stretch>
            <a:fillRect/>
          </a:stretch>
        </p:blipFill>
        <p:spPr bwMode="auto">
          <a:xfrm>
            <a:off x="4860032" y="2924944"/>
            <a:ext cx="2174245" cy="1701859"/>
          </a:xfrm>
          <a:prstGeom prst="rect">
            <a:avLst/>
          </a:prstGeom>
          <a:noFill/>
        </p:spPr>
      </p:pic>
      <p:pic>
        <p:nvPicPr>
          <p:cNvPr id="30724" name="Picture 4" descr="C:\Users\Наташа\Desktop\научка гаврилина\Фото плесени\Капуста\6декабКАПУСТА1.jpg"/>
          <p:cNvPicPr>
            <a:picLocks noChangeAspect="1" noChangeArrowheads="1"/>
          </p:cNvPicPr>
          <p:nvPr/>
        </p:nvPicPr>
        <p:blipFill>
          <a:blip r:embed="rId3" cstate="print"/>
          <a:srcRect/>
          <a:stretch>
            <a:fillRect/>
          </a:stretch>
        </p:blipFill>
        <p:spPr bwMode="auto">
          <a:xfrm>
            <a:off x="6948264" y="692696"/>
            <a:ext cx="2042642" cy="1989586"/>
          </a:xfrm>
          <a:prstGeom prst="rect">
            <a:avLst/>
          </a:prstGeom>
          <a:noFill/>
        </p:spPr>
      </p:pic>
      <p:pic>
        <p:nvPicPr>
          <p:cNvPr id="30725" name="Picture 5" descr="C:\Users\Наташа\Desktop\научка гаврилина\Фото плесени\Капуста\1декабКАПУСТА1.jpg"/>
          <p:cNvPicPr>
            <a:picLocks noChangeAspect="1" noChangeArrowheads="1"/>
          </p:cNvPicPr>
          <p:nvPr/>
        </p:nvPicPr>
        <p:blipFill>
          <a:blip r:embed="rId4" cstate="print"/>
          <a:srcRect/>
          <a:stretch>
            <a:fillRect/>
          </a:stretch>
        </p:blipFill>
        <p:spPr bwMode="auto">
          <a:xfrm>
            <a:off x="7092280" y="2924944"/>
            <a:ext cx="1857292" cy="1809749"/>
          </a:xfrm>
          <a:prstGeom prst="rect">
            <a:avLst/>
          </a:prstGeom>
          <a:noFill/>
        </p:spPr>
      </p:pic>
      <p:pic>
        <p:nvPicPr>
          <p:cNvPr id="30726" name="Picture 6" descr="C:\Users\Наташа\Desktop\научка гаврилина\Фото плесени\Лук\28ноябЛУК1.jpg"/>
          <p:cNvPicPr>
            <a:picLocks noChangeAspect="1" noChangeArrowheads="1"/>
          </p:cNvPicPr>
          <p:nvPr/>
        </p:nvPicPr>
        <p:blipFill>
          <a:blip r:embed="rId5" cstate="print"/>
          <a:srcRect/>
          <a:stretch>
            <a:fillRect/>
          </a:stretch>
        </p:blipFill>
        <p:spPr bwMode="auto">
          <a:xfrm>
            <a:off x="5004048" y="764704"/>
            <a:ext cx="1872208" cy="1964733"/>
          </a:xfrm>
          <a:prstGeom prst="rect">
            <a:avLst/>
          </a:prstGeom>
          <a:noFill/>
        </p:spPr>
      </p:pic>
      <p:pic>
        <p:nvPicPr>
          <p:cNvPr id="30727" name="Picture 7" descr="C:\Users\Наташа\Desktop\научка гаврилина\Фото плесени\Перец\6декабПЕРЕЦ2.jpg"/>
          <p:cNvPicPr>
            <a:picLocks noChangeAspect="1" noChangeArrowheads="1"/>
          </p:cNvPicPr>
          <p:nvPr/>
        </p:nvPicPr>
        <p:blipFill>
          <a:blip r:embed="rId6" cstate="print"/>
          <a:srcRect/>
          <a:stretch>
            <a:fillRect/>
          </a:stretch>
        </p:blipFill>
        <p:spPr bwMode="auto">
          <a:xfrm>
            <a:off x="2699792" y="4869160"/>
            <a:ext cx="2015855" cy="1584176"/>
          </a:xfrm>
          <a:prstGeom prst="rect">
            <a:avLst/>
          </a:prstGeom>
          <a:noFill/>
        </p:spPr>
      </p:pic>
      <p:pic>
        <p:nvPicPr>
          <p:cNvPr id="30728" name="Picture 8" descr="C:\Users\Наташа\Desktop\научка гаврилина\Фото плесени\Перец\6декабПЕРЕЦ3.jpg"/>
          <p:cNvPicPr>
            <a:picLocks noChangeAspect="1" noChangeArrowheads="1"/>
          </p:cNvPicPr>
          <p:nvPr/>
        </p:nvPicPr>
        <p:blipFill>
          <a:blip r:embed="rId7" cstate="print"/>
          <a:srcRect/>
          <a:stretch>
            <a:fillRect/>
          </a:stretch>
        </p:blipFill>
        <p:spPr bwMode="auto">
          <a:xfrm>
            <a:off x="2699792" y="2780928"/>
            <a:ext cx="1880687" cy="1728192"/>
          </a:xfrm>
          <a:prstGeom prst="rect">
            <a:avLst/>
          </a:prstGeom>
          <a:noFill/>
        </p:spPr>
      </p:pic>
      <p:pic>
        <p:nvPicPr>
          <p:cNvPr id="30729" name="Picture 9" descr="C:\Users\Наташа\Desktop\научка гаврилина\Фото плесени\Перец\28ноябПЕРЕЦ1.jpg"/>
          <p:cNvPicPr>
            <a:picLocks noChangeAspect="1" noChangeArrowheads="1"/>
          </p:cNvPicPr>
          <p:nvPr/>
        </p:nvPicPr>
        <p:blipFill>
          <a:blip r:embed="rId8" cstate="print"/>
          <a:srcRect/>
          <a:stretch>
            <a:fillRect/>
          </a:stretch>
        </p:blipFill>
        <p:spPr bwMode="auto">
          <a:xfrm>
            <a:off x="2627783" y="836712"/>
            <a:ext cx="2287669" cy="1800200"/>
          </a:xfrm>
          <a:prstGeom prst="rect">
            <a:avLst/>
          </a:prstGeom>
          <a:noFill/>
        </p:spPr>
      </p:pic>
      <p:pic>
        <p:nvPicPr>
          <p:cNvPr id="17" name="Picture 2" descr="C:\Users\Наташа\Desktop\научка гаврилина\Фото плесени\буряк\28ноябБУРЯК1.jpg"/>
          <p:cNvPicPr>
            <a:picLocks noChangeAspect="1" noChangeArrowheads="1"/>
          </p:cNvPicPr>
          <p:nvPr/>
        </p:nvPicPr>
        <p:blipFill>
          <a:blip r:embed="rId9" cstate="print"/>
          <a:srcRect/>
          <a:stretch>
            <a:fillRect/>
          </a:stretch>
        </p:blipFill>
        <p:spPr bwMode="auto">
          <a:xfrm>
            <a:off x="323528" y="404664"/>
            <a:ext cx="2123728" cy="2058980"/>
          </a:xfrm>
          <a:prstGeom prst="rect">
            <a:avLst/>
          </a:prstGeom>
          <a:noFill/>
        </p:spPr>
      </p:pic>
      <p:pic>
        <p:nvPicPr>
          <p:cNvPr id="19" name="Picture 5" descr="C:\Users\Наташа\Desktop\научка гаврилина\Фото плесени\буряк\6декабБУРЯК1.jpg"/>
          <p:cNvPicPr>
            <a:picLocks noChangeAspect="1" noChangeArrowheads="1"/>
          </p:cNvPicPr>
          <p:nvPr/>
        </p:nvPicPr>
        <p:blipFill>
          <a:blip r:embed="rId10" cstate="print"/>
          <a:srcRect/>
          <a:stretch>
            <a:fillRect/>
          </a:stretch>
        </p:blipFill>
        <p:spPr bwMode="auto">
          <a:xfrm>
            <a:off x="0" y="4725144"/>
            <a:ext cx="2490590" cy="1880520"/>
          </a:xfrm>
          <a:prstGeom prst="rect">
            <a:avLst/>
          </a:prstGeom>
          <a:noFill/>
        </p:spPr>
      </p:pic>
      <p:pic>
        <p:nvPicPr>
          <p:cNvPr id="30731" name="Picture 11" descr="C:\Users\Наташа\Desktop\научка гаврилина\Фото плесени\буряк\1декабБУРЯК1.jpg"/>
          <p:cNvPicPr>
            <a:picLocks noChangeAspect="1" noChangeArrowheads="1"/>
          </p:cNvPicPr>
          <p:nvPr/>
        </p:nvPicPr>
        <p:blipFill>
          <a:blip r:embed="rId11" cstate="print"/>
          <a:srcRect/>
          <a:stretch>
            <a:fillRect/>
          </a:stretch>
        </p:blipFill>
        <p:spPr bwMode="auto">
          <a:xfrm>
            <a:off x="323528" y="2492896"/>
            <a:ext cx="2088232" cy="2094292"/>
          </a:xfrm>
          <a:prstGeom prst="rect">
            <a:avLst/>
          </a:prstGeom>
          <a:noFill/>
        </p:spPr>
      </p:pic>
      <p:pic>
        <p:nvPicPr>
          <p:cNvPr id="30732" name="Picture 12" descr="C:\Users\Наташа\Desktop\научка гаврилина\Фото плесени\Капуста\6декабКАПУСТА1.jpg"/>
          <p:cNvPicPr>
            <a:picLocks noChangeAspect="1" noChangeArrowheads="1"/>
          </p:cNvPicPr>
          <p:nvPr/>
        </p:nvPicPr>
        <p:blipFill>
          <a:blip r:embed="rId12" cstate="print"/>
          <a:srcRect/>
          <a:stretch>
            <a:fillRect/>
          </a:stretch>
        </p:blipFill>
        <p:spPr bwMode="auto">
          <a:xfrm>
            <a:off x="7164287" y="4941168"/>
            <a:ext cx="1967947" cy="1916832"/>
          </a:xfrm>
          <a:prstGeom prst="rect">
            <a:avLst/>
          </a:prstGeom>
          <a:noFill/>
        </p:spPr>
      </p:pic>
      <p:pic>
        <p:nvPicPr>
          <p:cNvPr id="30733" name="Picture 13" descr="C:\Users\Наташа\Desktop\научка гаврилина\Фото плесени\Лук\9декабЛУК3.jpg"/>
          <p:cNvPicPr>
            <a:picLocks noChangeAspect="1" noChangeArrowheads="1"/>
          </p:cNvPicPr>
          <p:nvPr/>
        </p:nvPicPr>
        <p:blipFill>
          <a:blip r:embed="rId13" cstate="print"/>
          <a:srcRect r="32830"/>
          <a:stretch>
            <a:fillRect/>
          </a:stretch>
        </p:blipFill>
        <p:spPr bwMode="auto">
          <a:xfrm>
            <a:off x="4860032" y="4869160"/>
            <a:ext cx="2272064" cy="1728192"/>
          </a:xfrm>
          <a:prstGeom prst="rect">
            <a:avLst/>
          </a:prstGeom>
          <a:noFill/>
        </p:spPr>
      </p:pic>
    </p:spTree>
    <p:extLst>
      <p:ext uri="{BB962C8B-B14F-4D97-AF65-F5344CB8AC3E}">
        <p14:creationId xmlns:p14="http://schemas.microsoft.com/office/powerpoint/2010/main" xmlns="" val="2985743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0"/>
            <a:ext cx="8229600" cy="1143000"/>
          </a:xfrm>
        </p:spPr>
        <p:txBody>
          <a:bodyPr>
            <a:normAutofit/>
          </a:bodyPr>
          <a:lstStyle/>
          <a:p>
            <a:r>
              <a:rPr lang="uk-UA" sz="2000" i="1" dirty="0" err="1">
                <a:latin typeface="Times New Roman" pitchFamily="18" charset="0"/>
                <a:cs typeface="Times New Roman" pitchFamily="18" charset="0"/>
              </a:rPr>
              <a:t>Mucor</a:t>
            </a:r>
            <a:r>
              <a:rPr lang="uk-UA" sz="2000" i="1" dirty="0">
                <a:latin typeface="Times New Roman" pitchFamily="18" charset="0"/>
                <a:cs typeface="Times New Roman" pitchFamily="18" charset="0"/>
              </a:rPr>
              <a:t> (мукор)</a:t>
            </a:r>
            <a:r>
              <a:rPr lang="uk-UA" sz="2000" dirty="0">
                <a:latin typeface="Times New Roman" pitchFamily="18" charset="0"/>
                <a:cs typeface="Times New Roman" pitchFamily="18" charset="0"/>
              </a:rPr>
              <a:t> , </a:t>
            </a:r>
            <a:r>
              <a:rPr lang="uk-UA" sz="2000" i="1" dirty="0" err="1">
                <a:latin typeface="Times New Roman" pitchFamily="18" charset="0"/>
                <a:cs typeface="Times New Roman" pitchFamily="18" charset="0"/>
              </a:rPr>
              <a:t>Penicillium</a:t>
            </a:r>
            <a:r>
              <a:rPr lang="uk-UA" sz="2000" i="1" dirty="0">
                <a:latin typeface="Times New Roman" pitchFamily="18" charset="0"/>
                <a:cs typeface="Times New Roman" pitchFamily="18" charset="0"/>
              </a:rPr>
              <a:t> </a:t>
            </a:r>
            <a:r>
              <a:rPr lang="uk-UA" sz="2000" dirty="0">
                <a:latin typeface="Times New Roman" pitchFamily="18" charset="0"/>
                <a:cs typeface="Times New Roman" pitchFamily="18" charset="0"/>
              </a:rPr>
              <a:t>(пеніциліум), </a:t>
            </a:r>
            <a:r>
              <a:rPr lang="uk-UA" sz="2000" i="1" dirty="0" err="1">
                <a:latin typeface="Times New Roman" pitchFamily="18" charset="0"/>
                <a:cs typeface="Times New Roman" pitchFamily="18" charset="0"/>
              </a:rPr>
              <a:t>Aspergillus</a:t>
            </a:r>
            <a:r>
              <a:rPr lang="uk-UA" sz="2000" i="1" dirty="0">
                <a:latin typeface="Times New Roman" pitchFamily="18" charset="0"/>
                <a:cs typeface="Times New Roman" pitchFamily="18" charset="0"/>
              </a:rPr>
              <a:t> </a:t>
            </a:r>
            <a:r>
              <a:rPr lang="uk-UA" sz="2000" dirty="0">
                <a:latin typeface="Times New Roman" pitchFamily="18" charset="0"/>
                <a:cs typeface="Times New Roman" pitchFamily="18" charset="0"/>
              </a:rPr>
              <a:t>(</a:t>
            </a:r>
            <a:r>
              <a:rPr lang="uk-UA" sz="2000" dirty="0" err="1">
                <a:latin typeface="Times New Roman" pitchFamily="18" charset="0"/>
                <a:cs typeface="Times New Roman" pitchFamily="18" charset="0"/>
              </a:rPr>
              <a:t>аспегілус</a:t>
            </a:r>
            <a:r>
              <a:rPr lang="uk-UA" sz="2000" dirty="0" smtClean="0">
                <a:latin typeface="Times New Roman" pitchFamily="18" charset="0"/>
                <a:cs typeface="Times New Roman" pitchFamily="18" charset="0"/>
              </a:rPr>
              <a:t>)</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на бутерброді</a:t>
            </a:r>
            <a:endParaRPr lang="ru-RU" sz="2000" dirty="0">
              <a:latin typeface="Times New Roman" pitchFamily="18" charset="0"/>
              <a:cs typeface="Times New Roman" pitchFamily="18" charset="0"/>
            </a:endParaRPr>
          </a:p>
        </p:txBody>
      </p:sp>
      <p:graphicFrame>
        <p:nvGraphicFramePr>
          <p:cNvPr id="4" name="Содержимое 10"/>
          <p:cNvGraphicFramePr>
            <a:graphicFrameLocks noGrp="1"/>
          </p:cNvGraphicFramePr>
          <p:nvPr>
            <p:ph idx="1"/>
          </p:nvPr>
        </p:nvGraphicFramePr>
        <p:xfrm>
          <a:off x="395536" y="1124744"/>
          <a:ext cx="8173416" cy="2425880"/>
        </p:xfrm>
        <a:graphic>
          <a:graphicData uri="http://schemas.openxmlformats.org/drawingml/2006/table">
            <a:tbl>
              <a:tblPr firstRow="1" bandRow="1">
                <a:tableStyleId>{5C22544A-7EE6-4342-B048-85BDC9FD1C3A}</a:tableStyleId>
              </a:tblPr>
              <a:tblGrid>
                <a:gridCol w="2724472"/>
                <a:gridCol w="2724472"/>
                <a:gridCol w="2724472"/>
              </a:tblGrid>
              <a:tr h="446450">
                <a:tc>
                  <a:txBody>
                    <a:bodyPr/>
                    <a:lstStyle/>
                    <a:p>
                      <a:r>
                        <a:rPr lang="ru-RU" dirty="0" smtClean="0"/>
                        <a:t>Продукт</a:t>
                      </a:r>
                      <a:endParaRPr lang="ru-RU" dirty="0"/>
                    </a:p>
                  </a:txBody>
                  <a:tcPr/>
                </a:tc>
                <a:tc>
                  <a:txBody>
                    <a:bodyPr/>
                    <a:lstStyle/>
                    <a:p>
                      <a:r>
                        <a:rPr lang="ru-RU" dirty="0" err="1" smtClean="0"/>
                        <a:t>Поява</a:t>
                      </a:r>
                      <a:r>
                        <a:rPr lang="ru-RU" dirty="0" smtClean="0"/>
                        <a:t>  </a:t>
                      </a:r>
                      <a:r>
                        <a:rPr lang="ru-RU" dirty="0" err="1" smtClean="0"/>
                        <a:t>гіфів</a:t>
                      </a:r>
                      <a:endParaRPr lang="ru-RU" dirty="0"/>
                    </a:p>
                  </a:txBody>
                  <a:tcPr/>
                </a:tc>
                <a:tc>
                  <a:txBody>
                    <a:bodyPr/>
                    <a:lstStyle/>
                    <a:p>
                      <a:r>
                        <a:rPr lang="ru-RU" dirty="0" smtClean="0"/>
                        <a:t> </a:t>
                      </a:r>
                      <a:r>
                        <a:rPr lang="ru-RU" dirty="0" err="1" smtClean="0"/>
                        <a:t>Поява</a:t>
                      </a:r>
                      <a:r>
                        <a:rPr lang="ru-RU" dirty="0" smtClean="0"/>
                        <a:t> </a:t>
                      </a:r>
                      <a:r>
                        <a:rPr lang="ru-RU" dirty="0" err="1" smtClean="0"/>
                        <a:t>конідій</a:t>
                      </a:r>
                      <a:r>
                        <a:rPr lang="ru-RU" dirty="0" smtClean="0"/>
                        <a:t> та спор</a:t>
                      </a:r>
                      <a:endParaRPr lang="ru-RU" dirty="0"/>
                    </a:p>
                  </a:txBody>
                  <a:tcPr/>
                </a:tc>
              </a:tr>
              <a:tr h="446450">
                <a:tc>
                  <a:txBody>
                    <a:bodyPr/>
                    <a:lstStyle/>
                    <a:p>
                      <a:r>
                        <a:rPr lang="ru-RU" dirty="0" err="1" smtClean="0"/>
                        <a:t>Ковбаса</a:t>
                      </a:r>
                      <a:r>
                        <a:rPr lang="ru-RU" dirty="0" smtClean="0"/>
                        <a:t> варена</a:t>
                      </a:r>
                      <a:endParaRPr lang="ru-RU" dirty="0"/>
                    </a:p>
                  </a:txBody>
                  <a:tcPr/>
                </a:tc>
                <a:tc>
                  <a:txBody>
                    <a:bodyPr/>
                    <a:lstStyle/>
                    <a:p>
                      <a:r>
                        <a:rPr lang="ru-RU" dirty="0" smtClean="0"/>
                        <a:t>3 </a:t>
                      </a:r>
                      <a:r>
                        <a:rPr lang="ru-RU" dirty="0" err="1" smtClean="0"/>
                        <a:t>доби</a:t>
                      </a:r>
                      <a:endParaRPr lang="ru-RU" dirty="0"/>
                    </a:p>
                  </a:txBody>
                  <a:tcPr/>
                </a:tc>
                <a:tc>
                  <a:txBody>
                    <a:bodyPr/>
                    <a:lstStyle/>
                    <a:p>
                      <a:r>
                        <a:rPr lang="ru-RU" dirty="0" smtClean="0"/>
                        <a:t>5 </a:t>
                      </a:r>
                      <a:r>
                        <a:rPr lang="ru-RU" dirty="0" err="1" smtClean="0"/>
                        <a:t>діб</a:t>
                      </a:r>
                      <a:endParaRPr lang="ru-RU" dirty="0"/>
                    </a:p>
                  </a:txBody>
                  <a:tcPr/>
                </a:tc>
              </a:tr>
              <a:tr h="446450">
                <a:tc>
                  <a:txBody>
                    <a:bodyPr/>
                    <a:lstStyle/>
                    <a:p>
                      <a:r>
                        <a:rPr lang="ru-RU" dirty="0" err="1" smtClean="0"/>
                        <a:t>Хліб</a:t>
                      </a:r>
                      <a:r>
                        <a:rPr lang="ru-RU" dirty="0" smtClean="0"/>
                        <a:t> </a:t>
                      </a:r>
                      <a:r>
                        <a:rPr lang="ru-RU" dirty="0" err="1" smtClean="0"/>
                        <a:t>білий</a:t>
                      </a:r>
                      <a:endParaRPr lang="ru-RU" dirty="0"/>
                    </a:p>
                  </a:txBody>
                  <a:tcPr/>
                </a:tc>
                <a:tc>
                  <a:txBody>
                    <a:bodyPr/>
                    <a:lstStyle/>
                    <a:p>
                      <a:r>
                        <a:rPr lang="ru-RU" dirty="0" smtClean="0"/>
                        <a:t>3 </a:t>
                      </a:r>
                      <a:r>
                        <a:rPr lang="ru-RU" dirty="0" err="1" smtClean="0"/>
                        <a:t>доби</a:t>
                      </a:r>
                      <a:endParaRPr lang="ru-RU" dirty="0"/>
                    </a:p>
                  </a:txBody>
                  <a:tcPr/>
                </a:tc>
                <a:tc>
                  <a:txBody>
                    <a:bodyPr/>
                    <a:lstStyle/>
                    <a:p>
                      <a:r>
                        <a:rPr lang="ru-RU" dirty="0" smtClean="0"/>
                        <a:t>7 </a:t>
                      </a:r>
                      <a:r>
                        <a:rPr lang="ru-RU" dirty="0" err="1" smtClean="0"/>
                        <a:t>діб</a:t>
                      </a:r>
                      <a:endParaRPr lang="ru-RU" dirty="0"/>
                    </a:p>
                  </a:txBody>
                  <a:tcPr/>
                </a:tc>
              </a:tr>
              <a:tr h="446450">
                <a:tc>
                  <a:txBody>
                    <a:bodyPr/>
                    <a:lstStyle/>
                    <a:p>
                      <a:r>
                        <a:rPr lang="ru-RU" dirty="0" err="1" smtClean="0"/>
                        <a:t>Хліб</a:t>
                      </a:r>
                      <a:r>
                        <a:rPr lang="ru-RU" dirty="0" smtClean="0"/>
                        <a:t> </a:t>
                      </a:r>
                      <a:r>
                        <a:rPr lang="ru-RU" dirty="0" err="1" smtClean="0"/>
                        <a:t>житній</a:t>
                      </a:r>
                      <a:endParaRPr lang="ru-RU" dirty="0"/>
                    </a:p>
                  </a:txBody>
                  <a:tcPr/>
                </a:tc>
                <a:tc>
                  <a:txBody>
                    <a:bodyPr/>
                    <a:lstStyle/>
                    <a:p>
                      <a:r>
                        <a:rPr lang="ru-RU" dirty="0" smtClean="0"/>
                        <a:t>5 </a:t>
                      </a:r>
                      <a:r>
                        <a:rPr lang="ru-RU" dirty="0" err="1" smtClean="0"/>
                        <a:t>діб</a:t>
                      </a:r>
                      <a:endParaRPr lang="ru-RU" dirty="0"/>
                    </a:p>
                  </a:txBody>
                  <a:tcPr/>
                </a:tc>
                <a:tc>
                  <a:txBody>
                    <a:bodyPr/>
                    <a:lstStyle/>
                    <a:p>
                      <a:r>
                        <a:rPr lang="ru-RU" dirty="0" smtClean="0"/>
                        <a:t>8 </a:t>
                      </a:r>
                      <a:r>
                        <a:rPr lang="ru-RU" dirty="0" err="1" smtClean="0"/>
                        <a:t>діб</a:t>
                      </a:r>
                      <a:endParaRPr lang="ru-RU" dirty="0"/>
                    </a:p>
                  </a:txBody>
                  <a:tcPr/>
                </a:tc>
              </a:tr>
              <a:tr h="446450">
                <a:tc>
                  <a:txBody>
                    <a:bodyPr/>
                    <a:lstStyle/>
                    <a:p>
                      <a:r>
                        <a:rPr lang="ru-RU" dirty="0" smtClean="0"/>
                        <a:t>Сир </a:t>
                      </a:r>
                      <a:r>
                        <a:rPr lang="ru-RU" dirty="0" err="1" smtClean="0"/>
                        <a:t>твердий</a:t>
                      </a:r>
                      <a:endParaRPr lang="ru-RU" dirty="0"/>
                    </a:p>
                  </a:txBody>
                  <a:tcPr/>
                </a:tc>
                <a:tc>
                  <a:txBody>
                    <a:bodyPr/>
                    <a:lstStyle/>
                    <a:p>
                      <a:r>
                        <a:rPr lang="ru-RU" dirty="0" smtClean="0"/>
                        <a:t>4 </a:t>
                      </a:r>
                      <a:r>
                        <a:rPr lang="ru-RU" dirty="0" err="1" smtClean="0"/>
                        <a:t>діби</a:t>
                      </a:r>
                      <a:endParaRPr lang="ru-RU" dirty="0"/>
                    </a:p>
                  </a:txBody>
                  <a:tcPr/>
                </a:tc>
                <a:tc>
                  <a:txBody>
                    <a:bodyPr/>
                    <a:lstStyle/>
                    <a:p>
                      <a:r>
                        <a:rPr lang="ru-RU" dirty="0" smtClean="0"/>
                        <a:t>7</a:t>
                      </a:r>
                      <a:r>
                        <a:rPr lang="ru-RU" baseline="0" dirty="0" smtClean="0"/>
                        <a:t> </a:t>
                      </a:r>
                      <a:r>
                        <a:rPr lang="ru-RU" dirty="0" err="1" smtClean="0"/>
                        <a:t>діб</a:t>
                      </a:r>
                      <a:endParaRPr lang="ru-RU" dirty="0"/>
                    </a:p>
                  </a:txBody>
                  <a:tcPr/>
                </a:tc>
              </a:tr>
            </a:tbl>
          </a:graphicData>
        </a:graphic>
      </p:graphicFrame>
      <p:pic>
        <p:nvPicPr>
          <p:cNvPr id="23557" name="Picture 5" descr="C:\Users\Наташа\Desktop\научка гаврилина\Фото плесени\Хлеб\1декабХЛЕБ3.jpg"/>
          <p:cNvPicPr>
            <a:picLocks noChangeAspect="1" noChangeArrowheads="1"/>
          </p:cNvPicPr>
          <p:nvPr/>
        </p:nvPicPr>
        <p:blipFill>
          <a:blip r:embed="rId2" cstate="print"/>
          <a:srcRect/>
          <a:stretch>
            <a:fillRect/>
          </a:stretch>
        </p:blipFill>
        <p:spPr bwMode="auto">
          <a:xfrm>
            <a:off x="251520" y="3717032"/>
            <a:ext cx="3394992" cy="2495377"/>
          </a:xfrm>
          <a:prstGeom prst="rect">
            <a:avLst/>
          </a:prstGeom>
          <a:noFill/>
        </p:spPr>
      </p:pic>
      <p:pic>
        <p:nvPicPr>
          <p:cNvPr id="23558" name="Picture 6" descr="C:\Users\Наташа\Desktop\научка гаврилина\Фото плесени\Хлеб\24ноябМОЛОЧНЫЙ2.jpg"/>
          <p:cNvPicPr>
            <a:picLocks noChangeAspect="1" noChangeArrowheads="1"/>
          </p:cNvPicPr>
          <p:nvPr/>
        </p:nvPicPr>
        <p:blipFill>
          <a:blip r:embed="rId3" cstate="print"/>
          <a:srcRect/>
          <a:stretch>
            <a:fillRect/>
          </a:stretch>
        </p:blipFill>
        <p:spPr bwMode="auto">
          <a:xfrm>
            <a:off x="3851920" y="3573016"/>
            <a:ext cx="4810745" cy="3024336"/>
          </a:xfrm>
          <a:prstGeom prst="rect">
            <a:avLst/>
          </a:prstGeom>
          <a:noFill/>
        </p:spPr>
      </p:pic>
    </p:spTree>
    <p:extLst>
      <p:ext uri="{BB962C8B-B14F-4D97-AF65-F5344CB8AC3E}">
        <p14:creationId xmlns:p14="http://schemas.microsoft.com/office/powerpoint/2010/main" xmlns="" val="2985743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0" y="0"/>
            <a:ext cx="8229600" cy="1143000"/>
          </a:xfrm>
        </p:spPr>
        <p:txBody>
          <a:bodyPr>
            <a:normAutofit/>
          </a:bodyPr>
          <a:lstStyle/>
          <a:p>
            <a:r>
              <a:rPr lang="ru-RU" sz="3200" dirty="0" err="1" smtClean="0">
                <a:latin typeface="Times New Roman" pitchFamily="18" charset="0"/>
                <a:cs typeface="Times New Roman" pitchFamily="18" charset="0"/>
              </a:rPr>
              <a:t>Ковбаса</a:t>
            </a:r>
            <a:r>
              <a:rPr lang="ru-RU" sz="3200" dirty="0" smtClean="0">
                <a:latin typeface="Times New Roman" pitchFamily="18" charset="0"/>
                <a:cs typeface="Times New Roman" pitchFamily="18" charset="0"/>
              </a:rPr>
              <a:t> варена, сир, </a:t>
            </a:r>
            <a:r>
              <a:rPr lang="ru-RU" sz="3200" dirty="0" err="1" smtClean="0">
                <a:latin typeface="Times New Roman" pitchFamily="18" charset="0"/>
                <a:cs typeface="Times New Roman" pitchFamily="18" charset="0"/>
              </a:rPr>
              <a:t>хліб</a:t>
            </a:r>
            <a:r>
              <a:rPr lang="ru-RU" sz="3200" dirty="0">
                <a:latin typeface="Times New Roman" pitchFamily="18" charset="0"/>
                <a:cs typeface="Times New Roman" pitchFamily="18" charset="0"/>
              </a:rPr>
              <a:t>.</a:t>
            </a:r>
          </a:p>
        </p:txBody>
      </p:sp>
      <p:pic>
        <p:nvPicPr>
          <p:cNvPr id="31746" name="Picture 2" descr="C:\Users\Наташа\Desktop\научка гаврилина\Фото плесени\Колбаса\28ноябКОЛБАСА2.jpg"/>
          <p:cNvPicPr>
            <a:picLocks noChangeAspect="1" noChangeArrowheads="1"/>
          </p:cNvPicPr>
          <p:nvPr/>
        </p:nvPicPr>
        <p:blipFill>
          <a:blip r:embed="rId2" cstate="print"/>
          <a:srcRect/>
          <a:stretch>
            <a:fillRect/>
          </a:stretch>
        </p:blipFill>
        <p:spPr bwMode="auto">
          <a:xfrm>
            <a:off x="0" y="4731354"/>
            <a:ext cx="2699792" cy="2126646"/>
          </a:xfrm>
          <a:prstGeom prst="rect">
            <a:avLst/>
          </a:prstGeom>
          <a:noFill/>
        </p:spPr>
      </p:pic>
      <p:pic>
        <p:nvPicPr>
          <p:cNvPr id="31747" name="Picture 3" descr="C:\Users\Наташа\Desktop\научка гаврилина\Фото плесени\Колбаса\24ноябКолбаса1.jpg"/>
          <p:cNvPicPr>
            <a:picLocks noChangeAspect="1" noChangeArrowheads="1"/>
          </p:cNvPicPr>
          <p:nvPr/>
        </p:nvPicPr>
        <p:blipFill>
          <a:blip r:embed="rId3" cstate="print"/>
          <a:srcRect/>
          <a:stretch>
            <a:fillRect/>
          </a:stretch>
        </p:blipFill>
        <p:spPr bwMode="auto">
          <a:xfrm>
            <a:off x="0" y="1124744"/>
            <a:ext cx="2627784" cy="2425736"/>
          </a:xfrm>
          <a:prstGeom prst="rect">
            <a:avLst/>
          </a:prstGeom>
          <a:noFill/>
        </p:spPr>
      </p:pic>
      <p:pic>
        <p:nvPicPr>
          <p:cNvPr id="31748" name="Picture 4" descr="C:\Users\Наташа\Desktop\научка гаврилина\Фото плесени\Колбаса\24ноябКолбаса2.jpg"/>
          <p:cNvPicPr>
            <a:picLocks noChangeAspect="1" noChangeArrowheads="1"/>
          </p:cNvPicPr>
          <p:nvPr/>
        </p:nvPicPr>
        <p:blipFill>
          <a:blip r:embed="rId4" cstate="print"/>
          <a:srcRect/>
          <a:stretch>
            <a:fillRect/>
          </a:stretch>
        </p:blipFill>
        <p:spPr bwMode="auto">
          <a:xfrm>
            <a:off x="0" y="3356992"/>
            <a:ext cx="2609248" cy="1728192"/>
          </a:xfrm>
          <a:prstGeom prst="rect">
            <a:avLst/>
          </a:prstGeom>
          <a:noFill/>
        </p:spPr>
      </p:pic>
      <p:pic>
        <p:nvPicPr>
          <p:cNvPr id="31750" name="Picture 6" descr="C:\Users\Наташа\Desktop\научка гаврилина\Фото плесени\твердый сыр\28ноябСЫР1 - копия.jpg"/>
          <p:cNvPicPr>
            <a:picLocks noChangeAspect="1" noChangeArrowheads="1"/>
          </p:cNvPicPr>
          <p:nvPr/>
        </p:nvPicPr>
        <p:blipFill>
          <a:blip r:embed="rId5" cstate="print"/>
          <a:srcRect/>
          <a:stretch>
            <a:fillRect/>
          </a:stretch>
        </p:blipFill>
        <p:spPr bwMode="auto">
          <a:xfrm rot="10616612">
            <a:off x="2973636" y="970569"/>
            <a:ext cx="2379502" cy="2232248"/>
          </a:xfrm>
          <a:prstGeom prst="rect">
            <a:avLst/>
          </a:prstGeom>
          <a:noFill/>
        </p:spPr>
      </p:pic>
      <p:pic>
        <p:nvPicPr>
          <p:cNvPr id="31751" name="Picture 7" descr="C:\Users\Наташа\Desktop\научка гаврилина\Фото плесени\твердый сыр\1декабСЫР1 - копия.jpg"/>
          <p:cNvPicPr>
            <a:picLocks noChangeAspect="1" noChangeArrowheads="1"/>
          </p:cNvPicPr>
          <p:nvPr/>
        </p:nvPicPr>
        <p:blipFill>
          <a:blip r:embed="rId6" cstate="print"/>
          <a:srcRect/>
          <a:stretch>
            <a:fillRect/>
          </a:stretch>
        </p:blipFill>
        <p:spPr bwMode="auto">
          <a:xfrm>
            <a:off x="3131840" y="2780928"/>
            <a:ext cx="2244904" cy="2232248"/>
          </a:xfrm>
          <a:prstGeom prst="rect">
            <a:avLst/>
          </a:prstGeom>
          <a:noFill/>
        </p:spPr>
      </p:pic>
      <p:pic>
        <p:nvPicPr>
          <p:cNvPr id="31749" name="Picture 5" descr="C:\Users\Наташа\Desktop\научка гаврилина\Фото плесени\твердый сыр\6декабСЫР1 - копия.jpg"/>
          <p:cNvPicPr>
            <a:picLocks noChangeAspect="1" noChangeArrowheads="1"/>
          </p:cNvPicPr>
          <p:nvPr/>
        </p:nvPicPr>
        <p:blipFill>
          <a:blip r:embed="rId7" cstate="print"/>
          <a:srcRect/>
          <a:stretch>
            <a:fillRect/>
          </a:stretch>
        </p:blipFill>
        <p:spPr bwMode="auto">
          <a:xfrm>
            <a:off x="3059832" y="4578472"/>
            <a:ext cx="2201325" cy="2279528"/>
          </a:xfrm>
          <a:prstGeom prst="rect">
            <a:avLst/>
          </a:prstGeom>
          <a:noFill/>
        </p:spPr>
      </p:pic>
      <p:pic>
        <p:nvPicPr>
          <p:cNvPr id="31752" name="Picture 8" descr="C:\Users\Наташа\Desktop\научка гаврилина\Фото плесени\Хлеб\1декабХЛЕБ1.jpg"/>
          <p:cNvPicPr>
            <a:picLocks noChangeAspect="1" noChangeArrowheads="1"/>
          </p:cNvPicPr>
          <p:nvPr/>
        </p:nvPicPr>
        <p:blipFill>
          <a:blip r:embed="rId8" cstate="print"/>
          <a:srcRect/>
          <a:stretch>
            <a:fillRect/>
          </a:stretch>
        </p:blipFill>
        <p:spPr bwMode="auto">
          <a:xfrm>
            <a:off x="5940152" y="908720"/>
            <a:ext cx="2267744" cy="2181250"/>
          </a:xfrm>
          <a:prstGeom prst="rect">
            <a:avLst/>
          </a:prstGeom>
          <a:noFill/>
        </p:spPr>
      </p:pic>
      <p:pic>
        <p:nvPicPr>
          <p:cNvPr id="31753" name="Picture 9" descr="C:\Users\Наташа\Desktop\научка гаврилина\Фото плесени\Хлеб\24ноябМОЛОЧНЫЙ3.jpg"/>
          <p:cNvPicPr>
            <a:picLocks noChangeAspect="1" noChangeArrowheads="1"/>
          </p:cNvPicPr>
          <p:nvPr/>
        </p:nvPicPr>
        <p:blipFill>
          <a:blip r:embed="rId9" cstate="print"/>
          <a:srcRect/>
          <a:stretch>
            <a:fillRect/>
          </a:stretch>
        </p:blipFill>
        <p:spPr bwMode="auto">
          <a:xfrm rot="5400000">
            <a:off x="5627966" y="3692333"/>
            <a:ext cx="3252701" cy="2438007"/>
          </a:xfrm>
          <a:prstGeom prst="rect">
            <a:avLst/>
          </a:prstGeom>
          <a:noFill/>
        </p:spPr>
      </p:pic>
    </p:spTree>
    <p:extLst>
      <p:ext uri="{BB962C8B-B14F-4D97-AF65-F5344CB8AC3E}">
        <p14:creationId xmlns:p14="http://schemas.microsoft.com/office/powerpoint/2010/main" xmlns="" val="2985743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C:\Users\Наташа\Desktop\научка гаврилина\Фото плесени\Хлеб\28ноябСЛОВЯНСКИЙ5.jpg"/>
          <p:cNvPicPr>
            <a:picLocks noChangeAspect="1" noChangeArrowheads="1"/>
          </p:cNvPicPr>
          <p:nvPr/>
        </p:nvPicPr>
        <p:blipFill>
          <a:blip r:embed="rId2" cstate="print"/>
          <a:srcRect/>
          <a:stretch>
            <a:fillRect/>
          </a:stretch>
        </p:blipFill>
        <p:spPr bwMode="auto">
          <a:xfrm>
            <a:off x="5325788" y="4437112"/>
            <a:ext cx="3818212" cy="2420888"/>
          </a:xfrm>
          <a:prstGeom prst="rect">
            <a:avLst/>
          </a:prstGeom>
          <a:noFill/>
        </p:spPr>
      </p:pic>
      <p:sp>
        <p:nvSpPr>
          <p:cNvPr id="2" name="Прямоугольник 1"/>
          <p:cNvSpPr/>
          <p:nvPr/>
        </p:nvSpPr>
        <p:spPr>
          <a:xfrm>
            <a:off x="2699792" y="260648"/>
            <a:ext cx="3128805" cy="584775"/>
          </a:xfrm>
          <a:prstGeom prst="rect">
            <a:avLst/>
          </a:prstGeom>
        </p:spPr>
        <p:txBody>
          <a:bodyPr wrap="none">
            <a:spAutoFit/>
          </a:bodyPr>
          <a:lstStyle/>
          <a:p>
            <a:r>
              <a:rPr lang="uk-UA" sz="3200" dirty="0" smtClean="0">
                <a:latin typeface="Times New Roman" pitchFamily="18" charset="0"/>
                <a:cs typeface="Times New Roman" pitchFamily="18" charset="0"/>
              </a:rPr>
              <a:t>Різні сорти хліба</a:t>
            </a:r>
            <a:endParaRPr lang="uk-UA" sz="3200" dirty="0">
              <a:latin typeface="Times New Roman" pitchFamily="18" charset="0"/>
              <a:cs typeface="Times New Roman" pitchFamily="18" charset="0"/>
            </a:endParaRPr>
          </a:p>
        </p:txBody>
      </p:sp>
      <p:pic>
        <p:nvPicPr>
          <p:cNvPr id="32770" name="Picture 2" descr="C:\Users\Наташа\Desktop\научка гаврилина\Фото плесени\Хлеб\28ноябСЛОВЯНСКИЙ1.jpg"/>
          <p:cNvPicPr>
            <a:picLocks noChangeAspect="1" noChangeArrowheads="1"/>
          </p:cNvPicPr>
          <p:nvPr/>
        </p:nvPicPr>
        <p:blipFill>
          <a:blip r:embed="rId3" cstate="print"/>
          <a:srcRect/>
          <a:stretch>
            <a:fillRect/>
          </a:stretch>
        </p:blipFill>
        <p:spPr bwMode="auto">
          <a:xfrm>
            <a:off x="5856261" y="980728"/>
            <a:ext cx="3287739" cy="3168352"/>
          </a:xfrm>
          <a:prstGeom prst="rect">
            <a:avLst/>
          </a:prstGeom>
          <a:noFill/>
        </p:spPr>
      </p:pic>
      <p:pic>
        <p:nvPicPr>
          <p:cNvPr id="32771" name="Picture 3" descr="C:\Users\Наташа\Desktop\научка гаврилина\Фото плесени\Хлеб\28ноябГОРЧИЧНЫЙ1.jpg"/>
          <p:cNvPicPr>
            <a:picLocks noChangeAspect="1" noChangeArrowheads="1"/>
          </p:cNvPicPr>
          <p:nvPr/>
        </p:nvPicPr>
        <p:blipFill>
          <a:blip r:embed="rId4" cstate="print"/>
          <a:srcRect/>
          <a:stretch>
            <a:fillRect/>
          </a:stretch>
        </p:blipFill>
        <p:spPr bwMode="auto">
          <a:xfrm>
            <a:off x="2843808" y="980728"/>
            <a:ext cx="3208696" cy="3168352"/>
          </a:xfrm>
          <a:prstGeom prst="rect">
            <a:avLst/>
          </a:prstGeom>
          <a:noFill/>
        </p:spPr>
      </p:pic>
      <p:pic>
        <p:nvPicPr>
          <p:cNvPr id="32772" name="Picture 4" descr="C:\Users\Наташа\Desktop\научка гаврилина\Фото плесени\Хлеб\28ноябМОЛОЧНЫЙ1.jpg"/>
          <p:cNvPicPr>
            <a:picLocks noChangeAspect="1" noChangeArrowheads="1"/>
          </p:cNvPicPr>
          <p:nvPr/>
        </p:nvPicPr>
        <p:blipFill>
          <a:blip r:embed="rId5" cstate="print"/>
          <a:srcRect/>
          <a:stretch>
            <a:fillRect/>
          </a:stretch>
        </p:blipFill>
        <p:spPr bwMode="auto">
          <a:xfrm>
            <a:off x="0" y="908720"/>
            <a:ext cx="2915816" cy="3225277"/>
          </a:xfrm>
          <a:prstGeom prst="rect">
            <a:avLst/>
          </a:prstGeom>
          <a:noFill/>
        </p:spPr>
      </p:pic>
      <p:sp>
        <p:nvSpPr>
          <p:cNvPr id="6" name="TextBox 5"/>
          <p:cNvSpPr txBox="1"/>
          <p:nvPr/>
        </p:nvSpPr>
        <p:spPr>
          <a:xfrm>
            <a:off x="683568" y="3789040"/>
            <a:ext cx="1175322" cy="369332"/>
          </a:xfrm>
          <a:prstGeom prst="rect">
            <a:avLst/>
          </a:prstGeom>
          <a:noFill/>
        </p:spPr>
        <p:txBody>
          <a:bodyPr wrap="none" rtlCol="0">
            <a:spAutoFit/>
          </a:bodyPr>
          <a:lstStyle/>
          <a:p>
            <a:r>
              <a:rPr lang="uk-UA" dirty="0" smtClean="0"/>
              <a:t>Гірчичний</a:t>
            </a:r>
            <a:endParaRPr lang="uk-UA" dirty="0"/>
          </a:p>
        </p:txBody>
      </p:sp>
      <p:sp>
        <p:nvSpPr>
          <p:cNvPr id="7" name="TextBox 6"/>
          <p:cNvSpPr txBox="1"/>
          <p:nvPr/>
        </p:nvSpPr>
        <p:spPr>
          <a:xfrm>
            <a:off x="3851920" y="3789040"/>
            <a:ext cx="1220719" cy="369332"/>
          </a:xfrm>
          <a:prstGeom prst="rect">
            <a:avLst/>
          </a:prstGeom>
          <a:noFill/>
        </p:spPr>
        <p:txBody>
          <a:bodyPr wrap="none" rtlCol="0">
            <a:spAutoFit/>
          </a:bodyPr>
          <a:lstStyle/>
          <a:p>
            <a:r>
              <a:rPr lang="uk-UA" dirty="0" smtClean="0"/>
              <a:t>Молочний</a:t>
            </a:r>
            <a:endParaRPr lang="uk-UA" dirty="0"/>
          </a:p>
        </p:txBody>
      </p:sp>
      <p:sp>
        <p:nvSpPr>
          <p:cNvPr id="8" name="TextBox 7"/>
          <p:cNvSpPr txBox="1"/>
          <p:nvPr/>
        </p:nvSpPr>
        <p:spPr>
          <a:xfrm>
            <a:off x="6804248" y="3933056"/>
            <a:ext cx="1505540" cy="369332"/>
          </a:xfrm>
          <a:prstGeom prst="rect">
            <a:avLst/>
          </a:prstGeom>
          <a:noFill/>
        </p:spPr>
        <p:txBody>
          <a:bodyPr wrap="none" rtlCol="0">
            <a:spAutoFit/>
          </a:bodyPr>
          <a:lstStyle/>
          <a:p>
            <a:r>
              <a:rPr lang="uk-UA" dirty="0" smtClean="0"/>
              <a:t>Слов'янський</a:t>
            </a:r>
            <a:endParaRPr lang="uk-UA" dirty="0"/>
          </a:p>
        </p:txBody>
      </p:sp>
      <p:pic>
        <p:nvPicPr>
          <p:cNvPr id="32773" name="Picture 5" descr="C:\Users\Наташа\Desktop\научка гаврилина\Фото плесени\Хлеб\28ноябМОЛОЧНЫЙ5.jpg"/>
          <p:cNvPicPr>
            <a:picLocks noChangeAspect="1" noChangeArrowheads="1"/>
          </p:cNvPicPr>
          <p:nvPr/>
        </p:nvPicPr>
        <p:blipFill>
          <a:blip r:embed="rId6" cstate="print"/>
          <a:srcRect/>
          <a:stretch>
            <a:fillRect/>
          </a:stretch>
        </p:blipFill>
        <p:spPr bwMode="auto">
          <a:xfrm>
            <a:off x="2267744" y="4437112"/>
            <a:ext cx="4260871" cy="2420888"/>
          </a:xfrm>
          <a:prstGeom prst="rect">
            <a:avLst/>
          </a:prstGeom>
          <a:noFill/>
        </p:spPr>
      </p:pic>
      <p:pic>
        <p:nvPicPr>
          <p:cNvPr id="32775" name="Picture 7" descr="C:\Users\Наташа\Desktop\научка гаврилина\Фото плесени\Хлеб\28ноябГОРЧИЧНЫЙ2.jpg"/>
          <p:cNvPicPr>
            <a:picLocks noChangeAspect="1" noChangeArrowheads="1"/>
          </p:cNvPicPr>
          <p:nvPr/>
        </p:nvPicPr>
        <p:blipFill>
          <a:blip r:embed="rId7" cstate="print"/>
          <a:srcRect l="23136" t="13451"/>
          <a:stretch>
            <a:fillRect/>
          </a:stretch>
        </p:blipFill>
        <p:spPr bwMode="auto">
          <a:xfrm>
            <a:off x="0" y="4365104"/>
            <a:ext cx="2752828" cy="249289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784</TotalTime>
  <Words>852</Words>
  <Application>Microsoft Office PowerPoint</Application>
  <PresentationFormat>Экран (4:3)</PresentationFormat>
  <Paragraphs>103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Аспект</vt:lpstr>
      <vt:lpstr>Дослідження безпеки побутових приміщень на наявність різних видів пліснявих грибів</vt:lpstr>
      <vt:lpstr>Слайд 2</vt:lpstr>
      <vt:lpstr>Аналіз літературних джерел</vt:lpstr>
      <vt:lpstr>Слайд 4</vt:lpstr>
      <vt:lpstr>Мукор на овочах</vt:lpstr>
      <vt:lpstr>Мукор на овочах</vt:lpstr>
      <vt:lpstr>Mucor (мукор) , Penicillium (пеніциліум), Aspergillus (аспегілус) на бутерброді</vt:lpstr>
      <vt:lpstr>Ковбаса варена, сир, хліб.</vt:lpstr>
      <vt:lpstr>Слайд 9</vt:lpstr>
      <vt:lpstr>Слайд 10</vt:lpstr>
      <vt:lpstr>Слайд 11</vt:lpstr>
      <vt:lpstr>На стерильному поживному середовищі в різних приміщеннях(ванна 1, підвіконня вітальні-2, льох-3, майстерня -4)</vt:lpstr>
      <vt:lpstr>Слайд 13</vt:lpstr>
      <vt:lpstr>Джерела</vt:lpstr>
      <vt:lpstr>Дякую за увагу</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Наташа</cp:lastModifiedBy>
  <cp:revision>61</cp:revision>
  <dcterms:created xsi:type="dcterms:W3CDTF">2020-04-14T14:10:36Z</dcterms:created>
  <dcterms:modified xsi:type="dcterms:W3CDTF">2021-04-14T11:20:16Z</dcterms:modified>
</cp:coreProperties>
</file>