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79" r:id="rId2"/>
    <p:sldId id="280" r:id="rId3"/>
    <p:sldId id="275" r:id="rId4"/>
    <p:sldId id="262" r:id="rId5"/>
    <p:sldId id="276" r:id="rId6"/>
    <p:sldId id="293" r:id="rId7"/>
    <p:sldId id="263" r:id="rId8"/>
    <p:sldId id="264" r:id="rId9"/>
    <p:sldId id="265" r:id="rId10"/>
    <p:sldId id="267" r:id="rId11"/>
    <p:sldId id="273" r:id="rId12"/>
    <p:sldId id="292" r:id="rId13"/>
    <p:sldId id="289" r:id="rId14"/>
    <p:sldId id="291" r:id="rId15"/>
    <p:sldId id="294" r:id="rId1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0000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397" autoAdjust="0"/>
    <p:restoredTop sz="94660"/>
  </p:normalViewPr>
  <p:slideViewPr>
    <p:cSldViewPr>
      <p:cViewPr varScale="1">
        <p:scale>
          <a:sx n="74" d="100"/>
          <a:sy n="74" d="100"/>
        </p:scale>
        <p:origin x="-5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877 h 1906"/>
                <a:gd name="T4" fmla="*/ 5940 w 5740"/>
                <a:gd name="T5" fmla="*/ 877 h 1906"/>
                <a:gd name="T6" fmla="*/ 59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7A2199CD-62B4-4EE1-BA95-8DF1D20C823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326CFA8-9223-4D52-AAA9-F9E12677179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A37D614C-32A2-4A55-98FA-3A49B9886EE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7987581D-0333-44B6-8207-C3EF627E01A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BF1399D6-BF32-4136-9CD5-8D2C5222F8A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C9A5FF1F-6672-4166-A248-99402AA4F53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4051A887-AF62-4564-89A7-E96934499FF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DE62EFFB-DB9F-4DE6-B856-0F270C7BB3B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6FBDBF70-5145-49B2-919A-F35C0828208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E3303E75-9DB1-426A-B175-A4BD25FBC21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7184DAE3-DFFC-4B29-B419-8CC7BE5CEC1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EFC73FC8-E5D8-48E0-B1D2-AE18D86CE11F}" type="slidenum">
              <a:rPr lang="ru-RU" altLang="ru-RU"/>
              <a:pPr/>
              <a:t>‹#›</a:t>
            </a:fld>
            <a:endParaRPr lang="ru-RU" alt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877 h 1906"/>
                <a:gd name="T4" fmla="*/ 5940 w 5740"/>
                <a:gd name="T5" fmla="*/ 877 h 1906"/>
                <a:gd name="T6" fmla="*/ 59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ransition>
    <p:check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:\Users\Илья\Desktop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0413" y="-242888"/>
            <a:ext cx="475615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Шлях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773238"/>
            <a:ext cx="3692525" cy="2479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Rectangle 7"/>
          <p:cNvSpPr>
            <a:spLocks noChangeArrowheads="1"/>
          </p:cNvSpPr>
          <p:nvPr/>
        </p:nvSpPr>
        <p:spPr bwMode="auto">
          <a:xfrm>
            <a:off x="179388" y="588963"/>
            <a:ext cx="87137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57188" algn="just" eaLnBrk="1" hangingPunct="1"/>
            <a:r>
              <a:rPr lang="uk-UA" altLang="ru-RU" sz="2400" b="1">
                <a:solidFill>
                  <a:srgbClr val="000000"/>
                </a:solidFill>
              </a:rPr>
              <a:t>Чумацький шлях на території дендропарку </a:t>
            </a:r>
          </a:p>
          <a:p>
            <a:pPr indent="357188" algn="just" eaLnBrk="1" hangingPunct="1"/>
            <a:r>
              <a:rPr lang="uk-UA" altLang="ru-RU" sz="2400" b="1">
                <a:solidFill>
                  <a:srgbClr val="000000"/>
                </a:solidFill>
              </a:rPr>
              <a:t> «Асканія-Нова» відмічено  алеєю пірамідальних дубів</a:t>
            </a:r>
            <a:r>
              <a:rPr lang="uk-UA" altLang="ru-RU">
                <a:solidFill>
                  <a:srgbClr val="000000"/>
                </a:solidFill>
              </a:rPr>
              <a:t>.</a:t>
            </a:r>
            <a:r>
              <a:rPr lang="ru-RU" altLang="ru-RU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2532" name="Picture 8" descr="100010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4281488"/>
            <a:ext cx="3692525" cy="216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1676400"/>
            <a:ext cx="316865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10000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43550" y="2852738"/>
            <a:ext cx="3600450" cy="3525837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107950" y="115888"/>
            <a:ext cx="89281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57188" algn="just" eaLnBrk="1" hangingPunct="1"/>
            <a:r>
              <a:rPr lang="uk-UA" altLang="ru-RU" sz="2400" b="1">
                <a:solidFill>
                  <a:srgbClr val="000000"/>
                </a:solidFill>
              </a:rPr>
              <a:t>Після нелегких переходів зупинялися на відпочинок, як правило, у місцях, де могли випасатися воли, та біля колодязів. Такий колодязь знаходився колись на території Асканії-Нова. Чумацький колодязь не діяв останні 30 років, і лише у 2003 році відновлено зруб колодязя. </a:t>
            </a:r>
          </a:p>
        </p:txBody>
      </p:sp>
      <p:pic>
        <p:nvPicPr>
          <p:cNvPr id="23556" name="Picture 4" descr="IMG_2416"/>
          <p:cNvPicPr>
            <a:picLocks noChangeAspect="1" noChangeArrowheads="1"/>
          </p:cNvPicPr>
          <p:nvPr/>
        </p:nvPicPr>
        <p:blipFill>
          <a:blip r:embed="rId3"/>
          <a:srcRect l="25301" t="28052" r="25282" b="392"/>
          <a:stretch>
            <a:fillRect/>
          </a:stretch>
        </p:blipFill>
        <p:spPr bwMode="auto">
          <a:xfrm>
            <a:off x="34925" y="2852738"/>
            <a:ext cx="325120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3900" y="2327275"/>
            <a:ext cx="227965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613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uk-UA" sz="4000" dirty="0" smtClean="0">
                <a:solidFill>
                  <a:schemeClr val="accent5">
                    <a:lumMod val="75000"/>
                  </a:schemeClr>
                </a:solidFill>
              </a:rPr>
              <a:t>Народні прислів'я, експонати музею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859338" cy="4525963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uk-UA" b="1" dirty="0">
                <a:solidFill>
                  <a:schemeClr val="bg1">
                    <a:lumMod val="50000"/>
                  </a:schemeClr>
                </a:solidFill>
                <a:effectLst/>
              </a:rPr>
              <a:t>Вола в'яжуть мотуззям, а людину </a:t>
            </a: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словом. </a:t>
            </a:r>
            <a:endParaRPr lang="ru-RU" b="1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>
              <a:defRPr/>
            </a:pPr>
            <a:r>
              <a:rPr lang="uk-UA" b="1" dirty="0">
                <a:solidFill>
                  <a:schemeClr val="bg1">
                    <a:lumMod val="50000"/>
                  </a:schemeClr>
                </a:solidFill>
                <a:effectLst/>
              </a:rPr>
              <a:t>Що вимовиш язиком, то не витягнеш і </a:t>
            </a: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волом. </a:t>
            </a:r>
            <a:endParaRPr lang="ru-RU" b="1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>
              <a:defRPr/>
            </a:pP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Волом </a:t>
            </a:r>
            <a:r>
              <a:rPr lang="uk-UA" b="1" dirty="0">
                <a:solidFill>
                  <a:schemeClr val="bg1">
                    <a:lumMod val="50000"/>
                  </a:schemeClr>
                </a:solidFill>
                <a:effectLst/>
              </a:rPr>
              <a:t>зайця не </a:t>
            </a: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доженеш.</a:t>
            </a:r>
            <a:endParaRPr lang="ru-RU" b="1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>
              <a:defRPr/>
            </a:pP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Поки  </a:t>
            </a:r>
            <a:r>
              <a:rPr lang="uk-UA" b="1" dirty="0">
                <a:solidFill>
                  <a:schemeClr val="bg1">
                    <a:lumMod val="50000"/>
                  </a:schemeClr>
                </a:solidFill>
                <a:effectLst/>
              </a:rPr>
              <a:t>зайця вб'ють, то </a:t>
            </a: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вола   з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’</a:t>
            </a: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їдять. </a:t>
            </a:r>
            <a:endParaRPr lang="ru-RU" b="1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>
              <a:defRPr/>
            </a:pP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Затявся  </a:t>
            </a:r>
            <a:r>
              <a:rPr lang="uk-UA" b="1" dirty="0">
                <a:solidFill>
                  <a:schemeClr val="bg1">
                    <a:lumMod val="50000"/>
                  </a:schemeClr>
                </a:solidFill>
                <a:effectLst/>
              </a:rPr>
              <a:t>у волову </a:t>
            </a:r>
            <a:r>
              <a:rPr lang="uk-UA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шкуру.</a:t>
            </a:r>
            <a:endParaRPr lang="ru-RU" b="1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24580" name="Picture 2" descr="G:\2013-09-17\DSC024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41863" y="1844675"/>
            <a:ext cx="4222750" cy="31686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85225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uk-UA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Висновки</a:t>
            </a:r>
            <a:r>
              <a:rPr lang="uk-UA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196975"/>
            <a:ext cx="5040312" cy="3887788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uk-UA" sz="2400" b="1" dirty="0" smtClean="0">
              <a:solidFill>
                <a:schemeClr val="bg1">
                  <a:lumMod val="75000"/>
                </a:schemeClr>
              </a:solidFill>
              <a:effectLst/>
            </a:endParaRPr>
          </a:p>
          <a:p>
            <a:pPr>
              <a:defRPr/>
            </a:pPr>
            <a:r>
              <a:rPr lang="uk-UA" sz="24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uk-UA" sz="2000" b="1" dirty="0" smtClean="0">
                <a:solidFill>
                  <a:schemeClr val="tx2">
                    <a:lumMod val="25000"/>
                  </a:schemeClr>
                </a:solidFill>
                <a:effectLst/>
              </a:rPr>
              <a:t>Чумацтво було торговельною організацією </a:t>
            </a:r>
            <a:r>
              <a:rPr lang="uk-UA" sz="2000" b="1" dirty="0">
                <a:solidFill>
                  <a:schemeClr val="tx2">
                    <a:lumMod val="25000"/>
                  </a:schemeClr>
                </a:solidFill>
                <a:effectLst/>
              </a:rPr>
              <a:t>великого економічного значення, </a:t>
            </a:r>
            <a:r>
              <a:rPr lang="uk-UA" sz="2000" b="1" dirty="0" smtClean="0">
                <a:solidFill>
                  <a:schemeClr val="tx2">
                    <a:lumMod val="25000"/>
                  </a:schemeClr>
                </a:solidFill>
                <a:effectLst/>
              </a:rPr>
              <a:t>залишилось як  одна </a:t>
            </a:r>
            <a:r>
              <a:rPr lang="uk-UA" sz="2000" b="1" dirty="0">
                <a:solidFill>
                  <a:schemeClr val="tx2">
                    <a:lumMod val="25000"/>
                  </a:schemeClr>
                </a:solidFill>
                <a:effectLst/>
              </a:rPr>
              <a:t>з моральних форм у вияві української </a:t>
            </a:r>
            <a:r>
              <a:rPr lang="uk-UA" sz="2000" b="1" dirty="0" smtClean="0">
                <a:solidFill>
                  <a:schemeClr val="tx2">
                    <a:lumMod val="25000"/>
                  </a:schemeClr>
                </a:solidFill>
                <a:effectLst/>
              </a:rPr>
              <a:t>духовності, народних традицій, фольклорної спадщини.</a:t>
            </a:r>
          </a:p>
          <a:p>
            <a:pPr>
              <a:defRPr/>
            </a:pPr>
            <a:r>
              <a:rPr lang="uk-UA" sz="2400" b="1" dirty="0" smtClean="0">
                <a:solidFill>
                  <a:schemeClr val="tx2">
                    <a:lumMod val="25000"/>
                  </a:schemeClr>
                </a:solidFill>
              </a:rPr>
              <a:t>Асканія-Нова може стати місцем для проведення   етнографічного  </a:t>
            </a:r>
            <a:r>
              <a:rPr lang="uk-UA" sz="2400" b="1" dirty="0" err="1" smtClean="0">
                <a:solidFill>
                  <a:schemeClr val="tx2">
                    <a:lumMod val="25000"/>
                  </a:schemeClr>
                </a:solidFill>
              </a:rPr>
              <a:t>феста</a:t>
            </a:r>
            <a:r>
              <a:rPr lang="uk-UA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tx2">
                    <a:lumMod val="25000"/>
                  </a:schemeClr>
                </a:solidFill>
              </a:rPr>
              <a:t> у зв'язку з наявністю  пам'яток  чумацтва.</a:t>
            </a:r>
            <a:endParaRPr lang="ru-RU" sz="2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25604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700213"/>
            <a:ext cx="3924300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477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uk-UA" sz="4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Джерельна база  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196975"/>
            <a:ext cx="8928100" cy="518477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uk-UA" sz="16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endParaRPr lang="ru-RU" sz="1600" b="1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>
              <a:defRPr/>
            </a:pP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Народ 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скаже – як </a:t>
            </a:r>
            <a:r>
              <a:rPr lang="uk-UA" sz="20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зав'яже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. Українські народні прислів'я, приказки, загадки. </a:t>
            </a: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К.: Веселка, 1973. </a:t>
            </a: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228 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с</a:t>
            </a: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. </a:t>
            </a:r>
            <a:endParaRPr lang="ru-RU" sz="2000" b="1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>
              <a:defRPr/>
            </a:pP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Науковий вісник “Асканія-Нова”. Випуск 5, частина ІІ, 2012. </a:t>
            </a: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350 с. / </a:t>
            </a:r>
            <a:r>
              <a:rPr lang="uk-UA" sz="20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Фурса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 Н.М. Збереження  генофонду сірої української породи худоби на півдні України, </a:t>
            </a: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С.158-164. </a:t>
            </a:r>
            <a:endParaRPr lang="ru-RU" sz="2000" b="1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>
              <a:defRPr/>
            </a:pP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uk-UA" sz="20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Степной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uk-UA" sz="20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заповедник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ru-RU" sz="20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Чапли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 – </a:t>
            </a:r>
            <a:r>
              <a:rPr lang="ru-RU" sz="20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Аскания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 Нова. Сборник статей под ред. </a:t>
            </a:r>
            <a:r>
              <a:rPr lang="ru-RU" sz="20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М.Н.Колодько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 и Б. К. Фортунатова.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М., 1928.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271 с. </a:t>
            </a:r>
          </a:p>
          <a:p>
            <a:pPr>
              <a:defRPr/>
            </a:pPr>
            <a:r>
              <a:rPr lang="uk-UA" sz="2000" b="1" dirty="0" err="1" smtClean="0">
                <a:solidFill>
                  <a:schemeClr val="bg1">
                    <a:lumMod val="50000"/>
                  </a:schemeClr>
                </a:solidFill>
                <a:effectLst/>
              </a:rPr>
              <a:t>Потапенко</a:t>
            </a: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О.І., Кузьменко В.І. Шкільний словник з українознавства. </a:t>
            </a: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К</a:t>
            </a: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., 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1995. </a:t>
            </a: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291 с. </a:t>
            </a:r>
            <a:endParaRPr lang="uk-UA" sz="2000" b="1" dirty="0" smtClean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>
              <a:defRPr/>
            </a:pP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uk-UA" sz="2000" b="1" dirty="0" err="1" smtClean="0">
                <a:solidFill>
                  <a:schemeClr val="bg1">
                    <a:lumMod val="50000"/>
                  </a:schemeClr>
                </a:solidFill>
                <a:effectLst/>
              </a:rPr>
              <a:t>Ярещенко</a:t>
            </a: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А.П. Під </a:t>
            </a:r>
            <a:r>
              <a:rPr lang="uk-UA" sz="20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чаром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 рідної землі: Посібник з українознавства. </a:t>
            </a:r>
            <a:endParaRPr lang="uk-UA" sz="2000" b="1" dirty="0" smtClean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     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К</a:t>
            </a: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., 2008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. </a:t>
            </a: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uk-UA" sz="2000" b="1" dirty="0">
                <a:solidFill>
                  <a:schemeClr val="bg1">
                    <a:lumMod val="50000"/>
                  </a:schemeClr>
                </a:solidFill>
                <a:effectLst/>
              </a:rPr>
              <a:t>344 </a:t>
            </a:r>
            <a:r>
              <a:rPr lang="uk-UA" sz="2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с.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0"/>
            <a:ext cx="8507412" cy="1125538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uk-UA" dirty="0" smtClean="0"/>
              <a:t>Локації туристичного маршруту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5538"/>
            <a:ext cx="8964613" cy="50006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rgbClr val="002060"/>
                </a:solidFill>
              </a:rPr>
              <a:t>Перша локація: </a:t>
            </a:r>
            <a:r>
              <a:rPr lang="uk-UA" sz="2400" dirty="0" smtClean="0">
                <a:solidFill>
                  <a:srgbClr val="002060"/>
                </a:solidFill>
              </a:rPr>
              <a:t>Знайомство з сірою українською худобою. Територія зоопарку. </a:t>
            </a:r>
          </a:p>
          <a:p>
            <a:pPr>
              <a:defRPr/>
            </a:pPr>
            <a:r>
              <a:rPr lang="uk-UA" b="1" dirty="0" smtClean="0">
                <a:solidFill>
                  <a:srgbClr val="002060"/>
                </a:solidFill>
              </a:rPr>
              <a:t>Друга локація: </a:t>
            </a:r>
            <a:r>
              <a:rPr lang="uk-UA" sz="2400" dirty="0" smtClean="0">
                <a:solidFill>
                  <a:srgbClr val="002060"/>
                </a:solidFill>
              </a:rPr>
              <a:t>Огляд чумацького дворика. Зоопарк. </a:t>
            </a:r>
          </a:p>
          <a:p>
            <a:pPr>
              <a:defRPr/>
            </a:pPr>
            <a:r>
              <a:rPr lang="uk-UA" b="1" dirty="0" smtClean="0">
                <a:solidFill>
                  <a:srgbClr val="002060"/>
                </a:solidFill>
              </a:rPr>
              <a:t>Третя локація: </a:t>
            </a:r>
            <a:r>
              <a:rPr lang="uk-UA" sz="2400" dirty="0" smtClean="0">
                <a:solidFill>
                  <a:srgbClr val="002060"/>
                </a:solidFill>
              </a:rPr>
              <a:t>Тополя</a:t>
            </a:r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r>
              <a:rPr lang="uk-UA" sz="2400" dirty="0" smtClean="0">
                <a:solidFill>
                  <a:srgbClr val="002060"/>
                </a:solidFill>
              </a:rPr>
              <a:t>як символ чумацтва. Дендропарк. </a:t>
            </a:r>
            <a:endParaRPr lang="uk-UA" sz="24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uk-UA" b="1" dirty="0">
                <a:solidFill>
                  <a:srgbClr val="002060"/>
                </a:solidFill>
              </a:rPr>
              <a:t>Четверта локація: </a:t>
            </a:r>
            <a:r>
              <a:rPr lang="uk-UA" sz="2400" dirty="0" smtClean="0">
                <a:solidFill>
                  <a:srgbClr val="002060"/>
                </a:solidFill>
              </a:rPr>
              <a:t>Чумацький колодязь. Алея дубів, де проходив шлях. Кам'яна баба – степовий орієнтир чумаків. Велика степова галявина</a:t>
            </a:r>
            <a:r>
              <a:rPr lang="uk-UA" sz="2400" dirty="0">
                <a:solidFill>
                  <a:srgbClr val="002060"/>
                </a:solidFill>
              </a:rPr>
              <a:t> </a:t>
            </a:r>
            <a:r>
              <a:rPr lang="uk-UA" sz="2400" dirty="0" smtClean="0">
                <a:solidFill>
                  <a:srgbClr val="002060"/>
                </a:solidFill>
              </a:rPr>
              <a:t>– погляд звідусіль. Дендропарк. </a:t>
            </a:r>
          </a:p>
          <a:p>
            <a:pPr>
              <a:defRPr/>
            </a:pPr>
            <a:r>
              <a:rPr lang="uk-UA" sz="2400" b="1" dirty="0" smtClean="0">
                <a:solidFill>
                  <a:srgbClr val="002060"/>
                </a:solidFill>
              </a:rPr>
              <a:t>Дегустація просто неба</a:t>
            </a:r>
            <a:r>
              <a:rPr lang="uk-UA" sz="2400" dirty="0" smtClean="0">
                <a:solidFill>
                  <a:srgbClr val="002060"/>
                </a:solidFill>
              </a:rPr>
              <a:t>: чумацький чай, каша, хліб-сіль, сало. </a:t>
            </a:r>
          </a:p>
          <a:p>
            <a:pPr>
              <a:defRPr/>
            </a:pPr>
            <a:r>
              <a:rPr lang="uk-UA" sz="2400" b="1" dirty="0" smtClean="0">
                <a:solidFill>
                  <a:srgbClr val="002060"/>
                </a:solidFill>
              </a:rPr>
              <a:t>Виставка:</a:t>
            </a:r>
            <a:r>
              <a:rPr lang="uk-UA" sz="2400" dirty="0" smtClean="0">
                <a:solidFill>
                  <a:srgbClr val="002060"/>
                </a:solidFill>
              </a:rPr>
              <a:t> трави чумацької лікарської справи. </a:t>
            </a:r>
            <a:r>
              <a:rPr lang="uk-UA" sz="2400" dirty="0" err="1" smtClean="0">
                <a:solidFill>
                  <a:srgbClr val="002060"/>
                </a:solidFill>
              </a:rPr>
              <a:t>Аромотерапія</a:t>
            </a:r>
            <a:r>
              <a:rPr lang="uk-UA" sz="2400" dirty="0" smtClean="0">
                <a:solidFill>
                  <a:srgbClr val="002060"/>
                </a:solidFill>
              </a:rPr>
              <a:t>.</a:t>
            </a:r>
          </a:p>
          <a:p>
            <a:pPr>
              <a:defRPr/>
            </a:pPr>
            <a:r>
              <a:rPr lang="uk-UA" sz="2400" b="1" dirty="0" smtClean="0">
                <a:solidFill>
                  <a:srgbClr val="002060"/>
                </a:solidFill>
              </a:rPr>
              <a:t>Музична скринька: </a:t>
            </a:r>
            <a:r>
              <a:rPr lang="uk-UA" sz="2400" dirty="0" smtClean="0">
                <a:solidFill>
                  <a:srgbClr val="002060"/>
                </a:solidFill>
              </a:rPr>
              <a:t>виконання чумацьких пісень.</a:t>
            </a:r>
          </a:p>
          <a:p>
            <a:pPr>
              <a:defRPr/>
            </a:pPr>
            <a:r>
              <a:rPr lang="uk-UA" sz="2400" b="1" smtClean="0">
                <a:solidFill>
                  <a:srgbClr val="002060"/>
                </a:solidFill>
              </a:rPr>
              <a:t>Вікторина</a:t>
            </a:r>
            <a:r>
              <a:rPr lang="uk-UA" sz="2400" b="1" dirty="0" smtClean="0">
                <a:solidFill>
                  <a:srgbClr val="002060"/>
                </a:solidFill>
              </a:rPr>
              <a:t>: </a:t>
            </a:r>
            <a:r>
              <a:rPr lang="uk-UA" sz="2400" dirty="0" smtClean="0">
                <a:solidFill>
                  <a:srgbClr val="002060"/>
                </a:solidFill>
              </a:rPr>
              <a:t>Чумаки та чумацтво. Вручення призів.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uk-UA" sz="2400" dirty="0">
                <a:solidFill>
                  <a:srgbClr val="002060"/>
                </a:solidFill>
              </a:rPr>
              <a:t> </a:t>
            </a:r>
            <a:r>
              <a:rPr lang="uk-UA" sz="2400" dirty="0" smtClean="0">
                <a:solidFill>
                  <a:srgbClr val="002060"/>
                </a:solidFill>
              </a:rPr>
              <a:t>   Обмін враженнями, думками. Фотосесія біля чумацьких артефактів.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uk-UA" sz="4800" dirty="0" smtClean="0"/>
              <a:t>Мета та завдання </a:t>
            </a:r>
            <a:r>
              <a:rPr lang="uk-UA" sz="4800" dirty="0" err="1" smtClean="0"/>
              <a:t>проєкту</a:t>
            </a:r>
            <a:endParaRPr lang="ru-RU" sz="4800" dirty="0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16113"/>
            <a:ext cx="8567738" cy="409416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uk-UA" sz="2800" b="1" dirty="0" smtClean="0"/>
              <a:t>визначення проходження Чумацького шляху на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800" b="1" dirty="0" smtClean="0"/>
              <a:t>    території  заповідника «Асканія-Нова»;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800" b="1" dirty="0" smtClean="0"/>
              <a:t>дослідження наявності  пам'яток  чумацтва;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800" b="1" dirty="0" smtClean="0"/>
              <a:t>вивчення побуту чумаків та їх традицій;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800" b="1" dirty="0" smtClean="0"/>
              <a:t>ознайомлення та популяризація чумацьких традицій серед учнівської молоді.</a:t>
            </a:r>
            <a:endParaRPr lang="ru-RU" sz="2800" b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ru-RU" sz="2400" dirty="0" smtClean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76250"/>
            <a:ext cx="8064500" cy="4167188"/>
          </a:xfrm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58775" y="4973638"/>
            <a:ext cx="86058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57188" algn="just" eaLnBrk="1" hangingPunct="1"/>
            <a:r>
              <a:rPr lang="uk-UA" altLang="ru-RU" b="1">
                <a:solidFill>
                  <a:srgbClr val="000000"/>
                </a:solidFill>
              </a:rPr>
              <a:t>Основні чумацькі шляхи пролягали з України у Крим. Мимо поду Великі Чаплі пролягав Великий Чумацький шлях (або Солевозна дорога). </a:t>
            </a:r>
          </a:p>
          <a:p>
            <a:pPr indent="357188" algn="just" eaLnBrk="1" hangingPunct="1"/>
            <a:r>
              <a:rPr lang="uk-UA" altLang="ru-RU" b="1">
                <a:solidFill>
                  <a:srgbClr val="000000"/>
                </a:solidFill>
              </a:rPr>
              <a:t>Через територію заповідника колись проходив Муравський шлях, або Муравська сакма. Він простягався від Перекопу через долину Гайман до верхів</a:t>
            </a:r>
            <a:r>
              <a:rPr lang="ru-RU" altLang="ru-RU" b="1">
                <a:solidFill>
                  <a:srgbClr val="000000"/>
                </a:solidFill>
              </a:rPr>
              <a:t>'</a:t>
            </a:r>
            <a:r>
              <a:rPr lang="uk-UA" altLang="ru-RU" b="1">
                <a:solidFill>
                  <a:srgbClr val="000000"/>
                </a:solidFill>
              </a:rPr>
              <a:t>я Молочних вод. Пізніше Муравським шляхом стали користуватися чумаки, і на картах кінця ХІХ століття він позначений вже як Солевозна дорога.</a:t>
            </a:r>
            <a:r>
              <a:rPr lang="ru-RU" altLang="ru-RU" b="1">
                <a:solidFill>
                  <a:srgbClr val="000000"/>
                </a:solidFill>
              </a:rPr>
              <a:t> </a:t>
            </a:r>
            <a:r>
              <a:rPr lang="uk-UA" altLang="ru-RU" b="1">
                <a:solidFill>
                  <a:srgbClr val="000000"/>
                </a:solidFill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ChangeArrowheads="1"/>
          </p:cNvSpPr>
          <p:nvPr/>
        </p:nvSpPr>
        <p:spPr bwMode="auto">
          <a:xfrm>
            <a:off x="107950" y="5029200"/>
            <a:ext cx="896461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357188" algn="just" eaLnBrk="1" hangingPunct="1"/>
            <a:r>
              <a:rPr lang="uk-UA" altLang="ru-RU" sz="2000" b="1">
                <a:solidFill>
                  <a:srgbClr val="000000"/>
                </a:solidFill>
              </a:rPr>
              <a:t>Одна з найцікавіших і найколоритніших епох минулого – чумаки.                           Їх валки  з Х</a:t>
            </a:r>
            <a:r>
              <a:rPr lang="en-US" altLang="ru-RU" sz="2000" b="1">
                <a:solidFill>
                  <a:srgbClr val="000000"/>
                </a:solidFill>
              </a:rPr>
              <a:t>V</a:t>
            </a:r>
            <a:r>
              <a:rPr lang="uk-UA" altLang="ru-RU" sz="2000" b="1">
                <a:solidFill>
                  <a:srgbClr val="000000"/>
                </a:solidFill>
              </a:rPr>
              <a:t>І ст. ходили нашими степами. Уявіть: ось чумаки вийшли з-за останнього кургану. Повільно рухаються добрі воли, скриплять колеса фур, рослі люди у високих баранячих шапках йдуть важкою ходою, збоку помахуючи довгими, плетеними із шкіри батогами.</a:t>
            </a:r>
            <a:endParaRPr lang="ru-RU" altLang="ru-RU" sz="2000" b="1">
              <a:solidFill>
                <a:srgbClr val="000000"/>
              </a:solidFill>
            </a:endParaRPr>
          </a:p>
        </p:txBody>
      </p:sp>
      <p:pic>
        <p:nvPicPr>
          <p:cNvPr id="16387" name="Picture 9" descr="C:\Users\Илья\Desktop\DSC008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3150" y="404813"/>
            <a:ext cx="7032625" cy="4624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0" y="5241925"/>
            <a:ext cx="9144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357188" algn="just" eaLnBrk="1" hangingPunct="1"/>
            <a:r>
              <a:rPr lang="ru-RU" altLang="ru-RU" sz="2000" b="1">
                <a:solidFill>
                  <a:srgbClr val="000000"/>
                </a:solidFill>
              </a:rPr>
              <a:t>Транспорт чумаків – мажі. Це вози спеціальної конструкції, пристосовані до бездоріжжя, степових пісків і великої спеки. Великого  розміру: пароволові вантажністю 60 пудів, чотириволові – 90 пудів, шестиволові – 120 пудів. </a:t>
            </a:r>
          </a:p>
          <a:p>
            <a:pPr indent="357188" algn="just" eaLnBrk="1" hangingPunct="1"/>
            <a:r>
              <a:rPr lang="ru-RU" altLang="ru-RU" sz="2000" b="1">
                <a:solidFill>
                  <a:srgbClr val="000000"/>
                </a:solidFill>
              </a:rPr>
              <a:t>Осі маж: з дуба, граба, ясеня, в'яза.</a:t>
            </a:r>
          </a:p>
        </p:txBody>
      </p:sp>
      <p:pic>
        <p:nvPicPr>
          <p:cNvPr id="17411" name="Picture 7" descr="http://photofile.ru/photo/leejongwon/115155953/119657979.jpg"/>
          <p:cNvPicPr>
            <a:picLocks noChangeAspect="1" noChangeArrowheads="1"/>
          </p:cNvPicPr>
          <p:nvPr/>
        </p:nvPicPr>
        <p:blipFill>
          <a:blip r:embed="rId2"/>
          <a:srcRect l="19205" t="11826" r="4243" b="9906"/>
          <a:stretch>
            <a:fillRect/>
          </a:stretch>
        </p:blipFill>
        <p:spPr bwMode="auto">
          <a:xfrm>
            <a:off x="161925" y="912813"/>
            <a:ext cx="430212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Прямоугольник 2"/>
          <p:cNvSpPr>
            <a:spLocks noChangeArrowheads="1"/>
          </p:cNvSpPr>
          <p:nvPr/>
        </p:nvSpPr>
        <p:spPr bwMode="auto">
          <a:xfrm>
            <a:off x="1020763" y="4325938"/>
            <a:ext cx="2584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i="1">
                <a:solidFill>
                  <a:srgbClr val="000000"/>
                </a:solidFill>
              </a:rPr>
              <a:t>Чумацький віз (мажа).</a:t>
            </a:r>
          </a:p>
          <a:p>
            <a:pPr algn="ctr" eaLnBrk="1" hangingPunct="1"/>
            <a:r>
              <a:rPr lang="uk-UA" altLang="ru-RU" b="1" i="1">
                <a:solidFill>
                  <a:srgbClr val="000000"/>
                </a:solidFill>
              </a:rPr>
              <a:t>Музей історії України. </a:t>
            </a:r>
          </a:p>
          <a:p>
            <a:pPr algn="ctr" eaLnBrk="1" hangingPunct="1"/>
            <a:r>
              <a:rPr lang="uk-UA" altLang="ru-RU" b="1" i="1">
                <a:solidFill>
                  <a:srgbClr val="000000"/>
                </a:solidFill>
              </a:rPr>
              <a:t>Київ</a:t>
            </a:r>
            <a:endParaRPr lang="ru-RU" altLang="ru-RU" i="1"/>
          </a:p>
        </p:txBody>
      </p:sp>
      <p:pic>
        <p:nvPicPr>
          <p:cNvPr id="17413" name="Picture 8" descr="D:\Мои рисунки\2009\2009-10- 23-29 Днепр-Чоп- Ужгород-Мукачево-Львов\100_71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4075" y="923925"/>
            <a:ext cx="43719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Прямоугольник 9"/>
          <p:cNvSpPr>
            <a:spLocks noChangeArrowheads="1"/>
          </p:cNvSpPr>
          <p:nvPr/>
        </p:nvSpPr>
        <p:spPr bwMode="auto">
          <a:xfrm>
            <a:off x="4764088" y="4325938"/>
            <a:ext cx="41719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i="1">
                <a:solidFill>
                  <a:srgbClr val="000000"/>
                </a:solidFill>
              </a:rPr>
              <a:t>Чумацький віз (мажа).</a:t>
            </a:r>
          </a:p>
          <a:p>
            <a:pPr algn="ctr" eaLnBrk="1" hangingPunct="1"/>
            <a:r>
              <a:rPr lang="uk-UA" altLang="ru-RU" b="1" i="1">
                <a:solidFill>
                  <a:srgbClr val="000000"/>
                </a:solidFill>
              </a:rPr>
              <a:t>Історичний музей ім. Д.Яворницького</a:t>
            </a:r>
          </a:p>
          <a:p>
            <a:pPr algn="ctr" eaLnBrk="1" hangingPunct="1"/>
            <a:r>
              <a:rPr lang="uk-UA" altLang="ru-RU" b="1" i="1">
                <a:solidFill>
                  <a:srgbClr val="000000"/>
                </a:solidFill>
              </a:rPr>
              <a:t>Дніпропетровськ</a:t>
            </a:r>
            <a:endParaRPr lang="ru-RU" altLang="ru-RU" i="1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92725" y="3789363"/>
            <a:ext cx="3743325" cy="197961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uk-UA" altLang="ru-RU" sz="1800" dirty="0">
                <a:solidFill>
                  <a:schemeClr val="bg1">
                    <a:lumMod val="50000"/>
                  </a:schemeClr>
                </a:solidFill>
              </a:rPr>
              <a:t>В </a:t>
            </a:r>
            <a:r>
              <a:rPr lang="ru-RU" altLang="ru-RU" sz="1800" dirty="0" err="1">
                <a:solidFill>
                  <a:schemeClr val="bg1">
                    <a:lumMod val="50000"/>
                  </a:schemeClr>
                </a:solidFill>
              </a:rPr>
              <a:t>Аскан</a:t>
            </a:r>
            <a:r>
              <a:rPr lang="uk-UA" altLang="ru-RU" sz="1800" dirty="0" err="1">
                <a:solidFill>
                  <a:schemeClr val="bg1">
                    <a:lumMod val="50000"/>
                  </a:schemeClr>
                </a:solidFill>
              </a:rPr>
              <a:t>ії</a:t>
            </a:r>
            <a:r>
              <a:rPr lang="uk-UA" altLang="ru-RU" sz="1800" dirty="0">
                <a:solidFill>
                  <a:schemeClr val="bg1">
                    <a:lumMod val="50000"/>
                  </a:schemeClr>
                </a:solidFill>
              </a:rPr>
              <a:t>-Нова утримується унікальна порода </a:t>
            </a:r>
            <a:r>
              <a:rPr lang="uk-UA" altLang="ru-RU" sz="1800" dirty="0" smtClean="0">
                <a:solidFill>
                  <a:schemeClr val="bg1">
                    <a:lumMod val="50000"/>
                  </a:schemeClr>
                </a:solidFill>
              </a:rPr>
              <a:t>– сіра </a:t>
            </a:r>
            <a:r>
              <a:rPr lang="uk-UA" altLang="ru-RU" sz="1800" dirty="0">
                <a:solidFill>
                  <a:schemeClr val="bg1">
                    <a:lumMod val="50000"/>
                  </a:schemeClr>
                </a:solidFill>
              </a:rPr>
              <a:t>українська худоба, воли якої </a:t>
            </a:r>
            <a:r>
              <a:rPr lang="uk-UA" altLang="ru-RU" sz="1800" dirty="0" smtClean="0">
                <a:solidFill>
                  <a:schemeClr val="bg1">
                    <a:lumMod val="50000"/>
                  </a:schemeClr>
                </a:solidFill>
              </a:rPr>
              <a:t>використовувалися </a:t>
            </a:r>
            <a:r>
              <a:rPr lang="uk-UA" altLang="ru-RU" sz="1800" dirty="0">
                <a:solidFill>
                  <a:schemeClr val="bg1">
                    <a:lumMod val="50000"/>
                  </a:schemeClr>
                </a:solidFill>
              </a:rPr>
              <a:t>чумаками.</a:t>
            </a:r>
            <a:r>
              <a:rPr lang="ru-RU" altLang="ru-RU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alt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alt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7950" y="692150"/>
            <a:ext cx="8928100" cy="324167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Wingdings" pitchFamily="2" charset="2"/>
              <a:buChar char="§"/>
              <a:defRPr/>
            </a:pPr>
            <a:r>
              <a:rPr lang="uk-UA" alt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Основною тягловою силою в чумацтві були воли сірої української </a:t>
            </a:r>
            <a:r>
              <a:rPr lang="uk-UA" alt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худоби</a:t>
            </a:r>
            <a:r>
              <a:rPr lang="uk-UA" alt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 </a:t>
            </a:r>
            <a:endParaRPr lang="uk-UA" altLang="ru-RU" sz="28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uk-UA" alt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Порода має  такі якості: </a:t>
            </a:r>
            <a:r>
              <a:rPr lang="uk-UA" alt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стійкість до екстремальних погодних умов, </a:t>
            </a:r>
            <a:r>
              <a:rPr lang="uk-UA" alt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висока життєздатність,  витривалість, не перебірливість в кормах.</a:t>
            </a:r>
            <a:endParaRPr lang="uk-UA" altLang="ru-RU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8436" name="Picture 9" descr="D:\Мои рисунки\2013\2013-09-10\DSC_0157.JPG"/>
          <p:cNvPicPr>
            <a:picLocks noChangeAspect="1" noChangeArrowheads="1"/>
          </p:cNvPicPr>
          <p:nvPr/>
        </p:nvPicPr>
        <p:blipFill>
          <a:blip r:embed="rId2"/>
          <a:srcRect l="10381" t="23766"/>
          <a:stretch>
            <a:fillRect/>
          </a:stretch>
        </p:blipFill>
        <p:spPr bwMode="auto">
          <a:xfrm>
            <a:off x="215900" y="3778250"/>
            <a:ext cx="5076825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MG_0039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b="7410"/>
          <a:stretch>
            <a:fillRect/>
          </a:stretch>
        </p:blipFill>
        <p:spPr>
          <a:xfrm>
            <a:off x="0" y="14288"/>
            <a:ext cx="9144000" cy="6843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468313" y="260350"/>
            <a:ext cx="835183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57188" algn="just" eaLnBrk="1" hangingPunct="1"/>
            <a:r>
              <a:rPr lang="uk-UA" altLang="ru-RU" sz="2400" b="1">
                <a:solidFill>
                  <a:srgbClr val="000000"/>
                </a:solidFill>
              </a:rPr>
              <a:t>Цілющі властивості степових трав широко використовувались у чумацькій медицині. Подорожуючи степами, чумаки заготовляли такі трави як чебрець, сокирки, шавлію, полин, горицвіт весняний, коров’як, катран і в разі потреби використовували для лікування.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0" y="115888"/>
            <a:ext cx="914558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57188" algn="just" eaLnBrk="1" hangingPunct="1"/>
            <a:r>
              <a:rPr lang="uk-UA" altLang="ru-RU" sz="2400" b="1">
                <a:solidFill>
                  <a:srgbClr val="000000"/>
                </a:solidFill>
              </a:rPr>
              <a:t>Зупиняючись у таврійському степу, збирали траву, яку в народі називали чумацьким чаєм.</a:t>
            </a:r>
          </a:p>
          <a:p>
            <a:pPr indent="357188" algn="just" eaLnBrk="1" hangingPunct="1"/>
            <a:r>
              <a:rPr lang="uk-UA" altLang="ru-RU" sz="2400" b="1">
                <a:solidFill>
                  <a:srgbClr val="000000"/>
                </a:solidFill>
              </a:rPr>
              <a:t> Ботаніки називають її </a:t>
            </a:r>
            <a:r>
              <a:rPr lang="uk-UA" altLang="ru-RU" sz="2400" b="1">
                <a:solidFill>
                  <a:srgbClr val="002060"/>
                </a:solidFill>
              </a:rPr>
              <a:t>Кринітарія вілльоза </a:t>
            </a:r>
            <a:r>
              <a:rPr lang="en-US" altLang="ru-RU" sz="2400" b="1" i="1">
                <a:solidFill>
                  <a:srgbClr val="002060"/>
                </a:solidFill>
              </a:rPr>
              <a:t>Crinitaria villosa</a:t>
            </a:r>
            <a:r>
              <a:rPr lang="en-US" altLang="ru-RU" sz="2400" b="1">
                <a:solidFill>
                  <a:srgbClr val="002060"/>
                </a:solidFill>
              </a:rPr>
              <a:t> (L.) Grossh</a:t>
            </a:r>
            <a:r>
              <a:rPr lang="en-US" altLang="ru-RU" sz="2400" b="1">
                <a:solidFill>
                  <a:srgbClr val="000000"/>
                </a:solidFill>
              </a:rPr>
              <a:t>. </a:t>
            </a:r>
            <a:r>
              <a:rPr lang="uk-UA" altLang="ru-RU" sz="2400" b="1">
                <a:solidFill>
                  <a:srgbClr val="000000"/>
                </a:solidFill>
              </a:rPr>
              <a:t>Це багаторічна рослина, дуже поширена в асканійському степу.</a:t>
            </a:r>
            <a:r>
              <a:rPr lang="ru-RU" altLang="ru-RU" sz="2400" b="1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0483" name="Picture 9" descr="http://simbir-flora.narod.ru/pic/krinitari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2073275"/>
            <a:ext cx="6399212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ChangeArrowheads="1"/>
          </p:cNvSpPr>
          <p:nvPr/>
        </p:nvSpPr>
        <p:spPr bwMode="auto">
          <a:xfrm>
            <a:off x="180975" y="5284788"/>
            <a:ext cx="87137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57188" algn="just" eaLnBrk="1" hangingPunct="1"/>
            <a:r>
              <a:rPr lang="uk-UA" altLang="ru-RU" sz="2400" b="1">
                <a:solidFill>
                  <a:srgbClr val="000000"/>
                </a:solidFill>
              </a:rPr>
              <a:t>Головні степові орієнтири чумаків – кам</a:t>
            </a:r>
            <a:r>
              <a:rPr lang="ru-RU" altLang="ru-RU" sz="2400" b="1">
                <a:solidFill>
                  <a:srgbClr val="000000"/>
                </a:solidFill>
              </a:rPr>
              <a:t>'</a:t>
            </a:r>
            <a:r>
              <a:rPr lang="uk-UA" altLang="ru-RU" sz="2400" b="1">
                <a:solidFill>
                  <a:srgbClr val="000000"/>
                </a:solidFill>
              </a:rPr>
              <a:t>яні половецькі статуї, або баби, як їх називали в народі. Вони всі встановлені на курганах, обличчям на схід, і служили своєрідним компасом, вказуючи напрямок руху як вдень, так і вночі</a:t>
            </a:r>
            <a:r>
              <a:rPr lang="uk-UA" altLang="ru-RU" sz="2000" b="1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21507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rcRect t="3371"/>
          <a:stretch>
            <a:fillRect/>
          </a:stretch>
        </p:blipFill>
        <p:spPr>
          <a:xfrm>
            <a:off x="185738" y="858838"/>
            <a:ext cx="5038725" cy="4014787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9575" y="858838"/>
            <a:ext cx="3405188" cy="401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чение">
  <a:themeElements>
    <a:clrScheme name="Течение 3">
      <a:dk1>
        <a:srgbClr val="2A5400"/>
      </a:dk1>
      <a:lt1>
        <a:srgbClr val="FFFFFF"/>
      </a:lt1>
      <a:dk2>
        <a:srgbClr val="4A9400"/>
      </a:dk2>
      <a:lt2>
        <a:srgbClr val="BAE8BA"/>
      </a:lt2>
      <a:accent1>
        <a:srgbClr val="33CC33"/>
      </a:accent1>
      <a:accent2>
        <a:srgbClr val="99CC00"/>
      </a:accent2>
      <a:accent3>
        <a:srgbClr val="B1C8AA"/>
      </a:accent3>
      <a:accent4>
        <a:srgbClr val="DADADA"/>
      </a:accent4>
      <a:accent5>
        <a:srgbClr val="ADE2AD"/>
      </a:accent5>
      <a:accent6>
        <a:srgbClr val="8AB900"/>
      </a:accent6>
      <a:hlink>
        <a:srgbClr val="99FF33"/>
      </a:hlink>
      <a:folHlink>
        <a:srgbClr val="FFFF99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</TotalTime>
  <Words>790</Words>
  <Application>Microsoft Office PowerPoint</Application>
  <PresentationFormat>Экран (4:3)</PresentationFormat>
  <Paragraphs>56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Garamond</vt:lpstr>
      <vt:lpstr>Arial</vt:lpstr>
      <vt:lpstr>Wingdings</vt:lpstr>
      <vt:lpstr>Calibri</vt:lpstr>
      <vt:lpstr>Течение</vt:lpstr>
      <vt:lpstr>Слайд 1</vt:lpstr>
      <vt:lpstr>Мета та завдання проєкту</vt:lpstr>
      <vt:lpstr> </vt:lpstr>
      <vt:lpstr>Слайд 4</vt:lpstr>
      <vt:lpstr>Слайд 5</vt:lpstr>
      <vt:lpstr>В Асканії-Нова утримується унікальна порода – сіра українська худоба, воли якої використовувалися чумаками.  </vt:lpstr>
      <vt:lpstr>Слайд 7</vt:lpstr>
      <vt:lpstr>Слайд 8</vt:lpstr>
      <vt:lpstr>Слайд 9</vt:lpstr>
      <vt:lpstr>Слайд 10</vt:lpstr>
      <vt:lpstr>Слайд 11</vt:lpstr>
      <vt:lpstr>Народні прислів'я, експонати музею</vt:lpstr>
      <vt:lpstr>Висновки </vt:lpstr>
      <vt:lpstr>Джерельна база  </vt:lpstr>
      <vt:lpstr>Локації туристичного маршруту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Витя</dc:creator>
  <cp:lastModifiedBy>ИРА</cp:lastModifiedBy>
  <cp:revision>47</cp:revision>
  <dcterms:created xsi:type="dcterms:W3CDTF">2007-01-17T15:40:01Z</dcterms:created>
  <dcterms:modified xsi:type="dcterms:W3CDTF">2021-04-18T21:00:23Z</dcterms:modified>
</cp:coreProperties>
</file>