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розробив</a:t>
            </a:r>
            <a:r>
              <a:rPr lang="ru-RU" dirty="0" smtClean="0"/>
              <a:t> та </a:t>
            </a:r>
            <a:r>
              <a:rPr lang="ru-RU" dirty="0" err="1" smtClean="0"/>
              <a:t>дослідив</a:t>
            </a:r>
            <a:r>
              <a:rPr lang="ru-RU" dirty="0" smtClean="0"/>
              <a:t> </a:t>
            </a:r>
            <a:r>
              <a:rPr lang="ru-RU" dirty="0" err="1" smtClean="0"/>
              <a:t>Водяний</a:t>
            </a:r>
            <a:r>
              <a:rPr lang="ru-RU" dirty="0" smtClean="0"/>
              <a:t> Богдан</a:t>
            </a:r>
          </a:p>
          <a:p>
            <a:r>
              <a:rPr lang="ru-RU" dirty="0" err="1" smtClean="0"/>
              <a:t>Керівник</a:t>
            </a:r>
            <a:r>
              <a:rPr lang="ru-RU" dirty="0" smtClean="0"/>
              <a:t> </a:t>
            </a:r>
            <a:r>
              <a:rPr lang="ru-RU" dirty="0" err="1" smtClean="0"/>
              <a:t>проєкту</a:t>
            </a:r>
            <a:r>
              <a:rPr lang="ru-RU" dirty="0" smtClean="0"/>
              <a:t> : Данилова Оксана </a:t>
            </a:r>
            <a:r>
              <a:rPr lang="ru-RU" dirty="0" err="1" smtClean="0"/>
              <a:t>Євгенівна</a:t>
            </a:r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642918"/>
            <a:ext cx="8305800" cy="27720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err="1" smtClean="0"/>
              <a:t>екскурсійний</a:t>
            </a:r>
            <a:r>
              <a:rPr lang="ru-RU" sz="3600" dirty="0" smtClean="0"/>
              <a:t> маршрут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" Шукай" і трішки більше на </a:t>
            </a:r>
            <a:r>
              <a:rPr lang="ru-RU" dirty="0" err="1" smtClean="0"/>
              <a:t>ЯрВалу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med"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219200"/>
          </a:xfrm>
        </p:spPr>
        <p:txBody>
          <a:bodyPr/>
          <a:lstStyle/>
          <a:p>
            <a:r>
              <a:rPr lang="uk-UA" dirty="0" smtClean="0"/>
              <a:t>Карта маршруту</a:t>
            </a:r>
            <a:endParaRPr lang="ru-RU" dirty="0"/>
          </a:p>
        </p:txBody>
      </p:sp>
      <p:pic>
        <p:nvPicPr>
          <p:cNvPr id="7" name="Содержимое 6" descr="0-02-05-0056d3231712360d7f963c77d4e60ab5b3cc881cd52d1e97fd201635c338f8fb_bb435b9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142984"/>
            <a:ext cx="8215370" cy="5352072"/>
          </a:xfrm>
        </p:spPr>
      </p:pic>
      <p:sp>
        <p:nvSpPr>
          <p:cNvPr id="10" name="TextBox 9"/>
          <p:cNvSpPr txBox="1"/>
          <p:nvPr/>
        </p:nvSpPr>
        <p:spPr>
          <a:xfrm>
            <a:off x="4643438" y="6143644"/>
            <a:ext cx="1643074" cy="2769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1200" dirty="0" smtClean="0">
                <a:solidFill>
                  <a:schemeClr val="bg1"/>
                </a:solidFill>
              </a:rPr>
              <a:t>Початок маршруту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3042" y="1714488"/>
            <a:ext cx="1428760" cy="2769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1200" dirty="0" smtClean="0">
                <a:solidFill>
                  <a:schemeClr val="bg1"/>
                </a:solidFill>
              </a:rPr>
              <a:t>Кінець маршруту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3" name="Рисунок 12" descr="0-02-05-6c29a3063bcd48616428f5f464f5855961be79e358f65161efd7115eba8cef34_1408a2b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927430"/>
            <a:ext cx="3000396" cy="2552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вал-gm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5612676" cy="42148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219200"/>
          </a:xfrm>
        </p:spPr>
        <p:txBody>
          <a:bodyPr/>
          <a:lstStyle/>
          <a:p>
            <a:r>
              <a:rPr lang="uk-UA" dirty="0" smtClean="0"/>
              <a:t>Вулиця Ярославів Вал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15074" y="1357298"/>
            <a:ext cx="23574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Вулиця Ярославів Вал названа на честь Ярослава Мудрого – Великого князя Київського. Виникла як дорога попід міським валом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ХІ ст., який проходив вздовж нинішньої вулиці від Золотих воріт до нинішньої Львівської площі. Вперше згадується як запланована вулиця у 1832 році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5857892"/>
            <a:ext cx="314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 </a:t>
            </a:r>
            <a:r>
              <a:rPr lang="en-US" sz="1200" dirty="0" smtClean="0"/>
              <a:t>h</a:t>
            </a:r>
            <a:r>
              <a:rPr lang="uk-UA" sz="1200" dirty="0" smtClean="0"/>
              <a:t>д</a:t>
            </a:r>
            <a:r>
              <a:rPr lang="en-US" sz="1200" dirty="0" smtClean="0"/>
              <a:t>ttps://stayhappening.com/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ол ворота-14906248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71612"/>
            <a:ext cx="5286412" cy="352207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085872"/>
          </a:xfrm>
        </p:spPr>
        <p:txBody>
          <a:bodyPr/>
          <a:lstStyle/>
          <a:p>
            <a:r>
              <a:rPr lang="uk-UA" b="1" dirty="0" smtClean="0"/>
              <a:t>Золоті ворота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571480"/>
            <a:ext cx="32861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     Головна брама стародавнього Києва, </a:t>
            </a:r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ru-RU" dirty="0" err="1" smtClean="0"/>
              <a:t>ятка</a:t>
            </a:r>
            <a:r>
              <a:rPr lang="ru-RU" dirty="0" smtClean="0"/>
              <a:t> </a:t>
            </a:r>
            <a:r>
              <a:rPr lang="ru-RU" dirty="0" err="1" smtClean="0"/>
              <a:t>оборонно</a:t>
            </a:r>
            <a:r>
              <a:rPr lang="uk-UA" dirty="0" smtClean="0"/>
              <a:t>ї </a:t>
            </a:r>
            <a:r>
              <a:rPr lang="uk-UA" dirty="0" err="1" smtClean="0"/>
              <a:t>архітек-</a:t>
            </a:r>
            <a:endParaRPr lang="uk-UA" dirty="0" smtClean="0"/>
          </a:p>
          <a:p>
            <a:pPr algn="just"/>
            <a:r>
              <a:rPr lang="uk-UA" dirty="0" smtClean="0"/>
              <a:t>тури Київської Русі, одна з найдавніших датованих </a:t>
            </a:r>
            <a:r>
              <a:rPr lang="uk-UA" dirty="0" err="1" smtClean="0"/>
              <a:t>спо-</a:t>
            </a:r>
            <a:endParaRPr lang="uk-UA" dirty="0" smtClean="0"/>
          </a:p>
          <a:p>
            <a:pPr algn="just"/>
            <a:r>
              <a:rPr lang="uk-UA" dirty="0" smtClean="0"/>
              <a:t>руд Східної Європи, символ Києва.</a:t>
            </a:r>
          </a:p>
          <a:p>
            <a:pPr algn="just"/>
            <a:r>
              <a:rPr lang="uk-UA" dirty="0" smtClean="0"/>
              <a:t>     Свою назву одержали за аналогією із Золотими воротами в Константинополі (Царгороді).</a:t>
            </a:r>
          </a:p>
          <a:p>
            <a:pPr algn="just"/>
            <a:r>
              <a:rPr lang="uk-UA" dirty="0" smtClean="0"/>
              <a:t>     Золоті ворота з</a:t>
            </a:r>
            <a:r>
              <a:rPr lang="en-US" dirty="0" smtClean="0"/>
              <a:t>’</a:t>
            </a:r>
            <a:r>
              <a:rPr lang="ru-RU" dirty="0" err="1" smtClean="0"/>
              <a:t>явилися</a:t>
            </a:r>
            <a:r>
              <a:rPr lang="ru-RU" dirty="0" smtClean="0"/>
              <a:t> за</a:t>
            </a:r>
            <a:r>
              <a:rPr lang="uk-UA" dirty="0" smtClean="0"/>
              <a:t> часів Ярослава Мудрого, були споруджені приблизно в</a:t>
            </a:r>
          </a:p>
          <a:p>
            <a:pPr algn="just"/>
            <a:r>
              <a:rPr lang="uk-UA" dirty="0" smtClean="0"/>
              <a:t>1017-1037рр.</a:t>
            </a:r>
          </a:p>
          <a:p>
            <a:pPr algn="just"/>
            <a:r>
              <a:rPr lang="uk-UA" dirty="0" smtClean="0"/>
              <a:t>     Сьогодні ми можемо побачити реконструйовані Золоті ворота, які зберегли свою велич і красу</a:t>
            </a:r>
          </a:p>
          <a:p>
            <a:pPr algn="just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5214950"/>
            <a:ext cx="457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 </a:t>
            </a:r>
            <a:r>
              <a:rPr lang="en-US" sz="1200" dirty="0" smtClean="0"/>
              <a:t>https://inform-ua.info/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-02-05-ec3829d0d85024a5ea3671fd21c0b2d21e0a0a1eb2b4914fdb62f82a2f8178bb_baf37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4387953" cy="292895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229600" cy="1219200"/>
          </a:xfrm>
        </p:spPr>
        <p:txBody>
          <a:bodyPr/>
          <a:lstStyle/>
          <a:p>
            <a:r>
              <a:rPr lang="ru-RU" b="1" dirty="0" smtClean="0"/>
              <a:t>Фонтан </a:t>
            </a:r>
            <a:r>
              <a:rPr lang="ru-RU" b="1" dirty="0" err="1" smtClean="0"/>
              <a:t>Термена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4643446"/>
            <a:ext cx="4643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джерело</a:t>
            </a:r>
            <a:r>
              <a:rPr lang="ru-RU" sz="1200" dirty="0" smtClean="0"/>
              <a:t> фото:</a:t>
            </a:r>
            <a:r>
              <a:rPr lang="en-US" sz="1200" dirty="0" smtClean="0"/>
              <a:t>https://kiev.segodnya.ua/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357166"/>
            <a:ext cx="428628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	Фонтан </a:t>
            </a:r>
            <a:r>
              <a:rPr lang="ru-RU" sz="1600" dirty="0" err="1" smtClean="0"/>
              <a:t>зроблений</a:t>
            </a:r>
            <a:r>
              <a:rPr lang="ru-RU" sz="1600" dirty="0" smtClean="0"/>
              <a:t> у </a:t>
            </a:r>
            <a:r>
              <a:rPr lang="ru-RU" sz="1600" dirty="0" err="1" smtClean="0"/>
              <a:t>вигляді</a:t>
            </a:r>
            <a:r>
              <a:rPr lang="ru-RU" sz="1600" dirty="0" smtClean="0"/>
              <a:t> </a:t>
            </a:r>
            <a:r>
              <a:rPr lang="ru-RU" sz="1600" dirty="0" err="1" smtClean="0"/>
              <a:t>чаші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нагадує</a:t>
            </a:r>
            <a:r>
              <a:rPr lang="ru-RU" sz="1600" dirty="0" smtClean="0"/>
              <a:t> </a:t>
            </a:r>
            <a:r>
              <a:rPr lang="ru-RU" sz="1600" dirty="0" err="1" smtClean="0"/>
              <a:t>квітку</a:t>
            </a:r>
            <a:r>
              <a:rPr lang="ru-RU" sz="1600" dirty="0" smtClean="0"/>
              <a:t>, </a:t>
            </a:r>
            <a:r>
              <a:rPr lang="ru-RU" sz="1600" dirty="0" err="1" smtClean="0"/>
              <a:t>закріплену</a:t>
            </a:r>
            <a:r>
              <a:rPr lang="ru-RU" sz="1600" dirty="0" smtClean="0"/>
              <a:t> на </a:t>
            </a:r>
            <a:r>
              <a:rPr lang="ru-RU" sz="1600" dirty="0" err="1" smtClean="0"/>
              <a:t>чавунній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ніжці</a:t>
            </a:r>
            <a:r>
              <a:rPr lang="ru-RU" sz="1600" dirty="0" smtClean="0"/>
              <a:t>. </a:t>
            </a:r>
            <a:r>
              <a:rPr lang="ru-RU" sz="1600" dirty="0" err="1" smtClean="0"/>
              <a:t>Підмурок</a:t>
            </a:r>
            <a:r>
              <a:rPr lang="ru-RU" sz="1600" dirty="0" smtClean="0"/>
              <a:t> фонтана </a:t>
            </a:r>
            <a:r>
              <a:rPr lang="ru-RU" sz="1600" dirty="0" err="1" smtClean="0"/>
              <a:t>прикрашають</a:t>
            </a:r>
            <a:r>
              <a:rPr lang="ru-RU" sz="1600" dirty="0" smtClean="0"/>
              <a:t> </a:t>
            </a:r>
            <a:r>
              <a:rPr lang="ru-RU" sz="1600" dirty="0" err="1" smtClean="0"/>
              <a:t>чотири</a:t>
            </a:r>
            <a:r>
              <a:rPr lang="ru-RU" sz="1600" dirty="0" smtClean="0"/>
              <a:t> </a:t>
            </a:r>
            <a:r>
              <a:rPr lang="ru-RU" sz="1600" dirty="0" err="1" smtClean="0"/>
              <a:t>левині</a:t>
            </a:r>
            <a:r>
              <a:rPr lang="ru-RU" sz="1600" dirty="0" smtClean="0"/>
              <a:t> </a:t>
            </a:r>
            <a:r>
              <a:rPr lang="ru-RU" sz="1600" dirty="0" err="1" smtClean="0"/>
              <a:t>голови</a:t>
            </a:r>
            <a:r>
              <a:rPr lang="ru-RU" sz="1600" dirty="0" smtClean="0"/>
              <a:t>, </a:t>
            </a:r>
            <a:r>
              <a:rPr lang="ru-RU" sz="1600" dirty="0" err="1" smtClean="0"/>
              <a:t>із</a:t>
            </a:r>
            <a:r>
              <a:rPr lang="ru-RU" sz="1600" dirty="0" smtClean="0"/>
              <a:t> </a:t>
            </a:r>
            <a:r>
              <a:rPr lang="ru-RU" sz="1600" dirty="0" err="1" smtClean="0"/>
              <a:t>пащ</a:t>
            </a:r>
            <a:r>
              <a:rPr lang="ru-RU" sz="1600" dirty="0" smtClean="0"/>
              <a:t> </a:t>
            </a:r>
            <a:r>
              <a:rPr lang="ru-RU" sz="1600" dirty="0" err="1" smtClean="0"/>
              <a:t>яких</a:t>
            </a:r>
            <a:r>
              <a:rPr lang="ru-RU" sz="1600" dirty="0" smtClean="0"/>
              <a:t> </a:t>
            </a:r>
            <a:r>
              <a:rPr lang="ru-RU" sz="1600" dirty="0" err="1" smtClean="0"/>
              <a:t>ллється</a:t>
            </a:r>
            <a:r>
              <a:rPr lang="ru-RU" sz="1600" dirty="0" smtClean="0"/>
              <a:t> вода, а на </a:t>
            </a:r>
            <a:r>
              <a:rPr lang="ru-RU" sz="1600" dirty="0" err="1" smtClean="0"/>
              <a:t>самій</a:t>
            </a:r>
            <a:r>
              <a:rPr lang="ru-RU" sz="1600" dirty="0" smtClean="0"/>
              <a:t> </a:t>
            </a:r>
            <a:r>
              <a:rPr lang="ru-RU" sz="1600" dirty="0" err="1" smtClean="0"/>
              <a:t>чаші</a:t>
            </a:r>
            <a:r>
              <a:rPr lang="ru-RU" sz="1600" dirty="0" smtClean="0"/>
              <a:t> </a:t>
            </a:r>
            <a:r>
              <a:rPr lang="ru-RU" sz="1600" dirty="0" err="1" smtClean="0"/>
              <a:t>розташовані</a:t>
            </a:r>
            <a:r>
              <a:rPr lang="ru-RU" sz="1600" dirty="0" smtClean="0"/>
              <a:t> </a:t>
            </a:r>
            <a:r>
              <a:rPr lang="ru-RU" sz="1600" dirty="0" err="1" smtClean="0"/>
              <a:t>чотири</a:t>
            </a:r>
            <a:r>
              <a:rPr lang="ru-RU" sz="1600" dirty="0" smtClean="0"/>
              <a:t> </a:t>
            </a:r>
            <a:r>
              <a:rPr lang="ru-RU" sz="1600" dirty="0" err="1" smtClean="0"/>
              <a:t>декоративних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елементи</a:t>
            </a:r>
            <a:r>
              <a:rPr lang="ru-RU" sz="1600" dirty="0" smtClean="0"/>
              <a:t> у </a:t>
            </a:r>
            <a:r>
              <a:rPr lang="ru-RU" sz="1600" dirty="0" err="1" smtClean="0"/>
              <a:t>вигляді</a:t>
            </a:r>
            <a:r>
              <a:rPr lang="ru-RU" sz="1600" dirty="0" smtClean="0"/>
              <a:t> </a:t>
            </a:r>
            <a:r>
              <a:rPr lang="ru-RU" sz="1600" dirty="0" err="1" smtClean="0"/>
              <a:t>людських</a:t>
            </a:r>
            <a:r>
              <a:rPr lang="ru-RU" sz="1600" dirty="0" smtClean="0"/>
              <a:t> </a:t>
            </a:r>
            <a:r>
              <a:rPr lang="ru-RU" sz="1600" dirty="0" err="1" smtClean="0"/>
              <a:t>осіб</a:t>
            </a:r>
            <a:r>
              <a:rPr lang="ru-RU" sz="1600" dirty="0" smtClean="0"/>
              <a:t>, </a:t>
            </a:r>
            <a:r>
              <a:rPr lang="ru-RU" sz="1600" dirty="0" err="1" smtClean="0"/>
              <a:t>з</a:t>
            </a:r>
            <a:r>
              <a:rPr lang="ru-RU" sz="1600" dirty="0" smtClean="0"/>
              <a:t> рота </a:t>
            </a:r>
            <a:r>
              <a:rPr lang="ru-RU" sz="1600" dirty="0" err="1" smtClean="0"/>
              <a:t>яких</a:t>
            </a:r>
            <a:r>
              <a:rPr lang="ru-RU" sz="1600" dirty="0" smtClean="0"/>
              <a:t> </a:t>
            </a:r>
            <a:r>
              <a:rPr lang="ru-RU" sz="1600" dirty="0" err="1" smtClean="0"/>
              <a:t>також</a:t>
            </a:r>
            <a:r>
              <a:rPr lang="ru-RU" sz="1600" dirty="0" smtClean="0"/>
              <a:t> </a:t>
            </a:r>
            <a:r>
              <a:rPr lang="ru-RU" sz="1600" dirty="0" err="1" smtClean="0"/>
              <a:t>б’є</a:t>
            </a:r>
            <a:r>
              <a:rPr lang="ru-RU" sz="1600" dirty="0" smtClean="0"/>
              <a:t> вода.</a:t>
            </a:r>
          </a:p>
          <a:p>
            <a:pPr algn="just"/>
            <a:r>
              <a:rPr lang="ru-RU" sz="1600" dirty="0" smtClean="0"/>
              <a:t>	</a:t>
            </a:r>
            <a:r>
              <a:rPr lang="ru-RU" sz="1600" dirty="0" err="1" smtClean="0"/>
              <a:t>Існує</a:t>
            </a:r>
            <a:r>
              <a:rPr lang="ru-RU" sz="1600" dirty="0" smtClean="0"/>
              <a:t> легенда, </a:t>
            </a:r>
            <a:r>
              <a:rPr lang="ru-RU" sz="1600" dirty="0" err="1" smtClean="0"/>
              <a:t>що</a:t>
            </a:r>
            <a:r>
              <a:rPr lang="ru-RU" sz="1600" dirty="0" smtClean="0"/>
              <a:t> на </a:t>
            </a:r>
            <a:r>
              <a:rPr lang="ru-RU" sz="1600" dirty="0" err="1" smtClean="0"/>
              <a:t>заводі</a:t>
            </a:r>
            <a:r>
              <a:rPr lang="ru-RU" sz="1600" dirty="0" smtClean="0"/>
              <a:t>, де </a:t>
            </a:r>
            <a:r>
              <a:rPr lang="ru-RU" sz="1600" dirty="0" err="1" smtClean="0"/>
              <a:t>вироблялися</a:t>
            </a:r>
            <a:r>
              <a:rPr lang="ru-RU" sz="1600" dirty="0" smtClean="0"/>
              <a:t> </a:t>
            </a:r>
            <a:r>
              <a:rPr lang="ru-RU" sz="1600" dirty="0" err="1" smtClean="0"/>
              <a:t>фонтани</a:t>
            </a:r>
            <a:r>
              <a:rPr lang="ru-RU" sz="1600" dirty="0" smtClean="0"/>
              <a:t>, </a:t>
            </a:r>
            <a:r>
              <a:rPr lang="ru-RU" sz="1600" dirty="0" err="1" smtClean="0"/>
              <a:t>працював</a:t>
            </a:r>
            <a:r>
              <a:rPr lang="ru-RU" sz="1600" dirty="0" smtClean="0"/>
              <a:t> </a:t>
            </a:r>
            <a:r>
              <a:rPr lang="ru-RU" sz="1600" dirty="0" err="1" smtClean="0"/>
              <a:t>майстром</a:t>
            </a:r>
            <a:r>
              <a:rPr lang="ru-RU" sz="1600" dirty="0" smtClean="0"/>
              <a:t> один </a:t>
            </a:r>
            <a:r>
              <a:rPr lang="ru-RU" sz="1600" dirty="0" err="1" smtClean="0"/>
              <a:t>дуже</a:t>
            </a:r>
            <a:r>
              <a:rPr lang="ru-RU" sz="1600" dirty="0" smtClean="0"/>
              <a:t> </a:t>
            </a:r>
            <a:r>
              <a:rPr lang="ru-RU" sz="1600" dirty="0" err="1" smtClean="0"/>
              <a:t>брутальний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злий</a:t>
            </a:r>
            <a:r>
              <a:rPr lang="ru-RU" sz="1600" dirty="0" smtClean="0"/>
              <a:t> </a:t>
            </a:r>
            <a:r>
              <a:rPr lang="ru-RU" sz="1600" dirty="0" err="1" smtClean="0"/>
              <a:t>чоловік</a:t>
            </a:r>
            <a:r>
              <a:rPr lang="ru-RU" sz="1600" dirty="0" smtClean="0"/>
              <a:t>. </a:t>
            </a:r>
            <a:r>
              <a:rPr lang="ru-RU" sz="1600" dirty="0" err="1" smtClean="0"/>
              <a:t>Всі</a:t>
            </a:r>
            <a:r>
              <a:rPr lang="ru-RU" sz="1600" dirty="0" smtClean="0"/>
              <a:t> </a:t>
            </a:r>
            <a:r>
              <a:rPr lang="ru-RU" sz="1600" dirty="0" err="1" smtClean="0"/>
              <a:t>ливарники</a:t>
            </a:r>
            <a:r>
              <a:rPr lang="ru-RU" sz="1600" dirty="0" smtClean="0"/>
              <a:t> </a:t>
            </a:r>
            <a:r>
              <a:rPr lang="ru-RU" sz="1600" dirty="0" err="1" smtClean="0"/>
              <a:t>потай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ненавиділи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називали</a:t>
            </a:r>
            <a:r>
              <a:rPr lang="ru-RU" sz="1600" dirty="0" smtClean="0"/>
              <a:t> Фараоном. І ось одного разу, коли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кудись</a:t>
            </a:r>
            <a:r>
              <a:rPr lang="ru-RU" sz="1600" dirty="0" smtClean="0"/>
              <a:t> </a:t>
            </a:r>
            <a:r>
              <a:rPr lang="ru-RU" sz="1600" dirty="0" err="1" smtClean="0"/>
              <a:t>поїхав</a:t>
            </a:r>
            <a:r>
              <a:rPr lang="ru-RU" sz="1600" dirty="0" smtClean="0"/>
              <a:t>, вони внесли у </a:t>
            </a:r>
            <a:r>
              <a:rPr lang="ru-RU" sz="1600" dirty="0" err="1" smtClean="0"/>
              <a:t>вже</a:t>
            </a:r>
            <a:r>
              <a:rPr lang="ru-RU" sz="1600" dirty="0" smtClean="0"/>
              <a:t> </a:t>
            </a:r>
            <a:r>
              <a:rPr lang="ru-RU" sz="1600" dirty="0" err="1" smtClean="0"/>
              <a:t>готові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форми</a:t>
            </a:r>
            <a:r>
              <a:rPr lang="ru-RU" sz="1600" dirty="0" smtClean="0"/>
              <a:t> </a:t>
            </a:r>
            <a:r>
              <a:rPr lang="ru-RU" sz="1600" dirty="0" err="1" smtClean="0"/>
              <a:t>деякі</a:t>
            </a:r>
            <a:r>
              <a:rPr lang="ru-RU" sz="1600" dirty="0" smtClean="0"/>
              <a:t> </a:t>
            </a:r>
            <a:r>
              <a:rPr lang="ru-RU" sz="1600" dirty="0" err="1" smtClean="0"/>
              <a:t>зміни</a:t>
            </a:r>
            <a:r>
              <a:rPr lang="ru-RU" sz="1600" dirty="0" smtClean="0"/>
              <a:t>, в </a:t>
            </a:r>
            <a:r>
              <a:rPr lang="ru-RU" sz="1600" dirty="0" err="1" smtClean="0"/>
              <a:t>результаті</a:t>
            </a:r>
            <a:r>
              <a:rPr lang="ru-RU" sz="1600" dirty="0" smtClean="0"/>
              <a:t> </a:t>
            </a:r>
            <a:r>
              <a:rPr lang="ru-RU" sz="1600" dirty="0" err="1" smtClean="0"/>
              <a:t>чого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замість</a:t>
            </a:r>
            <a:r>
              <a:rPr lang="ru-RU" sz="1600" dirty="0" smtClean="0"/>
              <a:t> морд </a:t>
            </a:r>
            <a:r>
              <a:rPr lang="ru-RU" sz="1600" dirty="0" err="1" smtClean="0"/>
              <a:t>античних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левів</a:t>
            </a:r>
            <a:r>
              <a:rPr lang="ru-RU" sz="1600" dirty="0" smtClean="0"/>
              <a:t> на </a:t>
            </a:r>
            <a:r>
              <a:rPr lang="ru-RU" sz="1600" dirty="0" err="1" smtClean="0"/>
              <a:t>всіх</a:t>
            </a:r>
            <a:r>
              <a:rPr lang="ru-RU" sz="1600" dirty="0" smtClean="0"/>
              <a:t> фонтанах </a:t>
            </a:r>
            <a:r>
              <a:rPr lang="ru-RU" sz="1600" dirty="0" err="1" smtClean="0"/>
              <a:t>незабаром</a:t>
            </a:r>
            <a:r>
              <a:rPr lang="ru-RU" sz="1600" dirty="0" smtClean="0"/>
              <a:t> </a:t>
            </a:r>
            <a:r>
              <a:rPr lang="ru-RU" sz="1600" dirty="0" err="1" smtClean="0"/>
              <a:t>красувалася</a:t>
            </a:r>
            <a:r>
              <a:rPr lang="ru-RU" sz="1600" dirty="0" smtClean="0"/>
              <a:t> зла гримаса </a:t>
            </a:r>
            <a:r>
              <a:rPr lang="ru-RU" sz="1600" dirty="0" err="1" smtClean="0"/>
              <a:t>майстра</a:t>
            </a:r>
            <a:r>
              <a:rPr lang="ru-RU" sz="1600" dirty="0" smtClean="0"/>
              <a:t>. Коли ж Фараон </a:t>
            </a:r>
            <a:r>
              <a:rPr lang="ru-RU" sz="1600" dirty="0" err="1" smtClean="0"/>
              <a:t>повернувся</a:t>
            </a:r>
            <a:r>
              <a:rPr lang="ru-RU" sz="1600" dirty="0" smtClean="0"/>
              <a:t> — </a:t>
            </a:r>
            <a:r>
              <a:rPr lang="ru-RU" sz="1600" dirty="0" err="1" smtClean="0"/>
              <a:t>нічого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вже</a:t>
            </a:r>
            <a:r>
              <a:rPr lang="ru-RU" sz="1600" dirty="0" smtClean="0"/>
              <a:t> не </a:t>
            </a:r>
            <a:r>
              <a:rPr lang="ru-RU" sz="1600" dirty="0" err="1" smtClean="0"/>
              <a:t>можна</a:t>
            </a:r>
            <a:r>
              <a:rPr lang="ru-RU" sz="1600" dirty="0" smtClean="0"/>
              <a:t> </a:t>
            </a:r>
            <a:r>
              <a:rPr lang="ru-RU" sz="1600" dirty="0" err="1" smtClean="0"/>
              <a:t>було</a:t>
            </a:r>
            <a:r>
              <a:rPr lang="ru-RU" sz="1600" dirty="0" smtClean="0"/>
              <a:t> </a:t>
            </a:r>
            <a:r>
              <a:rPr lang="ru-RU" sz="1600" dirty="0" err="1" smtClean="0"/>
              <a:t>змінити</a:t>
            </a:r>
            <a:r>
              <a:rPr lang="ru-RU" sz="1600" dirty="0" smtClean="0"/>
              <a:t>. </a:t>
            </a:r>
            <a:r>
              <a:rPr lang="ru-RU" sz="1600" dirty="0" err="1" smtClean="0"/>
              <a:t>Розлючений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чоловік</a:t>
            </a:r>
            <a:r>
              <a:rPr lang="ru-RU" sz="1600" dirty="0" smtClean="0"/>
              <a:t> </a:t>
            </a:r>
            <a:r>
              <a:rPr lang="ru-RU" sz="1600" dirty="0" err="1" smtClean="0"/>
              <a:t>звертався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різні</a:t>
            </a:r>
            <a:r>
              <a:rPr lang="ru-RU" sz="1600" dirty="0" smtClean="0"/>
              <a:t> </a:t>
            </a:r>
            <a:r>
              <a:rPr lang="ru-RU" sz="1600" dirty="0" err="1" smtClean="0"/>
              <a:t>інстанції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вимогою</a:t>
            </a:r>
            <a:r>
              <a:rPr lang="ru-RU" sz="1600" dirty="0" smtClean="0"/>
              <a:t> </a:t>
            </a:r>
            <a:r>
              <a:rPr lang="ru-RU" sz="1600" dirty="0" err="1" smtClean="0"/>
              <a:t>демонтувати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фонтани</a:t>
            </a:r>
            <a:r>
              <a:rPr lang="ru-RU" sz="1600" dirty="0" smtClean="0"/>
              <a:t>, </a:t>
            </a:r>
            <a:r>
              <a:rPr lang="ru-RU" sz="1600" dirty="0" err="1" smtClean="0"/>
              <a:t>але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вимоги</a:t>
            </a:r>
            <a:r>
              <a:rPr lang="ru-RU" sz="1600" dirty="0" smtClean="0"/>
              <a:t> не </a:t>
            </a:r>
            <a:r>
              <a:rPr lang="ru-RU" sz="1600" dirty="0" err="1" smtClean="0"/>
              <a:t>були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прийняті</a:t>
            </a:r>
            <a:r>
              <a:rPr lang="ru-RU" sz="1600" dirty="0" smtClean="0"/>
              <a:t> до </a:t>
            </a:r>
            <a:r>
              <a:rPr lang="ru-RU" sz="1600" dirty="0" err="1" smtClean="0"/>
              <a:t>уваги</a:t>
            </a:r>
            <a:r>
              <a:rPr lang="ru-RU" sz="1600" dirty="0" smtClean="0"/>
              <a:t>. З тих </a:t>
            </a:r>
            <a:r>
              <a:rPr lang="ru-RU" sz="1600" dirty="0" err="1" smtClean="0"/>
              <a:t>пір</a:t>
            </a:r>
            <a:r>
              <a:rPr lang="ru-RU" sz="1600" dirty="0" smtClean="0"/>
              <a:t> </a:t>
            </a:r>
            <a:r>
              <a:rPr lang="ru-RU" sz="1600" dirty="0" err="1" smtClean="0"/>
              <a:t>пройшло</a:t>
            </a:r>
            <a:r>
              <a:rPr lang="ru-RU" sz="1600" dirty="0" smtClean="0"/>
              <a:t> </a:t>
            </a:r>
            <a:r>
              <a:rPr lang="ru-RU" sz="1600" dirty="0" err="1" smtClean="0"/>
              <a:t>більше</a:t>
            </a:r>
            <a:r>
              <a:rPr lang="ru-RU" sz="1600" dirty="0" smtClean="0"/>
              <a:t> ста </a:t>
            </a:r>
            <a:r>
              <a:rPr lang="ru-RU" sz="1600" dirty="0" err="1" smtClean="0"/>
              <a:t>років</a:t>
            </a:r>
            <a:r>
              <a:rPr lang="ru-RU" sz="1600" dirty="0" smtClean="0"/>
              <a:t>, </a:t>
            </a:r>
            <a:r>
              <a:rPr lang="ru-RU" sz="1600" dirty="0" err="1" smtClean="0"/>
              <a:t>ім’я</a:t>
            </a:r>
            <a:r>
              <a:rPr lang="ru-RU" sz="1600" dirty="0" smtClean="0"/>
              <a:t> того самого Фараона давно </a:t>
            </a:r>
            <a:r>
              <a:rPr lang="ru-RU" sz="1600" dirty="0" err="1" smtClean="0"/>
              <a:t>стерлося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пам’яті</a:t>
            </a:r>
            <a:r>
              <a:rPr lang="ru-RU" sz="1600" dirty="0" smtClean="0"/>
              <a:t> людей, </a:t>
            </a:r>
            <a:r>
              <a:rPr lang="ru-RU" sz="1600" dirty="0" err="1" smtClean="0"/>
              <a:t>але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обличчя</a:t>
            </a:r>
            <a:r>
              <a:rPr lang="ru-RU" sz="1600" dirty="0" smtClean="0"/>
              <a:t> на фонтанах </a:t>
            </a:r>
            <a:r>
              <a:rPr lang="ru-RU" dirty="0" err="1" smtClean="0"/>
              <a:t>з</a:t>
            </a:r>
            <a:r>
              <a:rPr lang="ru-RU" sz="1600" dirty="0" err="1" smtClean="0"/>
              <a:t>алишилося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92867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Бронзова </a:t>
            </a:r>
            <a:r>
              <a:rPr lang="ru-RU" sz="3600" b="1" dirty="0" err="1" smtClean="0"/>
              <a:t>ф</a:t>
            </a:r>
            <a:r>
              <a:rPr lang="uk-UA" sz="3600" b="1" dirty="0" err="1" smtClean="0"/>
              <a:t>ігурка</a:t>
            </a:r>
            <a:r>
              <a:rPr lang="uk-UA" sz="3600" b="1" dirty="0" smtClean="0"/>
              <a:t>  </a:t>
            </a:r>
            <a:r>
              <a:rPr lang="uk-UA" sz="3600" b="1" dirty="0" err="1" smtClean="0"/>
              <a:t>“Київський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фонтан”</a:t>
            </a:r>
            <a:endParaRPr lang="ru-RU" sz="3600" b="1" dirty="0"/>
          </a:p>
        </p:txBody>
      </p:sp>
      <p:pic>
        <p:nvPicPr>
          <p:cNvPr id="6" name="Содержимое 5" descr="0-02-05-50fa7fd08290a3b6bdfe364cf26ad463a3b3a49338a37d7bdfbac7e98680327f_d904b0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14422"/>
            <a:ext cx="3714776" cy="5036985"/>
          </a:xfrm>
        </p:spPr>
      </p:pic>
      <p:sp>
        <p:nvSpPr>
          <p:cNvPr id="7" name="TextBox 6"/>
          <p:cNvSpPr txBox="1"/>
          <p:nvPr/>
        </p:nvSpPr>
        <p:spPr>
          <a:xfrm>
            <a:off x="4357686" y="1071546"/>
            <a:ext cx="41434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скульптура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присвячена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фонтанам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Термена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уявити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сотні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Кажуть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там, де в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площах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скверах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збереглись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фонтани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там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дух старого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Мініскульптура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встановлена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стіні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кафе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Трішки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6286520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Фото автора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58" y="785794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(вул. Володимирська 40/20)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енес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428736"/>
            <a:ext cx="4210216" cy="34290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229600" cy="1219200"/>
          </a:xfrm>
        </p:spPr>
        <p:txBody>
          <a:bodyPr/>
          <a:lstStyle/>
          <a:p>
            <a:r>
              <a:rPr lang="uk-UA" b="1" dirty="0" smtClean="0"/>
              <a:t>Караїмська  </a:t>
            </a:r>
            <a:r>
              <a:rPr lang="uk-UA" b="1" dirty="0" err="1" smtClean="0"/>
              <a:t>кенаса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5000636"/>
            <a:ext cx="4500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джерело</a:t>
            </a:r>
            <a:r>
              <a:rPr lang="ru-RU" sz="1200" dirty="0" smtClean="0"/>
              <a:t> фото: </a:t>
            </a:r>
            <a:r>
              <a:rPr lang="en-US" sz="1200" dirty="0" smtClean="0"/>
              <a:t>http://sagra.com.ua/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000628" y="1000108"/>
            <a:ext cx="39290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Кенаса</a:t>
            </a:r>
            <a:r>
              <a:rPr lang="ru-RU" dirty="0" smtClean="0"/>
              <a:t> — </a:t>
            </a:r>
            <a:r>
              <a:rPr lang="ru-RU" dirty="0" err="1" smtClean="0"/>
              <a:t>караїмська</a:t>
            </a:r>
            <a:r>
              <a:rPr lang="ru-RU" dirty="0" smtClean="0"/>
              <a:t> сакральна </a:t>
            </a:r>
            <a:r>
              <a:rPr lang="ru-RU" dirty="0" err="1" smtClean="0"/>
              <a:t>споруда</a:t>
            </a:r>
            <a:r>
              <a:rPr lang="ru-RU" dirty="0" smtClean="0"/>
              <a:t> — </a:t>
            </a:r>
            <a:r>
              <a:rPr lang="ru-RU" dirty="0" err="1" smtClean="0"/>
              <a:t>з'явилася</a:t>
            </a:r>
            <a:r>
              <a:rPr lang="ru-RU" dirty="0" smtClean="0"/>
              <a:t> у </a:t>
            </a:r>
            <a:r>
              <a:rPr lang="ru-RU" dirty="0" err="1" smtClean="0"/>
              <a:t>Києві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таланту </a:t>
            </a:r>
            <a:r>
              <a:rPr lang="ru-RU" dirty="0" err="1" smtClean="0"/>
              <a:t>відомого</a:t>
            </a:r>
            <a:r>
              <a:rPr lang="ru-RU" dirty="0" smtClean="0"/>
              <a:t> </a:t>
            </a:r>
            <a:r>
              <a:rPr lang="ru-RU" dirty="0" err="1" smtClean="0"/>
              <a:t>архітектора</a:t>
            </a:r>
            <a:r>
              <a:rPr lang="ru-RU" dirty="0" smtClean="0"/>
              <a:t> Владислава </a:t>
            </a:r>
            <a:r>
              <a:rPr lang="ru-RU" dirty="0" err="1" smtClean="0"/>
              <a:t>Городецького</a:t>
            </a:r>
            <a:r>
              <a:rPr lang="ru-RU" dirty="0" smtClean="0"/>
              <a:t> та грошам "короля тютюну" Соломона </a:t>
            </a:r>
            <a:r>
              <a:rPr lang="ru-RU" dirty="0" err="1" smtClean="0"/>
              <a:t>Когена</a:t>
            </a:r>
            <a:r>
              <a:rPr lang="ru-RU" dirty="0" smtClean="0"/>
              <a:t>. </a:t>
            </a:r>
            <a:r>
              <a:rPr lang="ru-RU" dirty="0" err="1" smtClean="0"/>
              <a:t>Будівлю</a:t>
            </a:r>
            <a:r>
              <a:rPr lang="ru-RU" dirty="0" smtClean="0"/>
              <a:t>, </a:t>
            </a:r>
            <a:r>
              <a:rPr lang="ru-RU" dirty="0" err="1" smtClean="0"/>
              <a:t>оздоблену</a:t>
            </a:r>
            <a:r>
              <a:rPr lang="ru-RU" dirty="0" smtClean="0"/>
              <a:t> у </a:t>
            </a:r>
            <a:r>
              <a:rPr lang="ru-RU" dirty="0" err="1" smtClean="0"/>
              <a:t>мавританському</a:t>
            </a:r>
            <a:r>
              <a:rPr lang="ru-RU" dirty="0" smtClean="0"/>
              <a:t> </a:t>
            </a:r>
            <a:r>
              <a:rPr lang="ru-RU" dirty="0" err="1" smtClean="0"/>
              <a:t>стилі</a:t>
            </a:r>
            <a:r>
              <a:rPr lang="ru-RU" dirty="0" smtClean="0"/>
              <a:t>, </a:t>
            </a:r>
            <a:r>
              <a:rPr lang="ru-RU" dirty="0" err="1" smtClean="0"/>
              <a:t>звели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1902 </a:t>
            </a:r>
            <a:r>
              <a:rPr lang="ru-RU" dirty="0" err="1" smtClean="0"/>
              <a:t>році</a:t>
            </a:r>
            <a:r>
              <a:rPr lang="ru-RU" dirty="0" smtClean="0"/>
              <a:t> на </a:t>
            </a:r>
            <a:r>
              <a:rPr lang="ru-RU" dirty="0" err="1" smtClean="0"/>
              <a:t>вулиці</a:t>
            </a:r>
            <a:r>
              <a:rPr lang="ru-RU" dirty="0" smtClean="0"/>
              <a:t> </a:t>
            </a:r>
            <a:r>
              <a:rPr lang="ru-RU" dirty="0" err="1" smtClean="0"/>
              <a:t>Ярославів</a:t>
            </a:r>
            <a:r>
              <a:rPr lang="ru-RU" dirty="0" smtClean="0"/>
              <a:t> Вал. </a:t>
            </a:r>
            <a:r>
              <a:rPr lang="ru-RU" dirty="0" err="1" smtClean="0"/>
              <a:t>Будівлю</a:t>
            </a:r>
            <a:r>
              <a:rPr lang="ru-RU" dirty="0" smtClean="0"/>
              <a:t> </a:t>
            </a:r>
            <a:r>
              <a:rPr lang="ru-RU" dirty="0" err="1" smtClean="0"/>
              <a:t>увінчувала</a:t>
            </a:r>
            <a:r>
              <a:rPr lang="ru-RU" dirty="0" smtClean="0"/>
              <a:t> </a:t>
            </a:r>
            <a:r>
              <a:rPr lang="ru-RU" dirty="0" err="1" smtClean="0"/>
              <a:t>втрачена</a:t>
            </a:r>
            <a:r>
              <a:rPr lang="ru-RU" dirty="0" smtClean="0"/>
              <a:t> </a:t>
            </a:r>
            <a:r>
              <a:rPr lang="ru-RU" dirty="0" err="1" smtClean="0"/>
              <a:t>згодом</a:t>
            </a:r>
            <a:r>
              <a:rPr lang="ru-RU" dirty="0" smtClean="0"/>
              <a:t> </a:t>
            </a:r>
            <a:r>
              <a:rPr lang="ru-RU" dirty="0" err="1" smtClean="0"/>
              <a:t>розкішна</a:t>
            </a:r>
            <a:r>
              <a:rPr lang="ru-RU" dirty="0" smtClean="0"/>
              <a:t> баня. У </a:t>
            </a:r>
            <a:r>
              <a:rPr lang="ru-RU" dirty="0" err="1" smtClean="0"/>
              <a:t>замурованих</a:t>
            </a:r>
            <a:r>
              <a:rPr lang="ru-RU" dirty="0" smtClean="0"/>
              <a:t> зараз </a:t>
            </a:r>
            <a:r>
              <a:rPr lang="ru-RU" dirty="0" err="1" smtClean="0"/>
              <a:t>вікнах</a:t>
            </a:r>
            <a:r>
              <a:rPr lang="ru-RU" dirty="0" smtClean="0"/>
              <a:t> </a:t>
            </a:r>
            <a:r>
              <a:rPr lang="ru-RU" dirty="0" err="1" smtClean="0"/>
              <a:t>красувалися</a:t>
            </a:r>
            <a:r>
              <a:rPr lang="ru-RU" dirty="0" smtClean="0"/>
              <a:t>  </a:t>
            </a:r>
            <a:r>
              <a:rPr lang="ru-RU" dirty="0" err="1" smtClean="0"/>
              <a:t>вітражі</a:t>
            </a:r>
            <a:r>
              <a:rPr lang="ru-RU" dirty="0" smtClean="0"/>
              <a:t>.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націоналізації</a:t>
            </a:r>
            <a:r>
              <a:rPr lang="ru-RU" dirty="0" smtClean="0"/>
              <a:t> за </a:t>
            </a:r>
            <a:r>
              <a:rPr lang="ru-RU" dirty="0" err="1" smtClean="0"/>
              <a:t>радянських</a:t>
            </a:r>
            <a:r>
              <a:rPr lang="ru-RU" dirty="0" smtClean="0"/>
              <a:t> </a:t>
            </a:r>
            <a:r>
              <a:rPr lang="ru-RU" dirty="0" err="1" smtClean="0"/>
              <a:t>часів</a:t>
            </a:r>
            <a:r>
              <a:rPr lang="ru-RU" dirty="0" smtClean="0"/>
              <a:t> </a:t>
            </a:r>
            <a:r>
              <a:rPr lang="ru-RU" dirty="0" err="1" smtClean="0"/>
              <a:t>кенаса</a:t>
            </a:r>
            <a:r>
              <a:rPr lang="ru-RU" dirty="0" smtClean="0"/>
              <a:t> </a:t>
            </a:r>
            <a:r>
              <a:rPr lang="ru-RU" dirty="0" err="1" smtClean="0"/>
              <a:t>слугувала</a:t>
            </a:r>
            <a:r>
              <a:rPr lang="ru-RU" dirty="0" smtClean="0"/>
              <a:t> </a:t>
            </a:r>
            <a:r>
              <a:rPr lang="ru-RU" dirty="0" err="1" smtClean="0"/>
              <a:t>за</a:t>
            </a:r>
            <a:r>
              <a:rPr lang="ru-RU" dirty="0" smtClean="0"/>
              <a:t> </a:t>
            </a:r>
            <a:r>
              <a:rPr lang="ru-RU" dirty="0" err="1" smtClean="0"/>
              <a:t>кінотеатр</a:t>
            </a:r>
            <a:r>
              <a:rPr lang="ru-RU" dirty="0" smtClean="0"/>
              <a:t>, а </a:t>
            </a:r>
            <a:r>
              <a:rPr lang="ru-RU" dirty="0" err="1" smtClean="0"/>
              <a:t>з</a:t>
            </a:r>
            <a:r>
              <a:rPr lang="ru-RU" dirty="0" smtClean="0"/>
              <a:t> початку 1980-х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до </a:t>
            </a:r>
            <a:r>
              <a:rPr lang="ru-RU" dirty="0" err="1" smtClean="0"/>
              <a:t>сьогодні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як </a:t>
            </a:r>
            <a:r>
              <a:rPr lang="ru-RU" dirty="0" err="1" smtClean="0"/>
              <a:t>приміщення</a:t>
            </a:r>
            <a:r>
              <a:rPr lang="ru-RU" dirty="0" smtClean="0"/>
              <a:t> </a:t>
            </a:r>
            <a:r>
              <a:rPr lang="ru-RU" dirty="0" err="1" smtClean="0"/>
              <a:t>київського</a:t>
            </a:r>
            <a:r>
              <a:rPr lang="ru-RU" dirty="0" smtClean="0"/>
              <a:t> </a:t>
            </a:r>
            <a:r>
              <a:rPr lang="ru-RU" dirty="0" err="1" smtClean="0"/>
              <a:t>Будинку</a:t>
            </a:r>
            <a:r>
              <a:rPr lang="ru-RU" dirty="0" smtClean="0"/>
              <a:t> </a:t>
            </a:r>
            <a:r>
              <a:rPr lang="ru-RU" dirty="0" err="1" smtClean="0"/>
              <a:t>актора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00010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(вул. Ярославів Вал, 7)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1219200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Будинок №14.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357826"/>
            <a:ext cx="492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 https://uk.wikipedia.org/</a:t>
            </a:r>
            <a:endParaRPr lang="uk-UA" sz="1200" dirty="0"/>
          </a:p>
        </p:txBody>
      </p:sp>
      <p:pic>
        <p:nvPicPr>
          <p:cNvPr id="7" name="Содержимое 6" descr="будинок 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357298"/>
            <a:ext cx="3842546" cy="3929090"/>
          </a:xfrm>
        </p:spPr>
      </p:pic>
      <p:sp>
        <p:nvSpPr>
          <p:cNvPr id="8" name="TextBox 7"/>
          <p:cNvSpPr txBox="1"/>
          <p:nvPr/>
        </p:nvSpPr>
        <p:spPr>
          <a:xfrm>
            <a:off x="4857752" y="928670"/>
            <a:ext cx="37862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Архітектор</a:t>
            </a:r>
            <a:r>
              <a:rPr lang="ru-RU" dirty="0" smtClean="0"/>
              <a:t> </a:t>
            </a:r>
            <a:r>
              <a:rPr lang="ru-RU" dirty="0" err="1" smtClean="0"/>
              <a:t>німецького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  <a:r>
              <a:rPr lang="ru-RU" dirty="0" err="1" smtClean="0"/>
              <a:t>Мартін</a:t>
            </a:r>
            <a:r>
              <a:rPr lang="ru-RU" dirty="0" smtClean="0"/>
              <a:t> </a:t>
            </a:r>
            <a:r>
              <a:rPr lang="ru-RU" dirty="0" err="1" smtClean="0"/>
              <a:t>Вільгельм</a:t>
            </a:r>
            <a:r>
              <a:rPr lang="ru-RU" dirty="0" smtClean="0"/>
              <a:t> </a:t>
            </a:r>
            <a:r>
              <a:rPr lang="ru-RU" dirty="0" err="1" smtClean="0"/>
              <a:t>Клуґ</a:t>
            </a:r>
            <a:r>
              <a:rPr lang="ru-RU" dirty="0" smtClean="0"/>
              <a:t> (1850-1922) </a:t>
            </a:r>
            <a:r>
              <a:rPr lang="ru-RU" dirty="0" err="1" smtClean="0"/>
              <a:t>побудував</a:t>
            </a:r>
            <a:r>
              <a:rPr lang="ru-RU" dirty="0" smtClean="0"/>
              <a:t> у 1910-1911 роках у </a:t>
            </a:r>
            <a:r>
              <a:rPr lang="ru-RU" dirty="0" err="1" smtClean="0"/>
              <a:t>стилі</a:t>
            </a:r>
            <a:r>
              <a:rPr lang="ru-RU" dirty="0" smtClean="0"/>
              <a:t> модерн один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найкрасивіших</a:t>
            </a:r>
            <a:r>
              <a:rPr lang="ru-RU" dirty="0" smtClean="0"/>
              <a:t> </a:t>
            </a:r>
            <a:r>
              <a:rPr lang="ru-RU" dirty="0" err="1" smtClean="0"/>
              <a:t>будинків</a:t>
            </a:r>
            <a:r>
              <a:rPr lang="ru-RU" dirty="0" smtClean="0"/>
              <a:t> </a:t>
            </a:r>
            <a:r>
              <a:rPr lang="ru-RU" dirty="0" err="1" smtClean="0"/>
              <a:t>Києва</a:t>
            </a:r>
            <a:r>
              <a:rPr lang="ru-RU" dirty="0" smtClean="0"/>
              <a:t> як </a:t>
            </a:r>
            <a:r>
              <a:rPr lang="ru-RU" dirty="0" err="1" smtClean="0"/>
              <a:t>прибутковий</a:t>
            </a:r>
            <a:r>
              <a:rPr lang="ru-RU" dirty="0" smtClean="0"/>
              <a:t> </a:t>
            </a:r>
            <a:r>
              <a:rPr lang="ru-RU" dirty="0" err="1" smtClean="0"/>
              <a:t>будинок</a:t>
            </a:r>
            <a:r>
              <a:rPr lang="ru-RU" dirty="0" smtClean="0"/>
              <a:t> на </a:t>
            </a:r>
            <a:r>
              <a:rPr lang="ru-RU" dirty="0" err="1" smtClean="0"/>
              <a:t>замовлення</a:t>
            </a:r>
            <a:r>
              <a:rPr lang="ru-RU" dirty="0" smtClean="0"/>
              <a:t> </a:t>
            </a:r>
            <a:r>
              <a:rPr lang="ru-RU" dirty="0" err="1" smtClean="0"/>
              <a:t>підприємця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пристрастного любителя коней </a:t>
            </a:r>
            <a:r>
              <a:rPr lang="ru-RU" dirty="0" err="1" smtClean="0"/>
              <a:t>Леоніда</a:t>
            </a:r>
            <a:r>
              <a:rPr lang="ru-RU" dirty="0" smtClean="0"/>
              <a:t> Родзянко. До </a:t>
            </a:r>
            <a:r>
              <a:rPr lang="ru-RU" dirty="0" err="1" smtClean="0"/>
              <a:t>будинку</a:t>
            </a:r>
            <a:r>
              <a:rPr lang="ru-RU" dirty="0" smtClean="0"/>
              <a:t> належали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стайні</a:t>
            </a:r>
            <a:r>
              <a:rPr lang="ru-RU" dirty="0" smtClean="0"/>
              <a:t>, </a:t>
            </a:r>
            <a:r>
              <a:rPr lang="ru-RU" dirty="0" err="1" smtClean="0"/>
              <a:t>приміщення</a:t>
            </a:r>
            <a:r>
              <a:rPr lang="ru-RU" dirty="0" smtClean="0"/>
              <a:t> для карет та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службові</a:t>
            </a:r>
            <a:r>
              <a:rPr lang="ru-RU" dirty="0" smtClean="0"/>
              <a:t> </a:t>
            </a:r>
            <a:r>
              <a:rPr lang="ru-RU" dirty="0" err="1" smtClean="0"/>
              <a:t>споруди</a:t>
            </a:r>
            <a:r>
              <a:rPr lang="ru-RU" dirty="0" smtClean="0"/>
              <a:t> у </a:t>
            </a:r>
            <a:r>
              <a:rPr lang="ru-RU" dirty="0" err="1" smtClean="0"/>
              <a:t>внутрішньому</a:t>
            </a:r>
            <a:r>
              <a:rPr lang="ru-RU" dirty="0" smtClean="0"/>
              <a:t> </a:t>
            </a:r>
            <a:r>
              <a:rPr lang="ru-RU" dirty="0" err="1" smtClean="0"/>
              <a:t>дворі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збереглись</a:t>
            </a:r>
            <a:r>
              <a:rPr lang="ru-RU" dirty="0" smtClean="0"/>
              <a:t>. </a:t>
            </a:r>
            <a:r>
              <a:rPr lang="ru-RU" dirty="0" err="1" smtClean="0"/>
              <a:t>Хоча</a:t>
            </a:r>
            <a:r>
              <a:rPr lang="ru-RU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 </a:t>
            </a:r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 err="1" smtClean="0"/>
              <a:t>вважався</a:t>
            </a:r>
            <a:r>
              <a:rPr lang="ru-RU" dirty="0" smtClean="0"/>
              <a:t> </a:t>
            </a:r>
            <a:r>
              <a:rPr lang="ru-RU" dirty="0" err="1" smtClean="0"/>
              <a:t>провінційним</a:t>
            </a:r>
            <a:r>
              <a:rPr lang="ru-RU" dirty="0" smtClean="0"/>
              <a:t> </a:t>
            </a:r>
            <a:r>
              <a:rPr lang="ru-RU" dirty="0" err="1" smtClean="0"/>
              <a:t>містом</a:t>
            </a:r>
            <a:r>
              <a:rPr lang="ru-RU" dirty="0" smtClean="0"/>
              <a:t>, </a:t>
            </a:r>
            <a:r>
              <a:rPr lang="ru-RU" dirty="0" err="1" smtClean="0"/>
              <a:t>пишність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багатоквартирного</a:t>
            </a:r>
            <a:r>
              <a:rPr lang="ru-RU" dirty="0" smtClean="0"/>
              <a:t> </a:t>
            </a:r>
            <a:r>
              <a:rPr lang="ru-RU" dirty="0" err="1" smtClean="0"/>
              <a:t>будинку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конкурувати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європейськими</a:t>
            </a:r>
            <a:r>
              <a:rPr lang="ru-RU" dirty="0" smtClean="0"/>
              <a:t> </a:t>
            </a:r>
            <a:r>
              <a:rPr lang="ru-RU" dirty="0" err="1" smtClean="0"/>
              <a:t>столицями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928670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(вул. Ярославів Вал, 14)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ослава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4572000" cy="2159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219200"/>
          </a:xfrm>
        </p:spPr>
        <p:txBody>
          <a:bodyPr/>
          <a:lstStyle/>
          <a:p>
            <a:r>
              <a:rPr lang="uk-UA" b="1" dirty="0" smtClean="0"/>
              <a:t>Кафе </a:t>
            </a:r>
            <a:r>
              <a:rPr lang="uk-UA" b="1" dirty="0" err="1" smtClean="0"/>
              <a:t>“Ярослава”</a:t>
            </a:r>
            <a:endParaRPr lang="ru-RU" b="1" dirty="0"/>
          </a:p>
        </p:txBody>
      </p:sp>
      <p:pic>
        <p:nvPicPr>
          <p:cNvPr id="5" name="Рисунок 4" descr="Ярослав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714752"/>
            <a:ext cx="4572000" cy="215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5929330"/>
            <a:ext cx="4643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</a:t>
            </a:r>
            <a:r>
              <a:rPr lang="en-US" sz="1200" dirty="0" smtClean="0"/>
              <a:t>https://pokupon.ua/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572132" y="785794"/>
            <a:ext cx="30718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Тут точно </a:t>
            </a:r>
            <a:r>
              <a:rPr lang="ru-RU" dirty="0" err="1" smtClean="0"/>
              <a:t>варто</a:t>
            </a:r>
            <a:r>
              <a:rPr lang="ru-RU" dirty="0" smtClean="0"/>
              <a:t> </a:t>
            </a:r>
            <a:r>
              <a:rPr lang="ru-RU" dirty="0" err="1" smtClean="0"/>
              <a:t>скуштувати</a:t>
            </a:r>
            <a:r>
              <a:rPr lang="ru-RU" dirty="0" smtClean="0"/>
              <a:t> </a:t>
            </a:r>
            <a:r>
              <a:rPr lang="ru-RU" dirty="0" err="1" smtClean="0"/>
              <a:t>найсмачніші</a:t>
            </a:r>
            <a:r>
              <a:rPr lang="ru-RU" dirty="0" smtClean="0"/>
              <a:t> в </a:t>
            </a:r>
            <a:r>
              <a:rPr lang="ru-RU" dirty="0" err="1" smtClean="0"/>
              <a:t>Києві</a:t>
            </a:r>
            <a:r>
              <a:rPr lang="ru-RU" dirty="0" smtClean="0"/>
              <a:t> </a:t>
            </a:r>
            <a:r>
              <a:rPr lang="ru-RU" dirty="0" err="1" smtClean="0"/>
              <a:t>пиріжки</a:t>
            </a:r>
            <a:r>
              <a:rPr lang="ru-RU" dirty="0" smtClean="0"/>
              <a:t> та </a:t>
            </a:r>
            <a:r>
              <a:rPr lang="ru-RU" dirty="0" err="1" smtClean="0"/>
              <a:t>помилуватися</a:t>
            </a:r>
            <a:r>
              <a:rPr lang="ru-RU" dirty="0" smtClean="0"/>
              <a:t> </a:t>
            </a:r>
            <a:r>
              <a:rPr lang="ru-RU" dirty="0" err="1" smtClean="0"/>
              <a:t>інтер</a:t>
            </a:r>
            <a:r>
              <a:rPr lang="en-US" dirty="0" smtClean="0"/>
              <a:t>’</a:t>
            </a:r>
            <a:r>
              <a:rPr lang="ru-RU" dirty="0" err="1" smtClean="0"/>
              <a:t>єрами</a:t>
            </a:r>
            <a:r>
              <a:rPr lang="ru-RU" dirty="0" smtClean="0"/>
              <a:t>.  «Ярослава» – </a:t>
            </a:r>
            <a:r>
              <a:rPr lang="ru-RU" dirty="0" err="1" smtClean="0"/>
              <a:t>це</a:t>
            </a:r>
            <a:r>
              <a:rPr lang="ru-RU" dirty="0" smtClean="0"/>
              <a:t> один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символів</a:t>
            </a:r>
            <a:r>
              <a:rPr lang="ru-RU" dirty="0" smtClean="0"/>
              <a:t> </a:t>
            </a:r>
            <a:r>
              <a:rPr lang="ru-RU" dirty="0" err="1" smtClean="0"/>
              <a:t>Києва</a:t>
            </a:r>
            <a:r>
              <a:rPr lang="ru-RU" dirty="0" smtClean="0"/>
              <a:t> та </a:t>
            </a:r>
            <a:r>
              <a:rPr lang="ru-RU" dirty="0" err="1" smtClean="0"/>
              <a:t>важливе</a:t>
            </a:r>
            <a:r>
              <a:rPr lang="ru-RU" dirty="0" smtClean="0"/>
              <a:t> </a:t>
            </a:r>
            <a:r>
              <a:rPr lang="ru-RU" dirty="0" err="1" smtClean="0"/>
              <a:t>туристичне</a:t>
            </a:r>
            <a:r>
              <a:rPr lang="ru-RU" dirty="0" smtClean="0"/>
              <a:t> </a:t>
            </a:r>
            <a:r>
              <a:rPr lang="ru-RU" dirty="0" err="1" smtClean="0"/>
              <a:t>місце</a:t>
            </a:r>
            <a:r>
              <a:rPr lang="ru-RU" dirty="0" smtClean="0"/>
              <a:t>, </a:t>
            </a:r>
            <a:r>
              <a:rPr lang="ru-RU" dirty="0" err="1" smtClean="0"/>
              <a:t>адже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інформація</a:t>
            </a:r>
            <a:r>
              <a:rPr lang="ru-RU" dirty="0" smtClean="0"/>
              <a:t> про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кафе </a:t>
            </a:r>
            <a:r>
              <a:rPr lang="ru-RU" dirty="0" err="1" smtClean="0"/>
              <a:t>працює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1946 року.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місце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органічно</a:t>
            </a:r>
            <a:r>
              <a:rPr lang="ru-RU" dirty="0" smtClean="0"/>
              <a:t> </a:t>
            </a:r>
            <a:r>
              <a:rPr lang="ru-RU" dirty="0" err="1" smtClean="0"/>
              <a:t>поєднує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покоління</a:t>
            </a:r>
            <a:r>
              <a:rPr lang="ru-RU" dirty="0" smtClean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пройтися</a:t>
            </a:r>
            <a:r>
              <a:rPr lang="ru-RU" dirty="0" smtClean="0"/>
              <a:t> </a:t>
            </a:r>
            <a:r>
              <a:rPr lang="ru-RU" dirty="0" err="1" smtClean="0"/>
              <a:t>ввечері</a:t>
            </a:r>
            <a:r>
              <a:rPr lang="ru-RU" dirty="0" smtClean="0"/>
              <a:t> </a:t>
            </a:r>
            <a:r>
              <a:rPr lang="ru-RU" dirty="0" err="1" smtClean="0"/>
              <a:t>біля</a:t>
            </a:r>
            <a:r>
              <a:rPr lang="ru-RU" dirty="0" smtClean="0"/>
              <a:t> </a:t>
            </a:r>
            <a:r>
              <a:rPr lang="ru-RU" dirty="0" err="1" smtClean="0"/>
              <a:t>булочної</a:t>
            </a:r>
            <a:r>
              <a:rPr lang="ru-RU" dirty="0" smtClean="0"/>
              <a:t>,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зустріти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відомих</a:t>
            </a:r>
            <a:r>
              <a:rPr lang="ru-RU" dirty="0" smtClean="0"/>
              <a:t> </a:t>
            </a:r>
            <a:r>
              <a:rPr lang="ru-RU" dirty="0" err="1" smtClean="0"/>
              <a:t>художників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місцевих</a:t>
            </a:r>
            <a:r>
              <a:rPr lang="ru-RU" dirty="0" smtClean="0"/>
              <a:t> бабусь,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модну</a:t>
            </a:r>
            <a:r>
              <a:rPr lang="ru-RU" dirty="0" smtClean="0"/>
              <a:t> молодь,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«</a:t>
            </a:r>
            <a:r>
              <a:rPr lang="ru-RU" dirty="0" err="1" smtClean="0"/>
              <a:t>зожників</a:t>
            </a:r>
            <a:r>
              <a:rPr lang="ru-RU" dirty="0" smtClean="0"/>
              <a:t>» на </a:t>
            </a:r>
            <a:r>
              <a:rPr lang="ru-RU" dirty="0" err="1" smtClean="0"/>
              <a:t>шосейниках</a:t>
            </a:r>
            <a:r>
              <a:rPr lang="ru-RU" dirty="0" smtClean="0"/>
              <a:t>. Таких </a:t>
            </a:r>
            <a:r>
              <a:rPr lang="ru-RU" dirty="0" err="1" smtClean="0"/>
              <a:t>атмосферних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історією</a:t>
            </a:r>
            <a:r>
              <a:rPr lang="ru-RU" dirty="0" smtClean="0"/>
              <a:t> в </a:t>
            </a:r>
            <a:r>
              <a:rPr lang="ru-RU" dirty="0" err="1" smtClean="0"/>
              <a:t>Києві</a:t>
            </a:r>
            <a:r>
              <a:rPr lang="ru-RU" dirty="0" smtClean="0"/>
              <a:t> </a:t>
            </a:r>
            <a:r>
              <a:rPr lang="ru-RU" dirty="0" err="1" smtClean="0"/>
              <a:t>насправді</a:t>
            </a:r>
            <a:r>
              <a:rPr lang="ru-RU" dirty="0" smtClean="0"/>
              <a:t> не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071546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(вул. Ярославів Вал, 15)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елікопт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643050"/>
            <a:ext cx="3048000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0"/>
            <a:ext cx="9215502" cy="121920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/>
              <a:t>Бронзова фігурка </a:t>
            </a:r>
            <a:r>
              <a:rPr lang="uk-UA" sz="3600" b="1" dirty="0" err="1" smtClean="0"/>
              <a:t>“Гелікоптер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Сікорського”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6215082"/>
            <a:ext cx="3214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 </a:t>
            </a:r>
            <a:r>
              <a:rPr lang="en-US" sz="1200" dirty="0" smtClean="0"/>
              <a:t>https://yuliabevzenko.com/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071934" y="1643050"/>
            <a:ext cx="38576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Ця</a:t>
            </a:r>
            <a:r>
              <a:rPr lang="ru-RU" dirty="0" smtClean="0"/>
              <a:t> скульптура </a:t>
            </a:r>
            <a:r>
              <a:rPr lang="ru-RU" dirty="0" err="1" smtClean="0"/>
              <a:t>присвячена</a:t>
            </a:r>
            <a:r>
              <a:rPr lang="ru-RU" dirty="0" smtClean="0"/>
              <a:t> </a:t>
            </a:r>
            <a:r>
              <a:rPr lang="ru-RU" dirty="0" err="1" smtClean="0"/>
              <a:t>геніальному</a:t>
            </a:r>
            <a:r>
              <a:rPr lang="ru-RU" dirty="0" smtClean="0"/>
              <a:t> </a:t>
            </a:r>
            <a:r>
              <a:rPr lang="ru-RU" dirty="0" err="1" smtClean="0"/>
              <a:t>авіаконструктору</a:t>
            </a:r>
            <a:r>
              <a:rPr lang="ru-RU" dirty="0" smtClean="0"/>
              <a:t> </a:t>
            </a:r>
            <a:r>
              <a:rPr lang="ru-RU" dirty="0" err="1" smtClean="0"/>
              <a:t>Ігорю</a:t>
            </a:r>
            <a:r>
              <a:rPr lang="ru-RU" dirty="0" smtClean="0"/>
              <a:t> </a:t>
            </a:r>
            <a:r>
              <a:rPr lang="ru-RU" dirty="0" err="1" smtClean="0"/>
              <a:t>Сікорському</a:t>
            </a:r>
            <a:r>
              <a:rPr lang="ru-RU" dirty="0" smtClean="0"/>
              <a:t>, </a:t>
            </a:r>
            <a:r>
              <a:rPr lang="ru-RU" dirty="0" err="1" smtClean="0"/>
              <a:t>чиє</a:t>
            </a:r>
            <a:r>
              <a:rPr lang="ru-RU" dirty="0" smtClean="0"/>
              <a:t> </a:t>
            </a:r>
            <a:r>
              <a:rPr lang="ru-RU" dirty="0" err="1" smtClean="0"/>
              <a:t>дитинство</a:t>
            </a:r>
            <a:r>
              <a:rPr lang="ru-RU" dirty="0" smtClean="0"/>
              <a:t> та </a:t>
            </a:r>
            <a:r>
              <a:rPr lang="ru-RU" dirty="0" err="1" smtClean="0"/>
              <a:t>юність</a:t>
            </a:r>
            <a:r>
              <a:rPr lang="ru-RU" dirty="0" smtClean="0"/>
              <a:t> </a:t>
            </a:r>
            <a:r>
              <a:rPr lang="ru-RU" dirty="0" err="1" smtClean="0"/>
              <a:t>пройшли</a:t>
            </a:r>
            <a:r>
              <a:rPr lang="ru-RU" dirty="0" smtClean="0"/>
              <a:t> в </a:t>
            </a:r>
            <a:r>
              <a:rPr lang="ru-RU" dirty="0" err="1" smtClean="0"/>
              <a:t>Києві</a:t>
            </a:r>
            <a:r>
              <a:rPr lang="ru-RU" dirty="0" smtClean="0"/>
              <a:t>. </a:t>
            </a:r>
            <a:r>
              <a:rPr lang="ru-RU" dirty="0" err="1" smtClean="0"/>
              <a:t>Трохи</a:t>
            </a:r>
            <a:r>
              <a:rPr lang="ru-RU" dirty="0" smtClean="0"/>
              <a:t> дивна на </a:t>
            </a:r>
            <a:r>
              <a:rPr lang="ru-RU" dirty="0" err="1" smtClean="0"/>
              <a:t>сучасний</a:t>
            </a:r>
            <a:r>
              <a:rPr lang="ru-RU" dirty="0" smtClean="0"/>
              <a:t> </a:t>
            </a:r>
            <a:r>
              <a:rPr lang="ru-RU" dirty="0" err="1" smtClean="0"/>
              <a:t>погляд</a:t>
            </a:r>
            <a:r>
              <a:rPr lang="ru-RU" dirty="0" smtClean="0"/>
              <a:t> </a:t>
            </a:r>
            <a:r>
              <a:rPr lang="ru-RU" dirty="0" err="1" smtClean="0"/>
              <a:t>конструкція</a:t>
            </a:r>
            <a:r>
              <a:rPr lang="ru-RU" dirty="0" smtClean="0"/>
              <a:t>, яка </a:t>
            </a:r>
            <a:r>
              <a:rPr lang="ru-RU" dirty="0" err="1" smtClean="0"/>
              <a:t>відображає</a:t>
            </a:r>
            <a:r>
              <a:rPr lang="ru-RU" dirty="0" smtClean="0"/>
              <a:t> в </a:t>
            </a:r>
            <a:r>
              <a:rPr lang="ru-RU" dirty="0" err="1" smtClean="0"/>
              <a:t>мініатюрі</a:t>
            </a:r>
            <a:r>
              <a:rPr lang="ru-RU" dirty="0" smtClean="0"/>
              <a:t> перший </a:t>
            </a:r>
            <a:r>
              <a:rPr lang="ru-RU" dirty="0" err="1" smtClean="0"/>
              <a:t>розроблений</a:t>
            </a:r>
            <a:r>
              <a:rPr lang="ru-RU" dirty="0" smtClean="0"/>
              <a:t> </a:t>
            </a:r>
            <a:r>
              <a:rPr lang="ru-RU" dirty="0" err="1" smtClean="0"/>
              <a:t>Сікорським</a:t>
            </a:r>
            <a:r>
              <a:rPr lang="ru-RU" dirty="0" smtClean="0"/>
              <a:t> </a:t>
            </a:r>
            <a:r>
              <a:rPr lang="ru-RU" dirty="0" err="1" smtClean="0"/>
              <a:t>гелікоптер</a:t>
            </a:r>
            <a:r>
              <a:rPr lang="ru-RU" dirty="0" smtClean="0"/>
              <a:t>, </a:t>
            </a:r>
            <a:r>
              <a:rPr lang="ru-RU" dirty="0" err="1" smtClean="0"/>
              <a:t>встановлена</a:t>
            </a:r>
            <a:r>
              <a:rPr lang="ru-RU" dirty="0" smtClean="0"/>
              <a:t> </a:t>
            </a:r>
            <a:r>
              <a:rPr lang="ru-RU" dirty="0" err="1" smtClean="0"/>
              <a:t>біля</a:t>
            </a:r>
            <a:r>
              <a:rPr lang="ru-RU" dirty="0" smtClean="0"/>
              <a:t> входу в </a:t>
            </a:r>
            <a:r>
              <a:rPr lang="ru-RU" dirty="0" err="1" smtClean="0"/>
              <a:t>готель</a:t>
            </a:r>
            <a:r>
              <a:rPr lang="ru-RU" dirty="0" smtClean="0"/>
              <a:t> "</a:t>
            </a:r>
            <a:r>
              <a:rPr lang="en-US" dirty="0" smtClean="0"/>
              <a:t>Radisson" </a:t>
            </a:r>
            <a:r>
              <a:rPr lang="ru-RU" dirty="0" smtClean="0"/>
              <a:t>на </a:t>
            </a:r>
            <a:r>
              <a:rPr lang="ru-RU" dirty="0" err="1" smtClean="0"/>
              <a:t>вулиці</a:t>
            </a:r>
            <a:r>
              <a:rPr lang="ru-RU" dirty="0" smtClean="0"/>
              <a:t> </a:t>
            </a:r>
            <a:r>
              <a:rPr lang="ru-RU" dirty="0" err="1" smtClean="0"/>
              <a:t>Ярославів</a:t>
            </a:r>
            <a:r>
              <a:rPr lang="ru-RU" dirty="0" smtClean="0"/>
              <a:t> Вал, </a:t>
            </a:r>
            <a:r>
              <a:rPr lang="ru-RU" dirty="0" err="1" smtClean="0"/>
              <a:t>неподалік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садиби</a:t>
            </a:r>
            <a:r>
              <a:rPr lang="ru-RU" dirty="0" smtClean="0"/>
              <a:t>, де мешкала родина </a:t>
            </a:r>
            <a:r>
              <a:rPr lang="ru-RU" dirty="0" err="1" smtClean="0"/>
              <a:t>майбутнього</a:t>
            </a:r>
            <a:r>
              <a:rPr lang="ru-RU" dirty="0" smtClean="0"/>
              <a:t> </a:t>
            </a:r>
            <a:r>
              <a:rPr lang="ru-RU" dirty="0" err="1" smtClean="0"/>
              <a:t>інженера</a:t>
            </a:r>
            <a:r>
              <a:rPr lang="ru-RU" i="1" dirty="0" smtClean="0"/>
              <a:t>.</a:t>
            </a:r>
          </a:p>
          <a:p>
            <a:r>
              <a:rPr lang="ru-RU" i="1" dirty="0" err="1" smtClean="0"/>
              <a:t>Прикмета</a:t>
            </a:r>
            <a:r>
              <a:rPr lang="ru-RU" i="1" dirty="0" smtClean="0"/>
              <a:t>: </a:t>
            </a:r>
            <a:r>
              <a:rPr lang="ru-RU" dirty="0" smtClean="0"/>
              <a:t>потри мене –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мрія</a:t>
            </a:r>
            <a:r>
              <a:rPr lang="ru-RU" dirty="0" smtClean="0"/>
              <a:t> </a:t>
            </a:r>
            <a:r>
              <a:rPr lang="ru-RU" dirty="0" err="1" smtClean="0"/>
              <a:t>прийде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86116" y="107154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(вул. Ярославів Вал, 22)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-02-0a-6345b60782a57db0658809f800e426771fba330a2d98f9e704a268cb21fff8ec_914fca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2940368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42996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Бронзова фігурка </a:t>
            </a:r>
            <a:r>
              <a:rPr lang="uk-UA" b="1" dirty="0" err="1" smtClean="0"/>
              <a:t>“Золоті</a:t>
            </a:r>
            <a:r>
              <a:rPr lang="uk-UA" b="1" dirty="0" smtClean="0"/>
              <a:t> </a:t>
            </a:r>
            <a:r>
              <a:rPr lang="uk-UA" b="1" dirty="0" err="1" smtClean="0"/>
              <a:t>ворота”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6072206"/>
            <a:ext cx="4143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фото автора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2000240"/>
            <a:ext cx="3214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dirty="0" err="1" smtClean="0"/>
              <a:t>Ця</a:t>
            </a:r>
            <a:r>
              <a:rPr lang="ru-RU" dirty="0" smtClean="0"/>
              <a:t> скульптура </a:t>
            </a:r>
            <a:r>
              <a:rPr lang="ru-RU" dirty="0" err="1" smtClean="0"/>
              <a:t>присвячена</a:t>
            </a:r>
            <a:r>
              <a:rPr lang="ru-RU" dirty="0" smtClean="0"/>
              <a:t> Золотим воротам – </a:t>
            </a:r>
            <a:r>
              <a:rPr lang="ru-RU" dirty="0" err="1" smtClean="0"/>
              <a:t>центральній</a:t>
            </a:r>
            <a:r>
              <a:rPr lang="ru-RU" dirty="0" smtClean="0"/>
              <a:t> </a:t>
            </a:r>
            <a:r>
              <a:rPr lang="ru-RU" dirty="0" err="1" smtClean="0"/>
              <a:t>брамі</a:t>
            </a:r>
            <a:r>
              <a:rPr lang="ru-RU" dirty="0" smtClean="0"/>
              <a:t> </a:t>
            </a:r>
            <a:r>
              <a:rPr lang="ru-RU" dirty="0" err="1" smtClean="0"/>
              <a:t>князівського</a:t>
            </a:r>
            <a:r>
              <a:rPr lang="ru-RU" dirty="0" smtClean="0"/>
              <a:t> </a:t>
            </a:r>
            <a:r>
              <a:rPr lang="ru-RU" dirty="0" err="1" smtClean="0"/>
              <a:t>Верхнього</a:t>
            </a:r>
            <a:r>
              <a:rPr lang="ru-RU" dirty="0" smtClean="0"/>
              <a:t> </a:t>
            </a:r>
            <a:r>
              <a:rPr lang="ru-RU" dirty="0" err="1" smtClean="0"/>
              <a:t>міста</a:t>
            </a:r>
            <a:r>
              <a:rPr lang="ru-RU" i="1" dirty="0" smtClean="0"/>
              <a:t>.</a:t>
            </a:r>
          </a:p>
          <a:p>
            <a:r>
              <a:rPr lang="ru-RU" dirty="0" smtClean="0"/>
              <a:t>     Створив </a:t>
            </a:r>
            <a:r>
              <a:rPr lang="ru-RU" dirty="0" err="1" smtClean="0"/>
              <a:t>міні-символ</a:t>
            </a:r>
            <a:r>
              <a:rPr lang="ru-RU" dirty="0" smtClean="0"/>
              <a:t> </a:t>
            </a:r>
            <a:r>
              <a:rPr lang="ru-RU" dirty="0" err="1" smtClean="0"/>
              <a:t>Києва</a:t>
            </a:r>
            <a:r>
              <a:rPr lang="ru-RU" dirty="0" smtClean="0"/>
              <a:t> скульптор Марко </a:t>
            </a:r>
            <a:r>
              <a:rPr lang="ru-RU" dirty="0" err="1" smtClean="0"/>
              <a:t>Галенко</a:t>
            </a:r>
            <a:r>
              <a:rPr lang="ru-RU" dirty="0" smtClean="0"/>
              <a:t>.</a:t>
            </a:r>
          </a:p>
          <a:p>
            <a:r>
              <a:rPr lang="uk-UA" i="1" dirty="0" smtClean="0"/>
              <a:t>Прикмета: </a:t>
            </a:r>
            <a:r>
              <a:rPr lang="uk-UA" dirty="0" smtClean="0"/>
              <a:t>потри мене – і тобі відкриються всі двері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(вул. Ярославів Вал, 21/20)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Мініатюра </a:t>
            </a:r>
            <a:r>
              <a:rPr lang="uk-UA" b="1" dirty="0" err="1" smtClean="0"/>
              <a:t>“Київський</a:t>
            </a:r>
            <a:r>
              <a:rPr lang="uk-UA" b="1" dirty="0" smtClean="0"/>
              <a:t> </a:t>
            </a:r>
            <a:r>
              <a:rPr lang="uk-UA" b="1" dirty="0" err="1" smtClean="0"/>
              <a:t>комп</a:t>
            </a:r>
            <a:r>
              <a:rPr lang="en-US" b="1" dirty="0" smtClean="0"/>
              <a:t>’</a:t>
            </a:r>
            <a:r>
              <a:rPr lang="uk-UA" b="1" dirty="0" err="1" smtClean="0"/>
              <a:t>тер”</a:t>
            </a:r>
            <a:endParaRPr lang="ru-RU" b="1" dirty="0"/>
          </a:p>
        </p:txBody>
      </p:sp>
      <p:pic>
        <p:nvPicPr>
          <p:cNvPr id="5" name="Рисунок 4" descr="0-02-0a-115ef59b2365f88942794557dfcc485328f55fa2d1514993dbb5033d86bdd9ab_a8a16b8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428736"/>
            <a:ext cx="3620478" cy="4572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0" y="1643050"/>
            <a:ext cx="38576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Ось так колись </a:t>
            </a:r>
            <a:r>
              <a:rPr lang="ru-RU" dirty="0" err="1" smtClean="0"/>
              <a:t>виглядав</a:t>
            </a:r>
            <a:r>
              <a:rPr lang="ru-RU" dirty="0" smtClean="0"/>
              <a:t> так званий </a:t>
            </a:r>
            <a:r>
              <a:rPr lang="ru-RU" dirty="0" err="1" smtClean="0"/>
              <a:t>київський</a:t>
            </a:r>
            <a:r>
              <a:rPr lang="ru-RU" dirty="0" smtClean="0"/>
              <a:t> </a:t>
            </a:r>
            <a:r>
              <a:rPr lang="ru-RU" dirty="0" err="1" smtClean="0"/>
              <a:t>комп’ютер</a:t>
            </a:r>
            <a:r>
              <a:rPr lang="ru-RU" dirty="0" smtClean="0"/>
              <a:t>, а </a:t>
            </a:r>
            <a:r>
              <a:rPr lang="ru-RU" dirty="0" err="1" smtClean="0"/>
              <a:t>точніше</a:t>
            </a:r>
            <a:r>
              <a:rPr lang="ru-RU" dirty="0" smtClean="0"/>
              <a:t> мала </a:t>
            </a:r>
            <a:r>
              <a:rPr lang="ru-RU" dirty="0" err="1" smtClean="0"/>
              <a:t>електронна</a:t>
            </a:r>
            <a:r>
              <a:rPr lang="ru-RU" dirty="0" smtClean="0"/>
              <a:t> </a:t>
            </a:r>
            <a:r>
              <a:rPr lang="ru-RU" dirty="0" err="1" smtClean="0"/>
              <a:t>обчислювальна</a:t>
            </a:r>
            <a:r>
              <a:rPr lang="ru-RU" dirty="0" smtClean="0"/>
              <a:t> машина МЕОМ. </a:t>
            </a:r>
            <a:r>
              <a:rPr lang="ru-RU" dirty="0" err="1" smtClean="0"/>
              <a:t>Її</a:t>
            </a:r>
            <a:r>
              <a:rPr lang="ru-RU" dirty="0" smtClean="0"/>
              <a:t>  у 1948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розробив</a:t>
            </a:r>
            <a:r>
              <a:rPr lang="ru-RU" dirty="0" smtClean="0"/>
              <a:t> </a:t>
            </a:r>
            <a:r>
              <a:rPr lang="ru-RU" dirty="0" err="1" smtClean="0"/>
              <a:t>академік</a:t>
            </a:r>
            <a:r>
              <a:rPr lang="ru-RU" dirty="0" smtClean="0"/>
              <a:t> </a:t>
            </a:r>
            <a:r>
              <a:rPr lang="ru-RU" dirty="0" err="1" smtClean="0"/>
              <a:t>Сергій</a:t>
            </a:r>
            <a:r>
              <a:rPr lang="ru-RU" dirty="0" smtClean="0"/>
              <a:t> </a:t>
            </a:r>
            <a:r>
              <a:rPr lang="ru-RU" dirty="0" err="1" smtClean="0"/>
              <a:t>Лебедєв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    Вона почала </a:t>
            </a:r>
            <a:r>
              <a:rPr lang="ru-RU" dirty="0" err="1" smtClean="0"/>
              <a:t>працювати</a:t>
            </a:r>
            <a:r>
              <a:rPr lang="ru-RU" dirty="0" smtClean="0"/>
              <a:t> у 1950 </a:t>
            </a:r>
            <a:r>
              <a:rPr lang="ru-RU" dirty="0" err="1" smtClean="0"/>
              <a:t>році</a:t>
            </a:r>
            <a:r>
              <a:rPr lang="ru-RU" dirty="0" smtClean="0"/>
              <a:t>, мала </a:t>
            </a:r>
            <a:r>
              <a:rPr lang="ru-RU" dirty="0" err="1" smtClean="0"/>
              <a:t>великі</a:t>
            </a:r>
            <a:r>
              <a:rPr lang="ru-RU" dirty="0" smtClean="0"/>
              <a:t> </a:t>
            </a:r>
            <a:r>
              <a:rPr lang="ru-RU" dirty="0" err="1" smtClean="0"/>
              <a:t>розміри</a:t>
            </a:r>
            <a:r>
              <a:rPr lang="ru-RU" dirty="0" smtClean="0"/>
              <a:t>, </a:t>
            </a:r>
            <a:r>
              <a:rPr lang="ru-RU" dirty="0" err="1" smtClean="0"/>
              <a:t>бо</a:t>
            </a:r>
            <a:r>
              <a:rPr lang="ru-RU" dirty="0" smtClean="0"/>
              <a:t> </a:t>
            </a:r>
            <a:r>
              <a:rPr lang="ru-RU" dirty="0" err="1" smtClean="0"/>
              <a:t>складалася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6 </a:t>
            </a:r>
            <a:r>
              <a:rPr lang="ru-RU" dirty="0" err="1" smtClean="0"/>
              <a:t>тисяч</a:t>
            </a:r>
            <a:r>
              <a:rPr lang="ru-RU" dirty="0" smtClean="0"/>
              <a:t> </a:t>
            </a:r>
            <a:r>
              <a:rPr lang="ru-RU" dirty="0" err="1" smtClean="0"/>
              <a:t>електронних</a:t>
            </a:r>
            <a:r>
              <a:rPr lang="ru-RU" dirty="0" smtClean="0"/>
              <a:t> ламп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займала</a:t>
            </a:r>
            <a:r>
              <a:rPr lang="ru-RU" dirty="0" smtClean="0"/>
              <a:t> </a:t>
            </a:r>
            <a:r>
              <a:rPr lang="ru-RU" dirty="0" err="1" smtClean="0"/>
              <a:t>площу</a:t>
            </a:r>
            <a:r>
              <a:rPr lang="ru-RU" dirty="0" smtClean="0"/>
              <a:t> 60 </a:t>
            </a:r>
            <a:r>
              <a:rPr lang="ru-RU" dirty="0" err="1" smtClean="0"/>
              <a:t>квадратних</a:t>
            </a:r>
            <a:r>
              <a:rPr lang="ru-RU" dirty="0" smtClean="0"/>
              <a:t> </a:t>
            </a:r>
            <a:r>
              <a:rPr lang="ru-RU" dirty="0" err="1" smtClean="0"/>
              <a:t>метрів</a:t>
            </a:r>
            <a:r>
              <a:rPr lang="ru-RU" dirty="0" smtClean="0"/>
              <a:t>.</a:t>
            </a:r>
          </a:p>
          <a:p>
            <a:r>
              <a:rPr lang="uk-UA" i="1" dirty="0" smtClean="0"/>
              <a:t>     Прикмета</a:t>
            </a:r>
            <a:r>
              <a:rPr lang="uk-UA" dirty="0" smtClean="0"/>
              <a:t>: потри мене – і завжди буде гарний </a:t>
            </a:r>
            <a:r>
              <a:rPr lang="uk-UA" dirty="0" err="1" smtClean="0"/>
              <a:t>інтернет</a:t>
            </a:r>
            <a:r>
              <a:rPr lang="uk-UA" dirty="0" smtClean="0"/>
              <a:t>!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6072206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фото автора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100010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(вул. Ярославів Вал, 23)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удинок,_Київ_Ярославів_Вал_вул.,_32-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5786477" cy="38576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9200"/>
          </a:xfrm>
        </p:spPr>
        <p:txBody>
          <a:bodyPr/>
          <a:lstStyle/>
          <a:p>
            <a:r>
              <a:rPr lang="uk-UA" b="1" dirty="0" smtClean="0"/>
              <a:t>Дім Лесі Українки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1142984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(вул. Ярославів Вал, 32)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2264" y="2214554"/>
            <a:ext cx="1857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У будинку (літо 1907року) після одруження мешкали Леся Українка та Климент Квітка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357826"/>
            <a:ext cx="6072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</a:t>
            </a:r>
            <a:r>
              <a:rPr lang="en-US" sz="1200" dirty="0" smtClean="0"/>
              <a:t>https://commons.wikimedia.org/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ославів_Вал,_40_(11-201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643050"/>
            <a:ext cx="4786346" cy="358250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920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Київський національний університет театру, кіно і телебачення ім. Івана Карпенка-Карого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5286388"/>
            <a:ext cx="3000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 фото: </a:t>
            </a:r>
            <a:r>
              <a:rPr lang="en-US" sz="1200" dirty="0" smtClean="0"/>
              <a:t>https://uk.wikipedia.org/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1214422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( вул. Ярославів Вал, 40)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72132" y="1643050"/>
            <a:ext cx="27146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Колишнє</a:t>
            </a:r>
            <a:r>
              <a:rPr lang="ru-RU" dirty="0" smtClean="0"/>
              <a:t> </a:t>
            </a:r>
            <a:r>
              <a:rPr lang="ru-RU" dirty="0" err="1" smtClean="0"/>
              <a:t>міське</a:t>
            </a:r>
            <a:r>
              <a:rPr lang="ru-RU" dirty="0" smtClean="0"/>
              <a:t> училище, </a:t>
            </a:r>
            <a:r>
              <a:rPr lang="ru-RU" dirty="0" err="1" smtClean="0"/>
              <a:t>зведене</a:t>
            </a:r>
            <a:r>
              <a:rPr lang="ru-RU" dirty="0" smtClean="0"/>
              <a:t> коштами М. </a:t>
            </a:r>
            <a:r>
              <a:rPr lang="ru-RU" dirty="0" err="1" smtClean="0"/>
              <a:t>Терещенка</a:t>
            </a:r>
            <a:r>
              <a:rPr lang="ru-RU" dirty="0" smtClean="0"/>
              <a:t>, </a:t>
            </a:r>
            <a:r>
              <a:rPr lang="ru-RU" dirty="0" err="1" smtClean="0"/>
              <a:t>нині</a:t>
            </a:r>
            <a:r>
              <a:rPr lang="ru-RU" dirty="0" smtClean="0"/>
              <a:t> </a:t>
            </a:r>
            <a:r>
              <a:rPr lang="uk-UA" dirty="0" smtClean="0"/>
              <a:t>Київський національний університет театру, кіно і телебачення ім. Івана Карпенка-Карого.</a:t>
            </a:r>
          </a:p>
          <a:p>
            <a:r>
              <a:rPr lang="uk-UA" dirty="0" smtClean="0"/>
              <a:t>Будинок оформлений у стилі давньоруської архітектури. На фасаді є дати будівництва: “1905-1907”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684</TotalTime>
  <Words>537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      екскурсійний маршрут " Шукай" і трішки більше на ЯрВалу </vt:lpstr>
      <vt:lpstr>Карта маршруту</vt:lpstr>
      <vt:lpstr>Вулиця Ярославів Вал</vt:lpstr>
      <vt:lpstr>Золоті ворота</vt:lpstr>
      <vt:lpstr>Фонтан Термена</vt:lpstr>
      <vt:lpstr>Бронзова фігурка  “Київський фонтан”</vt:lpstr>
      <vt:lpstr>Караїмська  кенаса</vt:lpstr>
      <vt:lpstr> Будинок №14.</vt:lpstr>
      <vt:lpstr>Кафе “Ярослава”</vt:lpstr>
      <vt:lpstr>Бронзова фігурка “Гелікоптер Сікорського”</vt:lpstr>
      <vt:lpstr>Бронзова фігурка “Золоті ворота”</vt:lpstr>
      <vt:lpstr>Мініатюра “Київський комп’тер”</vt:lpstr>
      <vt:lpstr>Дім Лесі Українки</vt:lpstr>
      <vt:lpstr>Київський національний університет театру, кіно і телебачення ім. Івана Карпенка-Карого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Шукай на Яр валу</dc:title>
  <dc:creator>user</dc:creator>
  <cp:lastModifiedBy>user</cp:lastModifiedBy>
  <cp:revision>57</cp:revision>
  <dcterms:created xsi:type="dcterms:W3CDTF">2021-04-08T15:27:42Z</dcterms:created>
  <dcterms:modified xsi:type="dcterms:W3CDTF">2021-04-16T07:56:51Z</dcterms:modified>
</cp:coreProperties>
</file>