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5" r:id="rId4"/>
    <p:sldId id="258" r:id="rId5"/>
    <p:sldId id="261" r:id="rId6"/>
    <p:sldId id="262" r:id="rId7"/>
    <p:sldId id="263" r:id="rId8"/>
    <p:sldId id="266" r:id="rId9"/>
    <p:sldId id="264" r:id="rId10"/>
    <p:sldId id="259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April 15, 2021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April 15,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683" y="2312668"/>
            <a:ext cx="3521635" cy="94829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Сонячна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енергія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вдома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1164" y="3685591"/>
            <a:ext cx="3683000" cy="2845837"/>
          </a:xfrm>
        </p:spPr>
        <p:txBody>
          <a:bodyPr>
            <a:no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виконав:</a:t>
            </a:r>
          </a:p>
          <a:p>
            <a:r>
              <a:rPr lang="uk-UA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Винокур Єгор Олександрович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учень 7 класу, ПЗЗСО «Школа сучасної освіти АСЕ»</a:t>
            </a:r>
          </a:p>
          <a:p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Швець В’ячеслав Васильович,</a:t>
            </a: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математики та фізики</a:t>
            </a:r>
          </a:p>
        </p:txBody>
      </p:sp>
      <p:pic>
        <p:nvPicPr>
          <p:cNvPr id="4" name="Picture 3" descr="SolarTree-Austri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-949" b="28118"/>
          <a:stretch/>
        </p:blipFill>
        <p:spPr>
          <a:xfrm>
            <a:off x="4661847" y="0"/>
            <a:ext cx="3521635" cy="22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8316" y="8246"/>
            <a:ext cx="3675929" cy="50979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/>
                <a:cs typeface="Arial"/>
              </a:rPr>
              <a:t>РЕЗУЛЬТАТ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42416" y="767980"/>
            <a:ext cx="3419856" cy="5038461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Платформа для </a:t>
            </a:r>
            <a:r>
              <a:rPr lang="ru-RU" dirty="0" err="1">
                <a:latin typeface="Arial"/>
                <a:cs typeface="Arial"/>
              </a:rPr>
              <a:t>дослідів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78316" y="767980"/>
            <a:ext cx="3981484" cy="5038460"/>
          </a:xfrm>
        </p:spPr>
        <p:txBody>
          <a:bodyPr/>
          <a:lstStyle/>
          <a:p>
            <a:pPr algn="just"/>
            <a:r>
              <a:rPr lang="ru-RU" dirty="0" err="1">
                <a:latin typeface="Arial"/>
                <a:cs typeface="Arial"/>
              </a:rPr>
              <a:t>Лепбук</a:t>
            </a:r>
            <a:r>
              <a:rPr lang="ru-RU" dirty="0">
                <a:latin typeface="Arial"/>
                <a:cs typeface="Arial"/>
              </a:rPr>
              <a:t> для </a:t>
            </a:r>
            <a:r>
              <a:rPr lang="ru-RU" dirty="0" err="1">
                <a:latin typeface="Arial"/>
                <a:cs typeface="Arial"/>
              </a:rPr>
              <a:t>учнів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молодшої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школи</a:t>
            </a:r>
            <a:r>
              <a:rPr lang="ru-RU" dirty="0">
                <a:latin typeface="Arial"/>
                <a:cs typeface="Arial"/>
              </a:rPr>
              <a:t> «</a:t>
            </a:r>
            <a:r>
              <a:rPr lang="ru-RU" dirty="0" err="1">
                <a:latin typeface="Arial"/>
                <a:cs typeface="Arial"/>
              </a:rPr>
              <a:t>Використання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сонячної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енергії</a:t>
            </a:r>
            <a:r>
              <a:rPr lang="ru-RU" dirty="0">
                <a:latin typeface="Arial"/>
                <a:cs typeface="Arial"/>
              </a:rPr>
              <a:t>»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IMG_468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2" y="1814785"/>
            <a:ext cx="3714140" cy="2785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872" y="4973387"/>
            <a:ext cx="339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Заряджання акумулятора для подальшого використання, задля забезпечення дрібних побутових потреб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01044" y="2396149"/>
            <a:ext cx="3253201" cy="3753192"/>
            <a:chOff x="4900791" y="2162706"/>
            <a:chExt cx="3253201" cy="3753192"/>
          </a:xfrm>
        </p:grpSpPr>
        <p:pic>
          <p:nvPicPr>
            <p:cNvPr id="4" name="Picture 3" descr="Lapbook_1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31641" y="2624440"/>
              <a:ext cx="3693871" cy="2770403"/>
            </a:xfrm>
            <a:prstGeom prst="rect">
              <a:avLst/>
            </a:prstGeom>
          </p:spPr>
        </p:pic>
        <p:pic>
          <p:nvPicPr>
            <p:cNvPr id="3" name="Picture 2" descr="Lapbook_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791" y="3475997"/>
              <a:ext cx="3253201" cy="2439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81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18681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"/>
                <a:cs typeface="Arial"/>
              </a:rPr>
              <a:t>Майбутнє за екологічним ставленням до ресурсів!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Content Placeholder 3" descr="Honda-650x4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b="10131"/>
          <a:stretch>
            <a:fillRect/>
          </a:stretch>
        </p:blipFill>
        <p:spPr>
          <a:xfrm>
            <a:off x="1260709" y="2323652"/>
            <a:ext cx="6777317" cy="350897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37178" y="33422"/>
            <a:ext cx="3182888" cy="50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00952" y="5984727"/>
            <a:ext cx="3574447" cy="50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latin typeface="Arial"/>
                <a:cs typeface="Arial"/>
              </a:rPr>
              <a:t>Винокур Егор 7 </a:t>
            </a:r>
            <a:r>
              <a:rPr lang="ru-RU" dirty="0" err="1">
                <a:latin typeface="Arial"/>
                <a:cs typeface="Arial"/>
              </a:rPr>
              <a:t>клас</a:t>
            </a:r>
            <a:r>
              <a:rPr lang="ru-RU" dirty="0">
                <a:latin typeface="Arial"/>
                <a:cs typeface="Arial"/>
              </a:rPr>
              <a:t>, АСЕ школа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96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247421"/>
            <a:ext cx="7024744" cy="181719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Мета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роботи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b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uk-UA" sz="24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</a:t>
            </a:r>
            <a:r>
              <a:rPr lang="uk-UA" sz="2400" kern="12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принципу дії</a:t>
            </a:r>
            <a:r>
              <a:rPr lang="uk-UA" sz="24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сонячної енергії в домашніх умовах та перевірити можливість використання сонячних </a:t>
            </a:r>
            <a:r>
              <a:rPr lang="uk-UA" sz="240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батарей</a:t>
            </a:r>
            <a:r>
              <a:rPr lang="uk-UA" sz="24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побутових потреб. Створення робочого прототипу сонячних панелей.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534784"/>
            <a:ext cx="7550002" cy="3927513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 err="1">
                <a:latin typeface="Arial"/>
                <a:cs typeface="Arial"/>
              </a:rPr>
              <a:t>Засоби</a:t>
            </a:r>
            <a:r>
              <a:rPr lang="ru-RU" b="1" dirty="0">
                <a:latin typeface="Arial"/>
                <a:cs typeface="Arial"/>
              </a:rPr>
              <a:t> і </a:t>
            </a:r>
            <a:r>
              <a:rPr lang="ru-RU" b="1" dirty="0" err="1">
                <a:latin typeface="Arial"/>
                <a:cs typeface="Arial"/>
              </a:rPr>
              <a:t>методи</a:t>
            </a:r>
            <a:r>
              <a:rPr lang="ru-RU" b="1" dirty="0">
                <a:latin typeface="Arial"/>
                <a:cs typeface="Arial"/>
              </a:rPr>
              <a:t> </a:t>
            </a:r>
            <a:r>
              <a:rPr lang="ru-RU" b="1" dirty="0" err="1">
                <a:latin typeface="Arial"/>
                <a:cs typeface="Arial"/>
              </a:rPr>
              <a:t>дослідження</a:t>
            </a:r>
            <a:r>
              <a:rPr lang="ru-RU" b="1" dirty="0">
                <a:latin typeface="Arial"/>
                <a:cs typeface="Arial"/>
              </a:rPr>
              <a:t>:</a:t>
            </a:r>
          </a:p>
          <a:p>
            <a:r>
              <a:rPr lang="ru-RU" dirty="0" err="1">
                <a:latin typeface="Arial"/>
                <a:cs typeface="Arial"/>
              </a:rPr>
              <a:t>Спостереження</a:t>
            </a:r>
            <a:r>
              <a:rPr lang="ru-RU" dirty="0">
                <a:latin typeface="Arial"/>
                <a:cs typeface="Arial"/>
              </a:rPr>
              <a:t> за </a:t>
            </a:r>
            <a:r>
              <a:rPr lang="ru-RU" dirty="0" err="1">
                <a:latin typeface="Arial"/>
                <a:cs typeface="Arial"/>
              </a:rPr>
              <a:t>роботою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приладів</a:t>
            </a:r>
            <a:r>
              <a:rPr lang="ru-RU" dirty="0">
                <a:latin typeface="Arial"/>
                <a:cs typeface="Arial"/>
              </a:rPr>
              <a:t>, </a:t>
            </a:r>
            <a:r>
              <a:rPr lang="ru-RU" dirty="0" err="1">
                <a:latin typeface="Arial"/>
                <a:cs typeface="Arial"/>
              </a:rPr>
              <a:t>які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працюють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завдяки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сонячній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енергії</a:t>
            </a:r>
            <a:endParaRPr lang="ru-RU" dirty="0">
              <a:latin typeface="Arial"/>
              <a:cs typeface="Arial"/>
            </a:endParaRPr>
          </a:p>
          <a:p>
            <a:r>
              <a:rPr lang="ru-RU" dirty="0" err="1">
                <a:latin typeface="Arial"/>
                <a:cs typeface="Arial"/>
              </a:rPr>
              <a:t>Створення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платформи</a:t>
            </a:r>
            <a:r>
              <a:rPr lang="ru-RU" dirty="0">
                <a:latin typeface="Arial"/>
                <a:cs typeface="Arial"/>
              </a:rPr>
              <a:t> для </a:t>
            </a:r>
            <a:r>
              <a:rPr lang="ru-RU" dirty="0" err="1">
                <a:latin typeface="Arial"/>
                <a:cs typeface="Arial"/>
              </a:rPr>
              <a:t>експерементів</a:t>
            </a:r>
            <a:r>
              <a:rPr lang="ru-RU" dirty="0">
                <a:latin typeface="Arial"/>
                <a:cs typeface="Arial"/>
              </a:rPr>
              <a:t> </a:t>
            </a:r>
          </a:p>
          <a:p>
            <a:r>
              <a:rPr lang="ru-RU" dirty="0" err="1">
                <a:latin typeface="Arial"/>
                <a:cs typeface="Arial"/>
              </a:rPr>
              <a:t>Проведення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експериментів</a:t>
            </a:r>
            <a:r>
              <a:rPr lang="ru-RU" dirty="0">
                <a:latin typeface="Arial"/>
                <a:cs typeface="Arial"/>
              </a:rPr>
              <a:t> 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645153" y="141970"/>
            <a:ext cx="3423082" cy="37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latin typeface="Arial"/>
                <a:cs typeface="Arial"/>
              </a:rPr>
              <a:t>Мета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42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5152" y="141970"/>
            <a:ext cx="4654279" cy="37610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cs typeface="Arial"/>
              </a:rPr>
              <a:t>«</a:t>
            </a:r>
            <a:r>
              <a:rPr lang="ru-RU" sz="2800" dirty="0" err="1">
                <a:latin typeface="Arial"/>
                <a:cs typeface="Arial"/>
              </a:rPr>
              <a:t>Домашнє</a:t>
            </a:r>
            <a:r>
              <a:rPr lang="ru-RU" sz="2800" dirty="0">
                <a:latin typeface="Arial"/>
                <a:cs typeface="Arial"/>
              </a:rPr>
              <a:t> </a:t>
            </a:r>
            <a:r>
              <a:rPr lang="ru-RU" sz="2800" dirty="0" err="1">
                <a:latin typeface="Arial"/>
                <a:cs typeface="Arial"/>
              </a:rPr>
              <a:t>Сонце</a:t>
            </a:r>
            <a:r>
              <a:rPr lang="ru-RU" sz="2800" dirty="0">
                <a:latin typeface="Arial"/>
                <a:cs typeface="Arial"/>
              </a:rPr>
              <a:t>»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106" y="701873"/>
            <a:ext cx="749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Arial"/>
                <a:cs typeface="Arial"/>
              </a:rPr>
              <a:t>Сонячна</a:t>
            </a:r>
            <a:r>
              <a:rPr lang="ru-RU" sz="2800" dirty="0">
                <a:latin typeface="Arial"/>
                <a:cs typeface="Arial"/>
              </a:rPr>
              <a:t> </a:t>
            </a:r>
            <a:r>
              <a:rPr lang="ru-RU" sz="2800" dirty="0" err="1">
                <a:latin typeface="Arial"/>
                <a:cs typeface="Arial"/>
              </a:rPr>
              <a:t>енергія</a:t>
            </a:r>
            <a:r>
              <a:rPr lang="ru-RU" sz="2800" dirty="0">
                <a:latin typeface="Arial"/>
                <a:cs typeface="Arial"/>
              </a:rPr>
              <a:t> в </a:t>
            </a:r>
            <a:r>
              <a:rPr lang="ru-RU" sz="2800" dirty="0" err="1">
                <a:latin typeface="Arial"/>
                <a:cs typeface="Arial"/>
              </a:rPr>
              <a:t>нашому</a:t>
            </a:r>
            <a:r>
              <a:rPr lang="ru-RU" sz="2800" dirty="0">
                <a:latin typeface="Arial"/>
                <a:cs typeface="Arial"/>
              </a:rPr>
              <a:t> </a:t>
            </a:r>
            <a:r>
              <a:rPr lang="ru-RU" sz="2800" dirty="0" err="1">
                <a:latin typeface="Arial"/>
                <a:cs typeface="Arial"/>
              </a:rPr>
              <a:t>домі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816" y="5806440"/>
            <a:ext cx="34198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Електроенергія</a:t>
            </a:r>
            <a:r>
              <a:rPr lang="ru-RU" sz="1600" dirty="0">
                <a:latin typeface="Arial"/>
                <a:cs typeface="Arial"/>
              </a:rPr>
              <a:t> для дома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Content Placeholder 4" descr="Дом_панели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r="19372"/>
          <a:stretch>
            <a:fillRect/>
          </a:stretch>
        </p:blipFill>
        <p:spPr>
          <a:xfrm>
            <a:off x="1042416" y="2427428"/>
            <a:ext cx="3419856" cy="3379012"/>
          </a:xfrm>
        </p:spPr>
      </p:pic>
      <p:pic>
        <p:nvPicPr>
          <p:cNvPr id="9" name="Picture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91" y="4412714"/>
            <a:ext cx="1826479" cy="139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4208335"/>
            <a:ext cx="1895845" cy="193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25" y="2427428"/>
            <a:ext cx="1682310" cy="153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72" y="2427428"/>
            <a:ext cx="2224553" cy="153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/>
          <p:cNvPicPr>
            <a:picLocks noGrp="1"/>
          </p:cNvPicPr>
          <p:nvPr>
            <p:ph sz="quarter" idx="1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>
            <a:fillRect/>
          </a:stretch>
        </p:blipFill>
        <p:spPr bwMode="auto">
          <a:xfrm>
            <a:off x="5792723" y="1191669"/>
            <a:ext cx="1520469" cy="107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284216" y="5806440"/>
            <a:ext cx="34198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Освітлення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ru-RU" sz="1600" dirty="0" err="1">
                <a:latin typeface="Arial"/>
                <a:cs typeface="Arial"/>
              </a:rPr>
              <a:t>території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2867" y="1630680"/>
            <a:ext cx="34198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Відлякування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ru-RU" sz="1600" dirty="0" err="1">
                <a:latin typeface="Arial"/>
                <a:cs typeface="Arial"/>
              </a:rPr>
              <a:t>шкідників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5152" y="3964023"/>
            <a:ext cx="34198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Arial"/>
                <a:cs typeface="Arial"/>
              </a:rPr>
              <a:t>Прикраси для подвір’я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71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5152" y="141970"/>
            <a:ext cx="4654279" cy="376106"/>
          </a:xfrm>
        </p:spPr>
        <p:txBody>
          <a:bodyPr>
            <a:noAutofit/>
          </a:bodyPr>
          <a:lstStyle/>
          <a:p>
            <a:r>
              <a:rPr lang="ru-RU" sz="1800" dirty="0" err="1">
                <a:latin typeface="Arial"/>
                <a:cs typeface="Arial"/>
              </a:rPr>
              <a:t>Експерементальна</a:t>
            </a:r>
            <a:r>
              <a:rPr lang="ru-RU" sz="1800" dirty="0">
                <a:latin typeface="Arial"/>
                <a:cs typeface="Arial"/>
              </a:rPr>
              <a:t> платформа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Content Placeholder 7" descr="IMG_4655.JP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76" b="-18076"/>
          <a:stretch>
            <a:fillRect/>
          </a:stretch>
        </p:blipFill>
        <p:spPr>
          <a:xfrm rot="5400000">
            <a:off x="244475" y="1511300"/>
            <a:ext cx="2555875" cy="2611438"/>
          </a:xfrm>
        </p:spPr>
      </p:pic>
      <p:sp>
        <p:nvSpPr>
          <p:cNvPr id="7" name="TextBox 6"/>
          <p:cNvSpPr txBox="1"/>
          <p:nvPr/>
        </p:nvSpPr>
        <p:spPr>
          <a:xfrm>
            <a:off x="673118" y="764786"/>
            <a:ext cx="749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Arial"/>
                <a:cs typeface="Arial"/>
              </a:rPr>
              <a:t>Створення</a:t>
            </a:r>
            <a:r>
              <a:rPr lang="ru-RU" sz="2800" dirty="0">
                <a:latin typeface="Arial"/>
                <a:cs typeface="Arial"/>
              </a:rPr>
              <a:t> </a:t>
            </a:r>
            <a:r>
              <a:rPr lang="ru-RU" sz="2800" dirty="0" err="1">
                <a:latin typeface="Arial"/>
                <a:cs typeface="Arial"/>
              </a:rPr>
              <a:t>платформи</a:t>
            </a:r>
            <a:r>
              <a:rPr lang="ru-RU" sz="2800" dirty="0">
                <a:latin typeface="Arial"/>
                <a:cs typeface="Arial"/>
              </a:rPr>
              <a:t> для </a:t>
            </a:r>
            <a:r>
              <a:rPr lang="ru-RU" sz="2800" dirty="0" err="1">
                <a:latin typeface="Arial"/>
                <a:cs typeface="Arial"/>
              </a:rPr>
              <a:t>дослідів</a:t>
            </a:r>
            <a:r>
              <a:rPr lang="ru-RU" sz="2800" dirty="0">
                <a:latin typeface="Arial"/>
                <a:cs typeface="Arial"/>
              </a:rPr>
              <a:t>: </a:t>
            </a:r>
          </a:p>
        </p:txBody>
      </p:sp>
      <p:pic>
        <p:nvPicPr>
          <p:cNvPr id="10" name="Picture 9" descr="IMG_46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27" y="1520734"/>
            <a:ext cx="2985328" cy="2238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8081" y="3417421"/>
            <a:ext cx="21844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Фіксація</a:t>
            </a:r>
            <a:r>
              <a:rPr lang="ru-RU" sz="1600" dirty="0">
                <a:latin typeface="Arial"/>
                <a:cs typeface="Arial"/>
              </a:rPr>
              <a:t> панелей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Content Placeholder 13" descr="IMG_4667.JPG"/>
          <p:cNvPicPr>
            <a:picLocks noGrp="1" noChangeAspect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13301"/>
          <a:stretch>
            <a:fillRect/>
          </a:stretch>
        </p:blipFill>
        <p:spPr>
          <a:xfrm>
            <a:off x="5913790" y="1538996"/>
            <a:ext cx="2470806" cy="2523658"/>
          </a:xfrm>
        </p:spPr>
      </p:pic>
      <p:sp>
        <p:nvSpPr>
          <p:cNvPr id="12" name="TextBox 11"/>
          <p:cNvSpPr txBox="1"/>
          <p:nvPr/>
        </p:nvSpPr>
        <p:spPr>
          <a:xfrm>
            <a:off x="5913789" y="3724100"/>
            <a:ext cx="230583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З’єднання</a:t>
            </a:r>
            <a:r>
              <a:rPr lang="ru-RU" sz="1600" dirty="0">
                <a:latin typeface="Arial"/>
                <a:cs typeface="Arial"/>
              </a:rPr>
              <a:t> з </a:t>
            </a:r>
            <a:r>
              <a:rPr lang="ru-RU" sz="1600" dirty="0" err="1">
                <a:latin typeface="Arial"/>
                <a:cs typeface="Arial"/>
              </a:rPr>
              <a:t>вимірювальними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ru-RU" sz="1600" dirty="0" err="1">
                <a:latin typeface="Arial"/>
                <a:cs typeface="Arial"/>
              </a:rPr>
              <a:t>приладами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171" y="4022781"/>
            <a:ext cx="1912761" cy="5847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Створення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ru-RU" sz="1600" dirty="0" err="1">
                <a:latin typeface="Arial"/>
                <a:cs typeface="Arial"/>
              </a:rPr>
              <a:t>основи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Паяю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27" y="3876789"/>
            <a:ext cx="2985328" cy="2238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9297" y="5946508"/>
            <a:ext cx="21844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/>
                <a:cs typeface="Arial"/>
              </a:rPr>
              <a:t>Процес</a:t>
            </a:r>
            <a:r>
              <a:rPr lang="ru-RU" sz="1600" dirty="0">
                <a:latin typeface="Arial"/>
                <a:cs typeface="Arial"/>
              </a:rPr>
              <a:t> пайки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0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152" y="24971"/>
            <a:ext cx="3422402" cy="5253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/>
                <a:cs typeface="Arial"/>
              </a:rPr>
              <a:t>ДОСЛІД 1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8751" y="975814"/>
            <a:ext cx="3057148" cy="41716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Arial"/>
                <a:cs typeface="Arial"/>
              </a:rPr>
              <a:t>1 ПАНЕЛЬ </a:t>
            </a:r>
          </a:p>
        </p:txBody>
      </p:sp>
      <p:pic>
        <p:nvPicPr>
          <p:cNvPr id="10" name="Content Placeholder 9" descr="IMG_4660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>
          <a:xfrm>
            <a:off x="1069095" y="1353442"/>
            <a:ext cx="2938776" cy="243687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78" y="967456"/>
            <a:ext cx="3055717" cy="43387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2 </a:t>
            </a:r>
            <a:r>
              <a:rPr lang="ru-RU" dirty="0">
                <a:latin typeface="Arial"/>
                <a:cs typeface="Arial"/>
              </a:rPr>
              <a:t>ПАНЕЛІ</a:t>
            </a:r>
            <a:endParaRPr lang="en-US" dirty="0"/>
          </a:p>
        </p:txBody>
      </p:sp>
      <p:pic>
        <p:nvPicPr>
          <p:cNvPr id="11" name="Content Placeholder 10" descr="IMG_4670.JP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>
          <a:xfrm>
            <a:off x="4951412" y="1384617"/>
            <a:ext cx="2855727" cy="2368012"/>
          </a:xfr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133508" y="601615"/>
            <a:ext cx="7023287" cy="417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кількості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панелей на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потужність</a:t>
            </a: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B0A593-4BDF-4E62-B518-52F05D7AC410}"/>
              </a:ext>
            </a:extLst>
          </p:cNvPr>
          <p:cNvSpPr txBox="1">
            <a:spLocks/>
          </p:cNvSpPr>
          <p:nvPr/>
        </p:nvSpPr>
        <p:spPr>
          <a:xfrm>
            <a:off x="2851224" y="3752629"/>
            <a:ext cx="3057148" cy="417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Arial"/>
                <a:cs typeface="Arial"/>
              </a:rPr>
              <a:t>5 ПАНЕЛЕЙ </a:t>
            </a:r>
          </a:p>
        </p:txBody>
      </p:sp>
      <p:pic>
        <p:nvPicPr>
          <p:cNvPr id="12" name="Content Placeholder 7" descr="IMG_4672.JPG">
            <a:extLst>
              <a:ext uri="{FF2B5EF4-FFF2-40B4-BE49-F238E27FC236}">
                <a16:creationId xmlns:a16="http://schemas.microsoft.com/office/drawing/2014/main" id="{D2681EC9-4209-4504-8EB0-7AEB4FADD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>
          <a:xfrm>
            <a:off x="3048036" y="4087295"/>
            <a:ext cx="2855725" cy="23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152" y="41683"/>
            <a:ext cx="3422402" cy="5766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/>
                <a:cs typeface="Arial"/>
              </a:rPr>
              <a:t>ДОСЛІД 2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082041"/>
            <a:ext cx="305714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Яскрава, сонячна погода</a:t>
            </a:r>
            <a:endParaRPr lang="ru-RU" sz="3200" dirty="0">
              <a:latin typeface="Arial"/>
              <a:cs typeface="Arial"/>
            </a:endParaRPr>
          </a:p>
        </p:txBody>
      </p:sp>
      <p:pic>
        <p:nvPicPr>
          <p:cNvPr id="7" name="Content Placeholder 6" descr="IMG_4670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4743" y="1905750"/>
            <a:ext cx="3392811" cy="81605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Хмарна погода. Дощ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Content Placeholder 7" descr="IMG_4671.JP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/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256486" y="1047509"/>
            <a:ext cx="677733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інтенсивності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сонячного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світла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потужність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окремих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сонячних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панелей</a:t>
            </a:r>
          </a:p>
        </p:txBody>
      </p:sp>
    </p:spTree>
    <p:extLst>
      <p:ext uri="{BB962C8B-B14F-4D97-AF65-F5344CB8AC3E}">
        <p14:creationId xmlns:p14="http://schemas.microsoft.com/office/powerpoint/2010/main" val="137637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152" y="24971"/>
            <a:ext cx="3419856" cy="5766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/>
                <a:cs typeface="Arial"/>
              </a:rPr>
              <a:t>ДОСЛІД 2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721" y="2067489"/>
            <a:ext cx="3951478" cy="639762"/>
          </a:xfrm>
        </p:spPr>
        <p:txBody>
          <a:bodyPr>
            <a:normAutofit/>
          </a:bodyPr>
          <a:lstStyle/>
          <a:p>
            <a:r>
              <a:rPr lang="uk-UA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Яскрава, сонячна погода</a:t>
            </a:r>
            <a:endParaRPr lang="ru-RU" sz="2200" dirty="0">
              <a:latin typeface="Arial"/>
              <a:cs typeface="Arial"/>
            </a:endParaRPr>
          </a:p>
        </p:txBody>
      </p:sp>
      <p:pic>
        <p:nvPicPr>
          <p:cNvPr id="8" name="Content Placeholder 7" descr="IMG_4672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/>
      </p:pic>
      <p:pic>
        <p:nvPicPr>
          <p:cNvPr id="10" name="Content Placeholder 9" descr="IMG_4673.JP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>
            <a:fillRect/>
          </a:stretch>
        </p:blipFill>
        <p:spPr/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897079" y="2053361"/>
            <a:ext cx="3951478" cy="639762"/>
          </a:xfrm>
        </p:spPr>
        <p:txBody>
          <a:bodyPr>
            <a:normAutofit/>
          </a:bodyPr>
          <a:lstStyle/>
          <a:p>
            <a:r>
              <a:rPr lang="uk-UA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Хмарна погода. Дощ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41EED4-26D2-4F6D-9CA3-A27A9693E5EA}"/>
              </a:ext>
            </a:extLst>
          </p:cNvPr>
          <p:cNvSpPr txBox="1">
            <a:spLocks/>
          </p:cNvSpPr>
          <p:nvPr/>
        </p:nvSpPr>
        <p:spPr>
          <a:xfrm>
            <a:off x="1256486" y="1007607"/>
            <a:ext cx="677733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інтенсивності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сонячного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світла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потужність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5 </a:t>
            </a:r>
            <a:r>
              <a:rPr lang="ru-RU" dirty="0" err="1">
                <a:solidFill>
                  <a:srgbClr val="000000"/>
                </a:solidFill>
                <a:latin typeface="Arial"/>
                <a:cs typeface="Arial"/>
              </a:rPr>
              <a:t>сонячних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панелей</a:t>
            </a:r>
          </a:p>
        </p:txBody>
      </p:sp>
    </p:spTree>
    <p:extLst>
      <p:ext uri="{BB962C8B-B14F-4D97-AF65-F5344CB8AC3E}">
        <p14:creationId xmlns:p14="http://schemas.microsoft.com/office/powerpoint/2010/main" val="297512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90A197-E86D-4AE7-AD3A-2E7229E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152" y="24971"/>
            <a:ext cx="3419856" cy="5766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/>
                <a:cs typeface="Arial"/>
              </a:rPr>
              <a:t>ДОСЛІД 2 </a:t>
            </a:r>
            <a:endParaRPr lang="en-US" sz="2800" b="1" dirty="0">
              <a:latin typeface="Arial"/>
              <a:cs typeface="Arial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2552CF5-5169-4CED-BAC9-4BB0F0D43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920650"/>
              </p:ext>
            </p:extLst>
          </p:nvPr>
        </p:nvGraphicFramePr>
        <p:xfrm>
          <a:off x="926302" y="2668226"/>
          <a:ext cx="7437699" cy="2417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8981">
                  <a:extLst>
                    <a:ext uri="{9D8B030D-6E8A-4147-A177-3AD203B41FA5}">
                      <a16:colId xmlns:a16="http://schemas.microsoft.com/office/drawing/2014/main" val="1439216227"/>
                    </a:ext>
                  </a:extLst>
                </a:gridCol>
                <a:gridCol w="2478981">
                  <a:extLst>
                    <a:ext uri="{9D8B030D-6E8A-4147-A177-3AD203B41FA5}">
                      <a16:colId xmlns:a16="http://schemas.microsoft.com/office/drawing/2014/main" val="4274691902"/>
                    </a:ext>
                  </a:extLst>
                </a:gridCol>
                <a:gridCol w="2479737">
                  <a:extLst>
                    <a:ext uri="{9D8B030D-6E8A-4147-A177-3AD203B41FA5}">
                      <a16:colId xmlns:a16="http://schemas.microsoft.com/office/drawing/2014/main" val="905594038"/>
                    </a:ext>
                  </a:extLst>
                </a:gridCol>
              </a:tblGrid>
              <a:tr h="82427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Назва елементу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Яскрава, сонячна погода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Хмарна погода. Дощ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814442"/>
                  </a:ext>
                </a:extLst>
              </a:tr>
              <a:tr h="39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Панель 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2,32 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1.9 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4492969"/>
                  </a:ext>
                </a:extLst>
              </a:tr>
              <a:tr h="39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Панель 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2.21 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1.8 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0817216"/>
                  </a:ext>
                </a:extLst>
              </a:tr>
              <a:tr h="39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Панель 1 + Панель 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4.49 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3.19 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7473838"/>
                  </a:ext>
                </a:extLst>
              </a:tr>
              <a:tr h="39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 панелей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12.1 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10.71 В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015076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381CB2-215A-4FB0-B40B-67564680A8EC}"/>
              </a:ext>
            </a:extLst>
          </p:cNvPr>
          <p:cNvSpPr txBox="1"/>
          <p:nvPr/>
        </p:nvSpPr>
        <p:spPr>
          <a:xfrm>
            <a:off x="926302" y="1759020"/>
            <a:ext cx="7437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20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Таблиця 1.</a:t>
            </a:r>
            <a:r>
              <a:rPr kumimoji="0" lang="uk-UA" altLang="ru-UA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Залежність показників напруги на сонячних панелях від інтенсивності сонячного світла.</a:t>
            </a:r>
            <a:endParaRPr kumimoji="0" lang="uk-UA" altLang="ru-UA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0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152" y="24971"/>
            <a:ext cx="3419856" cy="5766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/>
                <a:cs typeface="Arial"/>
              </a:rPr>
              <a:t> ДОСЛІД 3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069" y="1534456"/>
            <a:ext cx="3643508" cy="978566"/>
          </a:xfrm>
        </p:spPr>
        <p:txBody>
          <a:bodyPr>
            <a:normAutofit/>
          </a:bodyPr>
          <a:lstStyle/>
          <a:p>
            <a:r>
              <a:rPr lang="ru-RU" dirty="0">
                <a:latin typeface="Arial"/>
                <a:cs typeface="Arial"/>
              </a:rPr>
              <a:t>Вентилятор</a:t>
            </a:r>
          </a:p>
        </p:txBody>
      </p:sp>
      <p:pic>
        <p:nvPicPr>
          <p:cNvPr id="5" name="Вентилятор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1041400" y="2851932"/>
            <a:ext cx="3419475" cy="1924050"/>
          </a:xfrm>
        </p:spPr>
      </p:pic>
      <p:pic>
        <p:nvPicPr>
          <p:cNvPr id="4" name="Content Placeholder 3" descr="20160505_083719.jpg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68" b="-23568"/>
          <a:stretch>
            <a:fillRect/>
          </a:stretch>
        </p:blipFill>
        <p:spPr>
          <a:xfrm>
            <a:off x="4683126" y="2420947"/>
            <a:ext cx="3419475" cy="2835275"/>
          </a:xfr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2751137" y="933788"/>
            <a:ext cx="465604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ПЕРЕВІРКА РОБОТИ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678844" y="1873260"/>
            <a:ext cx="3643508" cy="639762"/>
          </a:xfrm>
        </p:spPr>
        <p:txBody>
          <a:bodyPr>
            <a:normAutofit/>
          </a:bodyPr>
          <a:lstStyle/>
          <a:p>
            <a:r>
              <a:rPr lang="ru-RU" dirty="0" err="1">
                <a:latin typeface="Arial"/>
                <a:cs typeface="Arial"/>
              </a:rPr>
              <a:t>Світлодіодна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стрічка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0826" y="5256222"/>
            <a:ext cx="1538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/>
                <a:cs typeface="Arial"/>
              </a:rPr>
              <a:t>ДИВ. ВІДЕО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4359</TotalTime>
  <Words>272</Words>
  <Application>Microsoft Office PowerPoint</Application>
  <PresentationFormat>Экран (4:3)</PresentationFormat>
  <Paragraphs>66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2</vt:lpstr>
      <vt:lpstr>Austin</vt:lpstr>
      <vt:lpstr>Сонячна енергія вдома</vt:lpstr>
      <vt:lpstr>Мета роботи:  Дослідження принципу дії сонячної енергії в домашніх умовах та перевірити можливість використання сонячних батарей для побутових потреб. Створення робочого прототипу сонячних панелей.</vt:lpstr>
      <vt:lpstr>«Домашнє Сонце»</vt:lpstr>
      <vt:lpstr>Експерементальна платформа</vt:lpstr>
      <vt:lpstr>ДОСЛІД 1 </vt:lpstr>
      <vt:lpstr>ДОСЛІД 2 </vt:lpstr>
      <vt:lpstr>ДОСЛІД 2 </vt:lpstr>
      <vt:lpstr>ДОСЛІД 2 </vt:lpstr>
      <vt:lpstr> ДОСЛІД 3 </vt:lpstr>
      <vt:lpstr>РЕЗУЛЬТАТ</vt:lpstr>
      <vt:lpstr>Майбутнє за екологічним ставленням до ресурсів!</vt:lpstr>
    </vt:vector>
  </TitlesOfParts>
  <Company>Marka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солнечных батарей</dc:title>
  <dc:creator>Olga Kiselyova</dc:creator>
  <cp:lastModifiedBy>Admin</cp:lastModifiedBy>
  <cp:revision>88</cp:revision>
  <cp:lastPrinted>2016-05-02T15:00:38Z</cp:lastPrinted>
  <dcterms:created xsi:type="dcterms:W3CDTF">2016-05-02T12:39:21Z</dcterms:created>
  <dcterms:modified xsi:type="dcterms:W3CDTF">2021-04-15T00:02:34Z</dcterms:modified>
</cp:coreProperties>
</file>