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charts/chart9.xml" ContentType="application/vnd.openxmlformats-officedocument.drawingml.chart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3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65" r:id="rId18"/>
    <p:sldId id="264" r:id="rId19"/>
  </p:sldIdLst>
  <p:sldSz cx="10801350" cy="7200900"/>
  <p:notesSz cx="6858000" cy="9144000"/>
  <p:defaultTextStyle>
    <a:defPPr>
      <a:defRPr lang="uk-UA"/>
    </a:defPPr>
    <a:lvl1pPr marL="0" algn="l" defTabSz="102864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4324" algn="l" defTabSz="102864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8649" algn="l" defTabSz="102864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42973" algn="l" defTabSz="102864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57298" algn="l" defTabSz="102864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71621" algn="l" defTabSz="102864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85947" algn="l" defTabSz="102864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600270" algn="l" defTabSz="102864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114594" algn="l" defTabSz="102864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2" d="100"/>
          <a:sy n="62" d="100"/>
        </p:scale>
        <p:origin x="-1176" y="-72"/>
      </p:cViewPr>
      <p:guideLst>
        <p:guide orient="horz" pos="2268"/>
        <p:guide pos="340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42;&#1040;&#1053;&#1071;\Desktop\&#1050;&#1085;&#1080;&#1075;&#1072;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42;&#1040;&#1053;&#1071;\Desktop\&#1050;&#1085;&#1080;&#1075;&#1072;1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42;&#1040;&#1053;&#1071;\Desktop\&#1050;&#1085;&#1080;&#1075;&#1072;1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42;&#1040;&#1053;&#1071;\Desktop\&#1050;&#1085;&#1080;&#1075;&#1072;1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42;&#1040;&#1053;&#1071;\Desktop\&#1050;&#1085;&#1080;&#1075;&#1072;1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42;&#1040;&#1053;&#1071;\Desktop\&#1050;&#1085;&#1080;&#1075;&#1072;1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88;&#1110;&#1079;&#1085;&#1077;\&#1089;&#1090;&#1110;&#1083;%2018\&#1050;&#1085;&#1080;&#1075;&#1072;1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42;&#1040;&#1053;&#1071;\Desktop\&#1050;&#1085;&#1080;&#1075;&#1072;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 baseline="0">
                <a:latin typeface="Times New Roman" panose="02020603050405020304" pitchFamily="18" charset="0"/>
              </a:defRPr>
            </a:pPr>
            <a:r>
              <a:rPr lang="uk-UA" sz="1400" b="1" i="0" u="none" strike="noStrike" baseline="0">
                <a:effectLst/>
              </a:rPr>
              <a:t>Клас небезпеки в атмосферному повітрі </a:t>
            </a:r>
            <a:endParaRPr lang="uk-UA" sz="1400" b="1" baseline="0">
              <a:latin typeface="Times New Roman" panose="02020603050405020304" pitchFamily="18" charset="0"/>
            </a:endParaRP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Лист1!$B$2</c:f>
              <c:strCache>
                <c:ptCount val="1"/>
                <c:pt idx="0">
                  <c:v>Клас небезпеки в атмосферному повітрі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Лист1!$A$3:$A$8</c:f>
              <c:strCache>
                <c:ptCount val="6"/>
                <c:pt idx="0">
                  <c:v>Ізобутан (C4H10)</c:v>
                </c:pt>
                <c:pt idx="1">
                  <c:v>Гексан (C6H14)</c:v>
                </c:pt>
                <c:pt idx="2">
                  <c:v>Гептан (C7H16)</c:v>
                </c:pt>
                <c:pt idx="3">
                  <c:v>н-Пентан (C5H12)</c:v>
                </c:pt>
                <c:pt idx="4">
                  <c:v>Тетрахлорметан (CCl4)</c:v>
                </c:pt>
                <c:pt idx="5">
                  <c:v>Трихлорметан (CHCl3)</c:v>
                </c:pt>
              </c:strCache>
            </c:strRef>
          </c:cat>
          <c:val>
            <c:numRef>
              <c:f>Лист1!$B$3:$B$8</c:f>
              <c:numCache>
                <c:formatCode>General</c:formatCode>
                <c:ptCount val="6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2</c:v>
                </c:pt>
                <c:pt idx="5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4884480"/>
        <c:axId val="254924672"/>
      </c:barChart>
      <c:catAx>
        <c:axId val="2548844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50" baseline="0">
                <a:latin typeface="Times New Roman" panose="02020603050405020304" pitchFamily="18" charset="0"/>
              </a:defRPr>
            </a:pPr>
            <a:endParaRPr lang="ru-RU"/>
          </a:p>
        </c:txPr>
        <c:crossAx val="254924672"/>
        <c:crosses val="autoZero"/>
        <c:auto val="1"/>
        <c:lblAlgn val="ctr"/>
        <c:lblOffset val="100"/>
        <c:noMultiLvlLbl val="0"/>
      </c:catAx>
      <c:valAx>
        <c:axId val="2549246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548844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aseline="0">
                <a:latin typeface="Times New Roman" panose="02020603050405020304" pitchFamily="18" charset="0"/>
              </a:defRPr>
            </a:pPr>
            <a:r>
              <a:rPr lang="uk-UA" sz="1400" b="1" i="0" u="none" strike="noStrike" baseline="0" dirty="0">
                <a:effectLst/>
              </a:rPr>
              <a:t>ГДК </a:t>
            </a:r>
            <a:r>
              <a:rPr lang="uk-UA" sz="1400" b="1" i="0" u="none" strike="noStrike" baseline="0" dirty="0" err="1">
                <a:effectLst/>
              </a:rPr>
              <a:t>м.р</a:t>
            </a:r>
            <a:r>
              <a:rPr lang="uk-UA" sz="1400" b="1" i="0" u="none" strike="noStrike" baseline="0" dirty="0" smtClean="0">
                <a:effectLst/>
              </a:rPr>
              <a:t>. в </a:t>
            </a:r>
            <a:r>
              <a:rPr lang="uk-UA" sz="1400" b="1" i="0" u="none" strike="noStrike" baseline="0" dirty="0">
                <a:effectLst/>
              </a:rPr>
              <a:t>повітрі робочої зони, мг/м</a:t>
            </a:r>
            <a:r>
              <a:rPr lang="uk-UA" sz="1400" b="1" i="0" u="none" strike="noStrike" baseline="30000" dirty="0">
                <a:effectLst/>
              </a:rPr>
              <a:t>3</a:t>
            </a:r>
            <a:r>
              <a:rPr lang="uk-UA" sz="1400" b="1" i="0" u="none" strike="noStrike" baseline="0" dirty="0">
                <a:effectLst/>
              </a:rPr>
              <a:t> </a:t>
            </a:r>
            <a:endParaRPr lang="uk-UA" sz="1400" b="1" baseline="0" dirty="0">
              <a:latin typeface="Times New Roman" panose="02020603050405020304" pitchFamily="18" charset="0"/>
            </a:endParaRP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Лист1!$C$2</c:f>
              <c:strCache>
                <c:ptCount val="1"/>
                <c:pt idx="0">
                  <c:v>ГДК м.р.в повітрі робочої зони, мг/м3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cat>
            <c:strRef>
              <c:f>Лист1!$A$3:$A$8</c:f>
              <c:strCache>
                <c:ptCount val="6"/>
                <c:pt idx="0">
                  <c:v>Ізобутан (C4H10)</c:v>
                </c:pt>
                <c:pt idx="1">
                  <c:v>Гексан (C6H14)</c:v>
                </c:pt>
                <c:pt idx="2">
                  <c:v>Гептан (C7H16)</c:v>
                </c:pt>
                <c:pt idx="3">
                  <c:v>н-Пентан (C5H12)</c:v>
                </c:pt>
                <c:pt idx="4">
                  <c:v>Тетрахлорметан (CCl4)</c:v>
                </c:pt>
                <c:pt idx="5">
                  <c:v>Трихлорметан (CHCl3)</c:v>
                </c:pt>
              </c:strCache>
            </c:strRef>
          </c:cat>
          <c:val>
            <c:numRef>
              <c:f>Лист1!$C$3:$C$8</c:f>
              <c:numCache>
                <c:formatCode>General</c:formatCode>
                <c:ptCount val="6"/>
                <c:pt idx="0">
                  <c:v>900</c:v>
                </c:pt>
                <c:pt idx="1">
                  <c:v>900</c:v>
                </c:pt>
                <c:pt idx="2">
                  <c:v>900</c:v>
                </c:pt>
                <c:pt idx="3">
                  <c:v>90</c:v>
                </c:pt>
                <c:pt idx="4">
                  <c:v>20</c:v>
                </c:pt>
                <c:pt idx="5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8281984"/>
        <c:axId val="168283520"/>
      </c:barChart>
      <c:catAx>
        <c:axId val="16828198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5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8283520"/>
        <c:crosses val="autoZero"/>
        <c:auto val="1"/>
        <c:lblAlgn val="ctr"/>
        <c:lblOffset val="100"/>
        <c:noMultiLvlLbl val="0"/>
      </c:catAx>
      <c:valAx>
        <c:axId val="1682835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82819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/>
          <a:lstStyle/>
          <a:p>
            <a:pPr>
              <a:defRPr sz="1600" b="1" i="0" baseline="0">
                <a:latin typeface="Times New Roman" panose="02020603050405020304" pitchFamily="18" charset="0"/>
              </a:defRPr>
            </a:pPr>
            <a:r>
              <a:rPr lang="uk-UA" sz="1600" b="1" i="0" u="none" strike="noStrike" baseline="0">
                <a:effectLst/>
              </a:rPr>
              <a:t>Температура кипіння при тиску 101,3 кПа, °С </a:t>
            </a:r>
            <a:endParaRPr lang="uk-UA" sz="1600" b="1" i="0" baseline="0">
              <a:latin typeface="Times New Roman" panose="02020603050405020304" pitchFamily="18" charset="0"/>
            </a:endParaRP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Лист2!$B$2</c:f>
              <c:strCache>
                <c:ptCount val="1"/>
                <c:pt idx="0">
                  <c:v>Температура кипіння при тиску 101,3 кПа, °С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invertIfNegative val="0"/>
          <c:cat>
            <c:strRef>
              <c:f>Лист2!$A$3:$A$8</c:f>
              <c:strCache>
                <c:ptCount val="6"/>
                <c:pt idx="0">
                  <c:v>Ізобутан (C4H10)</c:v>
                </c:pt>
                <c:pt idx="1">
                  <c:v>Гексан (C6H14)</c:v>
                </c:pt>
                <c:pt idx="2">
                  <c:v>Гептан (C7H16)</c:v>
                </c:pt>
                <c:pt idx="3">
                  <c:v>н-Пентан (C5H12)</c:v>
                </c:pt>
                <c:pt idx="4">
                  <c:v>Тетрахлорметан (CCl4)</c:v>
                </c:pt>
                <c:pt idx="5">
                  <c:v>Трихлорметан (CHCl3)</c:v>
                </c:pt>
              </c:strCache>
            </c:strRef>
          </c:cat>
          <c:val>
            <c:numRef>
              <c:f>Лист2!$B$3:$B$8</c:f>
              <c:numCache>
                <c:formatCode>General</c:formatCode>
                <c:ptCount val="6"/>
                <c:pt idx="0">
                  <c:v>-0.5</c:v>
                </c:pt>
                <c:pt idx="1">
                  <c:v>68.739999999999995</c:v>
                </c:pt>
                <c:pt idx="2">
                  <c:v>98.43</c:v>
                </c:pt>
                <c:pt idx="3">
                  <c:v>36.07</c:v>
                </c:pt>
                <c:pt idx="4">
                  <c:v>76.7</c:v>
                </c:pt>
                <c:pt idx="5">
                  <c:v>61.2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9022592"/>
        <c:axId val="169024128"/>
      </c:barChart>
      <c:catAx>
        <c:axId val="16902259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100" baseline="0">
                <a:solidFill>
                  <a:sysClr val="windowText" lastClr="000000"/>
                </a:solidFill>
                <a:latin typeface="Times New Roman" panose="02020603050405020304" pitchFamily="18" charset="0"/>
              </a:defRPr>
            </a:pPr>
            <a:endParaRPr lang="ru-RU"/>
          </a:p>
        </c:txPr>
        <c:crossAx val="169024128"/>
        <c:crosses val="autoZero"/>
        <c:auto val="1"/>
        <c:lblAlgn val="ctr"/>
        <c:lblOffset val="100"/>
        <c:noMultiLvlLbl val="0"/>
      </c:catAx>
      <c:valAx>
        <c:axId val="1690241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90225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overlay val="0"/>
      <c:txPr>
        <a:bodyPr/>
        <a:lstStyle/>
        <a:p>
          <a:pPr>
            <a:defRPr sz="16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Лист2!$E$2</c:f>
              <c:strCache>
                <c:ptCount val="1"/>
                <c:pt idx="0">
                  <c:v>Критичний тиск, МПа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strRef>
              <c:f>Лист2!$A$3:$A$8</c:f>
              <c:strCache>
                <c:ptCount val="6"/>
                <c:pt idx="0">
                  <c:v>Ізобутан (C4H10)</c:v>
                </c:pt>
                <c:pt idx="1">
                  <c:v>Гексан (C6H14)</c:v>
                </c:pt>
                <c:pt idx="2">
                  <c:v>Гептан (C7H16)</c:v>
                </c:pt>
                <c:pt idx="3">
                  <c:v>н-Пентан (C5H12)</c:v>
                </c:pt>
                <c:pt idx="4">
                  <c:v>Тетрахлорметан (CCl4)</c:v>
                </c:pt>
                <c:pt idx="5">
                  <c:v>Трихлорметан (CHCl3)</c:v>
                </c:pt>
              </c:strCache>
            </c:strRef>
          </c:cat>
          <c:val>
            <c:numRef>
              <c:f>Лист2!$E$3:$E$8</c:f>
              <c:numCache>
                <c:formatCode>General</c:formatCode>
                <c:ptCount val="6"/>
                <c:pt idx="0">
                  <c:v>3.6</c:v>
                </c:pt>
                <c:pt idx="1">
                  <c:v>2.9980000000000002</c:v>
                </c:pt>
                <c:pt idx="2">
                  <c:v>2.72</c:v>
                </c:pt>
                <c:pt idx="3">
                  <c:v>3.34</c:v>
                </c:pt>
                <c:pt idx="4">
                  <c:v>4.5599999999999996</c:v>
                </c:pt>
                <c:pt idx="5">
                  <c:v>5.53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9040128"/>
        <c:axId val="159719424"/>
      </c:barChart>
      <c:catAx>
        <c:axId val="1690401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9719424"/>
        <c:crosses val="autoZero"/>
        <c:auto val="1"/>
        <c:lblAlgn val="ctr"/>
        <c:lblOffset val="100"/>
        <c:noMultiLvlLbl val="0"/>
      </c:catAx>
      <c:valAx>
        <c:axId val="1597194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90401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/>
          <a:lstStyle/>
          <a:p>
            <a:pPr>
              <a:defRPr sz="1600" b="1" i="0" baseline="0">
                <a:latin typeface="Times New Roman" panose="02020603050405020304" pitchFamily="18" charset="0"/>
              </a:defRPr>
            </a:pPr>
            <a:r>
              <a:rPr lang="uk-UA" sz="1600" b="1" i="0" u="none" strike="noStrike" baseline="0">
                <a:effectLst/>
              </a:rPr>
              <a:t>Температура кристалізації (плавлення) при тиску 101,3 кПа, °С </a:t>
            </a:r>
            <a:endParaRPr lang="uk-UA" sz="1600" b="1" i="0" baseline="0">
              <a:latin typeface="Times New Roman" panose="02020603050405020304" pitchFamily="18" charset="0"/>
            </a:endParaRPr>
          </a:p>
        </c:rich>
      </c:tx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Лист2!$C$2</c:f>
              <c:strCache>
                <c:ptCount val="1"/>
                <c:pt idx="0">
                  <c:v>Температура кристалізації (плавлення) при тиску 101,3 кПа, °С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strRef>
              <c:f>Лист2!$A$3:$A$8</c:f>
              <c:strCache>
                <c:ptCount val="6"/>
                <c:pt idx="0">
                  <c:v>Ізобутан (C4H10)</c:v>
                </c:pt>
                <c:pt idx="1">
                  <c:v>Гексан (C6H14)</c:v>
                </c:pt>
                <c:pt idx="2">
                  <c:v>Гептан (C7H16)</c:v>
                </c:pt>
                <c:pt idx="3">
                  <c:v>н-Пентан (C5H12)</c:v>
                </c:pt>
                <c:pt idx="4">
                  <c:v>Тетрахлорметан (CCl4)</c:v>
                </c:pt>
                <c:pt idx="5">
                  <c:v>Трихлорметан (CHCl3)</c:v>
                </c:pt>
              </c:strCache>
            </c:strRef>
          </c:cat>
          <c:val>
            <c:numRef>
              <c:f>Лист2!$C$3:$C$8</c:f>
              <c:numCache>
                <c:formatCode>General</c:formatCode>
                <c:ptCount val="6"/>
                <c:pt idx="0">
                  <c:v>-138.35</c:v>
                </c:pt>
                <c:pt idx="1">
                  <c:v>-95.32</c:v>
                </c:pt>
                <c:pt idx="2">
                  <c:v>-90.61</c:v>
                </c:pt>
                <c:pt idx="3">
                  <c:v>-129.69999999999999</c:v>
                </c:pt>
                <c:pt idx="4">
                  <c:v>-22.87</c:v>
                </c:pt>
                <c:pt idx="5">
                  <c:v>-63.5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0607744"/>
        <c:axId val="170609280"/>
      </c:barChart>
      <c:catAx>
        <c:axId val="170607744"/>
        <c:scaling>
          <c:orientation val="minMax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sz="1100" baseline="0">
                <a:latin typeface="Times New Roman" panose="02020603050405020304" pitchFamily="18" charset="0"/>
              </a:defRPr>
            </a:pPr>
            <a:endParaRPr lang="ru-RU"/>
          </a:p>
        </c:txPr>
        <c:crossAx val="170609280"/>
        <c:crosses val="autoZero"/>
        <c:auto val="1"/>
        <c:lblAlgn val="ctr"/>
        <c:lblOffset val="100"/>
        <c:noMultiLvlLbl val="0"/>
      </c:catAx>
      <c:valAx>
        <c:axId val="170609280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nextTo"/>
        <c:crossAx val="1706077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overlay val="0"/>
      <c:txPr>
        <a:bodyPr/>
        <a:lstStyle/>
        <a:p>
          <a:pPr>
            <a:defRPr sz="16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Лист2!$F$2</c:f>
              <c:strCache>
                <c:ptCount val="1"/>
                <c:pt idx="0">
                  <c:v>Коефіцієнт теплопровідності, Вт/(м·K)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cat>
            <c:strRef>
              <c:f>Лист2!$A$3:$A$8</c:f>
              <c:strCache>
                <c:ptCount val="6"/>
                <c:pt idx="0">
                  <c:v>Ізобутан (C4H10)</c:v>
                </c:pt>
                <c:pt idx="1">
                  <c:v>Гексан (C6H14)</c:v>
                </c:pt>
                <c:pt idx="2">
                  <c:v>Гептан (C7H16)</c:v>
                </c:pt>
                <c:pt idx="3">
                  <c:v>н-Пентан (C5H12)</c:v>
                </c:pt>
                <c:pt idx="4">
                  <c:v>Тетрахлорметан (CCl4)</c:v>
                </c:pt>
                <c:pt idx="5">
                  <c:v>Трихлорметан (CHCl3)</c:v>
                </c:pt>
              </c:strCache>
            </c:strRef>
          </c:cat>
          <c:val>
            <c:numRef>
              <c:f>Лист2!$F$3:$F$8</c:f>
              <c:numCache>
                <c:formatCode>General</c:formatCode>
                <c:ptCount val="6"/>
                <c:pt idx="0">
                  <c:v>0.14699999999999999</c:v>
                </c:pt>
                <c:pt idx="1">
                  <c:v>0.10829999999999999</c:v>
                </c:pt>
                <c:pt idx="2">
                  <c:v>0.1152</c:v>
                </c:pt>
                <c:pt idx="3">
                  <c:v>0.1018</c:v>
                </c:pt>
                <c:pt idx="4">
                  <c:v>9.8000000000000004E-2</c:v>
                </c:pt>
                <c:pt idx="5">
                  <c:v>0.112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0617088"/>
        <c:axId val="170618880"/>
      </c:barChart>
      <c:catAx>
        <c:axId val="1706170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5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0618880"/>
        <c:crosses val="autoZero"/>
        <c:auto val="1"/>
        <c:lblAlgn val="ctr"/>
        <c:lblOffset val="100"/>
        <c:noMultiLvlLbl val="0"/>
      </c:catAx>
      <c:valAx>
        <c:axId val="1706188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06170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/>
          <a:lstStyle/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uk-UA" sz="1600" b="1" i="0" u="none" strike="noStrike" baseline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Критична температура, °С </a:t>
            </a:r>
            <a:endParaRPr lang="uk-UA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Лист2!$D$2</c:f>
              <c:strCache>
                <c:ptCount val="1"/>
                <c:pt idx="0">
                  <c:v>Критична температура, °С</c:v>
                </c:pt>
              </c:strCache>
            </c:strRef>
          </c:tx>
          <c:invertIfNegative val="0"/>
          <c:cat>
            <c:strRef>
              <c:f>Лист2!$A$3:$A$8</c:f>
              <c:strCache>
                <c:ptCount val="6"/>
                <c:pt idx="0">
                  <c:v>Ізобутан (C4H10)</c:v>
                </c:pt>
                <c:pt idx="1">
                  <c:v>Гексан (C6H14)</c:v>
                </c:pt>
                <c:pt idx="2">
                  <c:v>Гептан (C7H16)</c:v>
                </c:pt>
                <c:pt idx="3">
                  <c:v>н-Пентан (C5H12)</c:v>
                </c:pt>
                <c:pt idx="4">
                  <c:v>Тетрахлорметан (CCl4)</c:v>
                </c:pt>
                <c:pt idx="5">
                  <c:v>Трихлорметан (CHCl3)</c:v>
                </c:pt>
              </c:strCache>
            </c:strRef>
          </c:cat>
          <c:val>
            <c:numRef>
              <c:f>Лист2!$D$3:$D$8</c:f>
              <c:numCache>
                <c:formatCode>General</c:formatCode>
                <c:ptCount val="6"/>
                <c:pt idx="0">
                  <c:v>158.19999999999999</c:v>
                </c:pt>
                <c:pt idx="1">
                  <c:v>234.8</c:v>
                </c:pt>
                <c:pt idx="2">
                  <c:v>266.8</c:v>
                </c:pt>
                <c:pt idx="3">
                  <c:v>197.2</c:v>
                </c:pt>
                <c:pt idx="4">
                  <c:v>283.10000000000002</c:v>
                </c:pt>
                <c:pt idx="5">
                  <c:v>262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0267776"/>
        <c:axId val="170269312"/>
      </c:barChart>
      <c:catAx>
        <c:axId val="17026777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5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0269312"/>
        <c:crosses val="autoZero"/>
        <c:auto val="1"/>
        <c:lblAlgn val="ctr"/>
        <c:lblOffset val="100"/>
        <c:noMultiLvlLbl val="0"/>
      </c:catAx>
      <c:valAx>
        <c:axId val="1702693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02677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uk-UA" sz="1600" b="1" i="0" u="none" strike="noStrike" baseline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Температури в °С, відповідні тиску насиченої пари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Лист3!$A$2</c:f>
              <c:strCache>
                <c:ptCount val="1"/>
                <c:pt idx="0">
                  <c:v>Ізобутан (C4H10)</c:v>
                </c:pt>
              </c:strCache>
            </c:strRef>
          </c:tx>
          <c:marker>
            <c:symbol val="none"/>
          </c:marker>
          <c:cat>
            <c:numRef>
              <c:f>Лист3!$B$1:$K$1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10</c:v>
                </c:pt>
                <c:pt idx="3">
                  <c:v>20</c:v>
                </c:pt>
                <c:pt idx="4">
                  <c:v>40</c:v>
                </c:pt>
                <c:pt idx="5">
                  <c:v>60</c:v>
                </c:pt>
                <c:pt idx="6">
                  <c:v>100</c:v>
                </c:pt>
                <c:pt idx="7">
                  <c:v>200</c:v>
                </c:pt>
                <c:pt idx="8">
                  <c:v>400</c:v>
                </c:pt>
                <c:pt idx="9">
                  <c:v>760</c:v>
                </c:pt>
              </c:numCache>
            </c:numRef>
          </c:cat>
          <c:val>
            <c:numRef>
              <c:f>Лист3!$B$2:$K$2</c:f>
              <c:numCache>
                <c:formatCode>General</c:formatCode>
                <c:ptCount val="10"/>
                <c:pt idx="0">
                  <c:v>-101.5</c:v>
                </c:pt>
                <c:pt idx="1">
                  <c:v>-85.7</c:v>
                </c:pt>
                <c:pt idx="2">
                  <c:v>-77.8</c:v>
                </c:pt>
                <c:pt idx="3">
                  <c:v>-68.900000000000006</c:v>
                </c:pt>
                <c:pt idx="4">
                  <c:v>-59.1</c:v>
                </c:pt>
                <c:pt idx="5">
                  <c:v>-52.8</c:v>
                </c:pt>
                <c:pt idx="6">
                  <c:v>-44.2</c:v>
                </c:pt>
                <c:pt idx="7">
                  <c:v>-31.2</c:v>
                </c:pt>
                <c:pt idx="8">
                  <c:v>-16.3</c:v>
                </c:pt>
                <c:pt idx="9">
                  <c:v>-0.5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Лист3!$A$3</c:f>
              <c:strCache>
                <c:ptCount val="1"/>
                <c:pt idx="0">
                  <c:v>Гексан (C6H14)</c:v>
                </c:pt>
              </c:strCache>
            </c:strRef>
          </c:tx>
          <c:marker>
            <c:symbol val="none"/>
          </c:marker>
          <c:cat>
            <c:numRef>
              <c:f>Лист3!$B$1:$K$1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10</c:v>
                </c:pt>
                <c:pt idx="3">
                  <c:v>20</c:v>
                </c:pt>
                <c:pt idx="4">
                  <c:v>40</c:v>
                </c:pt>
                <c:pt idx="5">
                  <c:v>60</c:v>
                </c:pt>
                <c:pt idx="6">
                  <c:v>100</c:v>
                </c:pt>
                <c:pt idx="7">
                  <c:v>200</c:v>
                </c:pt>
                <c:pt idx="8">
                  <c:v>400</c:v>
                </c:pt>
                <c:pt idx="9">
                  <c:v>760</c:v>
                </c:pt>
              </c:numCache>
            </c:numRef>
          </c:cat>
          <c:val>
            <c:numRef>
              <c:f>Лист3!$B$3:$K$3</c:f>
              <c:numCache>
                <c:formatCode>General</c:formatCode>
                <c:ptCount val="10"/>
                <c:pt idx="0">
                  <c:v>-53.9</c:v>
                </c:pt>
                <c:pt idx="1">
                  <c:v>-35.4</c:v>
                </c:pt>
                <c:pt idx="2">
                  <c:v>-25</c:v>
                </c:pt>
                <c:pt idx="3">
                  <c:v>-14.1</c:v>
                </c:pt>
                <c:pt idx="4">
                  <c:v>-2.2999999999999998</c:v>
                </c:pt>
                <c:pt idx="5">
                  <c:v>5.4</c:v>
                </c:pt>
                <c:pt idx="6">
                  <c:v>15.8</c:v>
                </c:pt>
                <c:pt idx="7">
                  <c:v>31.6</c:v>
                </c:pt>
                <c:pt idx="8">
                  <c:v>49.6</c:v>
                </c:pt>
                <c:pt idx="9">
                  <c:v>68.7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Лист3!$A$4</c:f>
              <c:strCache>
                <c:ptCount val="1"/>
                <c:pt idx="0">
                  <c:v>Гептан (C7H16)</c:v>
                </c:pt>
              </c:strCache>
            </c:strRef>
          </c:tx>
          <c:marker>
            <c:symbol val="none"/>
          </c:marker>
          <c:cat>
            <c:numRef>
              <c:f>Лист3!$B$1:$K$1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10</c:v>
                </c:pt>
                <c:pt idx="3">
                  <c:v>20</c:v>
                </c:pt>
                <c:pt idx="4">
                  <c:v>40</c:v>
                </c:pt>
                <c:pt idx="5">
                  <c:v>60</c:v>
                </c:pt>
                <c:pt idx="6">
                  <c:v>100</c:v>
                </c:pt>
                <c:pt idx="7">
                  <c:v>200</c:v>
                </c:pt>
                <c:pt idx="8">
                  <c:v>400</c:v>
                </c:pt>
                <c:pt idx="9">
                  <c:v>760</c:v>
                </c:pt>
              </c:numCache>
            </c:numRef>
          </c:cat>
          <c:val>
            <c:numRef>
              <c:f>Лист3!$B$4:$K$4</c:f>
              <c:numCache>
                <c:formatCode>General</c:formatCode>
                <c:ptCount val="10"/>
                <c:pt idx="0">
                  <c:v>-34</c:v>
                </c:pt>
                <c:pt idx="1">
                  <c:v>-12.7</c:v>
                </c:pt>
                <c:pt idx="2">
                  <c:v>-2.1</c:v>
                </c:pt>
                <c:pt idx="3">
                  <c:v>9.5</c:v>
                </c:pt>
                <c:pt idx="4">
                  <c:v>22.3</c:v>
                </c:pt>
                <c:pt idx="5">
                  <c:v>30.6</c:v>
                </c:pt>
                <c:pt idx="6">
                  <c:v>41.8</c:v>
                </c:pt>
                <c:pt idx="7">
                  <c:v>58.7</c:v>
                </c:pt>
                <c:pt idx="8">
                  <c:v>78</c:v>
                </c:pt>
                <c:pt idx="9">
                  <c:v>98.4</c:v>
                </c:pt>
              </c:numCache>
            </c:numRef>
          </c:val>
          <c:smooth val="0"/>
        </c:ser>
        <c:ser>
          <c:idx val="4"/>
          <c:order val="3"/>
          <c:tx>
            <c:strRef>
              <c:f>Лист3!$A$5</c:f>
              <c:strCache>
                <c:ptCount val="1"/>
                <c:pt idx="0">
                  <c:v>н-Пентан (C5H12)</c:v>
                </c:pt>
              </c:strCache>
            </c:strRef>
          </c:tx>
          <c:marker>
            <c:symbol val="none"/>
          </c:marker>
          <c:cat>
            <c:numRef>
              <c:f>Лист3!$B$1:$K$1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10</c:v>
                </c:pt>
                <c:pt idx="3">
                  <c:v>20</c:v>
                </c:pt>
                <c:pt idx="4">
                  <c:v>40</c:v>
                </c:pt>
                <c:pt idx="5">
                  <c:v>60</c:v>
                </c:pt>
                <c:pt idx="6">
                  <c:v>100</c:v>
                </c:pt>
                <c:pt idx="7">
                  <c:v>200</c:v>
                </c:pt>
                <c:pt idx="8">
                  <c:v>400</c:v>
                </c:pt>
                <c:pt idx="9">
                  <c:v>760</c:v>
                </c:pt>
              </c:numCache>
            </c:numRef>
          </c:cat>
          <c:val>
            <c:numRef>
              <c:f>Лист3!$B$5:$K$5</c:f>
              <c:numCache>
                <c:formatCode>General</c:formatCode>
                <c:ptCount val="10"/>
                <c:pt idx="0">
                  <c:v>-76.599999999999994</c:v>
                </c:pt>
                <c:pt idx="1">
                  <c:v>-62.5</c:v>
                </c:pt>
                <c:pt idx="2">
                  <c:v>-50.1</c:v>
                </c:pt>
                <c:pt idx="3">
                  <c:v>-40.200000000000003</c:v>
                </c:pt>
                <c:pt idx="4">
                  <c:v>-29.2</c:v>
                </c:pt>
                <c:pt idx="5">
                  <c:v>-22.2</c:v>
                </c:pt>
                <c:pt idx="6">
                  <c:v>-12.6</c:v>
                </c:pt>
                <c:pt idx="7">
                  <c:v>1.9</c:v>
                </c:pt>
                <c:pt idx="8">
                  <c:v>18.5</c:v>
                </c:pt>
                <c:pt idx="9">
                  <c:v>36.1</c:v>
                </c:pt>
              </c:numCache>
            </c:numRef>
          </c:val>
          <c:smooth val="0"/>
        </c:ser>
        <c:ser>
          <c:idx val="5"/>
          <c:order val="4"/>
          <c:tx>
            <c:strRef>
              <c:f>Лист3!$A$6</c:f>
              <c:strCache>
                <c:ptCount val="1"/>
                <c:pt idx="0">
                  <c:v>Тетрахлорметан (CCl4)</c:v>
                </c:pt>
              </c:strCache>
            </c:strRef>
          </c:tx>
          <c:marker>
            <c:symbol val="none"/>
          </c:marker>
          <c:cat>
            <c:numRef>
              <c:f>Лист3!$B$1:$K$1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10</c:v>
                </c:pt>
                <c:pt idx="3">
                  <c:v>20</c:v>
                </c:pt>
                <c:pt idx="4">
                  <c:v>40</c:v>
                </c:pt>
                <c:pt idx="5">
                  <c:v>60</c:v>
                </c:pt>
                <c:pt idx="6">
                  <c:v>100</c:v>
                </c:pt>
                <c:pt idx="7">
                  <c:v>200</c:v>
                </c:pt>
                <c:pt idx="8">
                  <c:v>400</c:v>
                </c:pt>
                <c:pt idx="9">
                  <c:v>760</c:v>
                </c:pt>
              </c:numCache>
            </c:numRef>
          </c:cat>
          <c:val>
            <c:numRef>
              <c:f>Лист3!$B$6:$K$6</c:f>
              <c:numCache>
                <c:formatCode>General</c:formatCode>
                <c:ptCount val="10"/>
                <c:pt idx="0">
                  <c:v>-50</c:v>
                </c:pt>
                <c:pt idx="1">
                  <c:v>-30</c:v>
                </c:pt>
                <c:pt idx="2">
                  <c:v>-19.600000000000001</c:v>
                </c:pt>
                <c:pt idx="3">
                  <c:v>-8.1999999999999993</c:v>
                </c:pt>
                <c:pt idx="4">
                  <c:v>4.3</c:v>
                </c:pt>
                <c:pt idx="5">
                  <c:v>12.3</c:v>
                </c:pt>
                <c:pt idx="6">
                  <c:v>23</c:v>
                </c:pt>
                <c:pt idx="7">
                  <c:v>38.299999999999997</c:v>
                </c:pt>
                <c:pt idx="8">
                  <c:v>57.8</c:v>
                </c:pt>
                <c:pt idx="9">
                  <c:v>76.7</c:v>
                </c:pt>
              </c:numCache>
            </c:numRef>
          </c:val>
          <c:smooth val="0"/>
        </c:ser>
        <c:ser>
          <c:idx val="6"/>
          <c:order val="5"/>
          <c:tx>
            <c:strRef>
              <c:f>Лист3!$A$7</c:f>
              <c:strCache>
                <c:ptCount val="1"/>
                <c:pt idx="0">
                  <c:v>Трихлорметан (CHCl3)</c:v>
                </c:pt>
              </c:strCache>
            </c:strRef>
          </c:tx>
          <c:marker>
            <c:symbol val="none"/>
          </c:marker>
          <c:cat>
            <c:numRef>
              <c:f>Лист3!$B$1:$K$1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10</c:v>
                </c:pt>
                <c:pt idx="3">
                  <c:v>20</c:v>
                </c:pt>
                <c:pt idx="4">
                  <c:v>40</c:v>
                </c:pt>
                <c:pt idx="5">
                  <c:v>60</c:v>
                </c:pt>
                <c:pt idx="6">
                  <c:v>100</c:v>
                </c:pt>
                <c:pt idx="7">
                  <c:v>200</c:v>
                </c:pt>
                <c:pt idx="8">
                  <c:v>400</c:v>
                </c:pt>
                <c:pt idx="9">
                  <c:v>760</c:v>
                </c:pt>
              </c:numCache>
            </c:numRef>
          </c:cat>
          <c:val>
            <c:numRef>
              <c:f>Лист3!$B$7:$K$7</c:f>
              <c:numCache>
                <c:formatCode>General</c:formatCode>
                <c:ptCount val="10"/>
                <c:pt idx="0">
                  <c:v>-58</c:v>
                </c:pt>
                <c:pt idx="1">
                  <c:v>-39.1</c:v>
                </c:pt>
                <c:pt idx="2">
                  <c:v>-29.7</c:v>
                </c:pt>
                <c:pt idx="3">
                  <c:v>-19</c:v>
                </c:pt>
                <c:pt idx="4">
                  <c:v>7.1</c:v>
                </c:pt>
                <c:pt idx="5">
                  <c:v>0.5</c:v>
                </c:pt>
                <c:pt idx="6">
                  <c:v>10.4</c:v>
                </c:pt>
                <c:pt idx="7">
                  <c:v>25.9</c:v>
                </c:pt>
                <c:pt idx="8">
                  <c:v>42.7</c:v>
                </c:pt>
                <c:pt idx="9">
                  <c:v>61.3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293504"/>
        <c:axId val="170299392"/>
      </c:lineChart>
      <c:catAx>
        <c:axId val="170293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70299392"/>
        <c:crosses val="autoZero"/>
        <c:auto val="1"/>
        <c:lblAlgn val="ctr"/>
        <c:lblOffset val="100"/>
        <c:noMultiLvlLbl val="0"/>
      </c:catAx>
      <c:valAx>
        <c:axId val="17029939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170293504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overlay val="0"/>
      <c:txPr>
        <a:bodyPr/>
        <a:lstStyle/>
        <a:p>
          <a:pPr>
            <a:defRPr sz="16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Лист3!$B$1</c:f>
              <c:strCache>
                <c:ptCount val="1"/>
                <c:pt idx="0">
                  <c:v>Ціна, грн./л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cat>
            <c:strRef>
              <c:f>Лист3!$A$2:$A$7</c:f>
              <c:strCache>
                <c:ptCount val="6"/>
                <c:pt idx="0">
                  <c:v>Ізобутан (C4H10)</c:v>
                </c:pt>
                <c:pt idx="1">
                  <c:v>Гексан (C6H14)</c:v>
                </c:pt>
                <c:pt idx="2">
                  <c:v>Гептан (C7H16)</c:v>
                </c:pt>
                <c:pt idx="3">
                  <c:v>н-Пентан (C5H12)</c:v>
                </c:pt>
                <c:pt idx="4">
                  <c:v>Тетрахлорметан (CCl4)</c:v>
                </c:pt>
                <c:pt idx="5">
                  <c:v>Трихлорметан (CHCl3)</c:v>
                </c:pt>
              </c:strCache>
            </c:strRef>
          </c:cat>
          <c:val>
            <c:numRef>
              <c:f>Лист3!$B$2:$B$7</c:f>
              <c:numCache>
                <c:formatCode>General</c:formatCode>
                <c:ptCount val="6"/>
                <c:pt idx="0">
                  <c:v>132</c:v>
                </c:pt>
                <c:pt idx="1">
                  <c:v>75</c:v>
                </c:pt>
                <c:pt idx="2">
                  <c:v>197</c:v>
                </c:pt>
                <c:pt idx="3">
                  <c:v>60</c:v>
                </c:pt>
                <c:pt idx="4">
                  <c:v>1480</c:v>
                </c:pt>
                <c:pt idx="5">
                  <c:v>2350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0391040"/>
        <c:axId val="170392576"/>
      </c:barChart>
      <c:catAx>
        <c:axId val="17039104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5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0392576"/>
        <c:crosses val="autoZero"/>
        <c:auto val="1"/>
        <c:lblAlgn val="ctr"/>
        <c:lblOffset val="100"/>
        <c:noMultiLvlLbl val="0"/>
      </c:catAx>
      <c:valAx>
        <c:axId val="1703925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03910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991B98-B925-4E18-8AC9-0F55F632D009}" type="doc">
      <dgm:prSet loTypeId="urn:microsoft.com/office/officeart/2008/layout/PictureAccentList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uk-UA"/>
        </a:p>
      </dgm:t>
    </dgm:pt>
    <dgm:pt modelId="{64DDF1C7-3258-44B3-96EE-90A11E633F94}">
      <dgm:prSet phldrT="[Текст]"/>
      <dgm:spPr/>
      <dgm:t>
        <a:bodyPr/>
        <a:lstStyle/>
        <a:p>
          <a:r>
            <a: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Підвищення енергоефективності на геотермальних електростанціях з бінарним циклом</a:t>
          </a:r>
          <a:endParaRPr lang="uk-UA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2DCFCD-3FFB-4C5C-8277-24F0096829BD}" type="parTrans" cxnId="{75B0B0C9-1C68-43DE-98D3-697BC79EEEE4}">
      <dgm:prSet/>
      <dgm:spPr/>
      <dgm:t>
        <a:bodyPr/>
        <a:lstStyle/>
        <a:p>
          <a:endParaRPr lang="uk-UA"/>
        </a:p>
      </dgm:t>
    </dgm:pt>
    <dgm:pt modelId="{41E717D9-5B20-4C29-856F-2D4B31FA9D70}" type="sibTrans" cxnId="{75B0B0C9-1C68-43DE-98D3-697BC79EEEE4}">
      <dgm:prSet/>
      <dgm:spPr/>
      <dgm:t>
        <a:bodyPr/>
        <a:lstStyle/>
        <a:p>
          <a:endParaRPr lang="uk-UA"/>
        </a:p>
      </dgm:t>
    </dgm:pt>
    <dgm:pt modelId="{31821020-932A-48CA-883C-164253049D38}" type="pres">
      <dgm:prSet presAssocID="{46991B98-B925-4E18-8AC9-0F55F632D009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37F53FF6-DEE4-40C2-ABA4-F558916E0976}" type="pres">
      <dgm:prSet presAssocID="{64DDF1C7-3258-44B3-96EE-90A11E633F94}" presName="root" presStyleCnt="0">
        <dgm:presLayoutVars>
          <dgm:chMax/>
          <dgm:chPref val="4"/>
        </dgm:presLayoutVars>
      </dgm:prSet>
      <dgm:spPr/>
    </dgm:pt>
    <dgm:pt modelId="{5A1BE448-91A8-4543-8EC8-DC02213B63C8}" type="pres">
      <dgm:prSet presAssocID="{64DDF1C7-3258-44B3-96EE-90A11E633F94}" presName="rootComposite" presStyleCnt="0">
        <dgm:presLayoutVars/>
      </dgm:prSet>
      <dgm:spPr/>
    </dgm:pt>
    <dgm:pt modelId="{39AC0C36-3335-4C2B-8B1C-CD9884476A9C}" type="pres">
      <dgm:prSet presAssocID="{64DDF1C7-3258-44B3-96EE-90A11E633F94}" presName="rootText" presStyleLbl="node0" presStyleIdx="0" presStyleCnt="1" custScaleY="400000" custLinFactNeighborX="309" custLinFactNeighborY="-42253">
        <dgm:presLayoutVars>
          <dgm:chMax/>
          <dgm:chPref val="4"/>
        </dgm:presLayoutVars>
      </dgm:prSet>
      <dgm:spPr/>
      <dgm:t>
        <a:bodyPr/>
        <a:lstStyle/>
        <a:p>
          <a:endParaRPr lang="uk-UA"/>
        </a:p>
      </dgm:t>
    </dgm:pt>
    <dgm:pt modelId="{38FEBD84-6110-4E96-B619-1EE88E6EB2F7}" type="pres">
      <dgm:prSet presAssocID="{64DDF1C7-3258-44B3-96EE-90A11E633F94}" presName="childShape" presStyleCnt="0">
        <dgm:presLayoutVars>
          <dgm:chMax val="0"/>
          <dgm:chPref val="0"/>
        </dgm:presLayoutVars>
      </dgm:prSet>
      <dgm:spPr/>
    </dgm:pt>
  </dgm:ptLst>
  <dgm:cxnLst>
    <dgm:cxn modelId="{75B0B0C9-1C68-43DE-98D3-697BC79EEEE4}" srcId="{46991B98-B925-4E18-8AC9-0F55F632D009}" destId="{64DDF1C7-3258-44B3-96EE-90A11E633F94}" srcOrd="0" destOrd="0" parTransId="{182DCFCD-3FFB-4C5C-8277-24F0096829BD}" sibTransId="{41E717D9-5B20-4C29-856F-2D4B31FA9D70}"/>
    <dgm:cxn modelId="{73687A3D-851B-4E66-A05E-14B8849C9B47}" type="presOf" srcId="{46991B98-B925-4E18-8AC9-0F55F632D009}" destId="{31821020-932A-48CA-883C-164253049D38}" srcOrd="0" destOrd="0" presId="urn:microsoft.com/office/officeart/2008/layout/PictureAccentList"/>
    <dgm:cxn modelId="{CAAD9317-BAAE-43AE-840A-446B8B675F7B}" type="presOf" srcId="{64DDF1C7-3258-44B3-96EE-90A11E633F94}" destId="{39AC0C36-3335-4C2B-8B1C-CD9884476A9C}" srcOrd="0" destOrd="0" presId="urn:microsoft.com/office/officeart/2008/layout/PictureAccentList"/>
    <dgm:cxn modelId="{E92494A4-E09F-41DF-99A9-9B8AFD8C658E}" type="presParOf" srcId="{31821020-932A-48CA-883C-164253049D38}" destId="{37F53FF6-DEE4-40C2-ABA4-F558916E0976}" srcOrd="0" destOrd="0" presId="urn:microsoft.com/office/officeart/2008/layout/PictureAccentList"/>
    <dgm:cxn modelId="{31F20286-A7CC-431D-9F11-DC134B3A72D9}" type="presParOf" srcId="{37F53FF6-DEE4-40C2-ABA4-F558916E0976}" destId="{5A1BE448-91A8-4543-8EC8-DC02213B63C8}" srcOrd="0" destOrd="0" presId="urn:microsoft.com/office/officeart/2008/layout/PictureAccentList"/>
    <dgm:cxn modelId="{606C4D5F-CC84-4DD1-863B-EE8A8D61F183}" type="presParOf" srcId="{5A1BE448-91A8-4543-8EC8-DC02213B63C8}" destId="{39AC0C36-3335-4C2B-8B1C-CD9884476A9C}" srcOrd="0" destOrd="0" presId="urn:microsoft.com/office/officeart/2008/layout/PictureAccentList"/>
    <dgm:cxn modelId="{FCE33BDE-B1DC-45BA-B3C6-99943112B40F}" type="presParOf" srcId="{37F53FF6-DEE4-40C2-ABA4-F558916E0976}" destId="{38FEBD84-6110-4E96-B619-1EE88E6EB2F7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A9E69B3-1149-48BD-A250-B73E48AF3141}" type="doc">
      <dgm:prSet loTypeId="urn:microsoft.com/office/officeart/2005/8/layout/default" loCatId="list" qsTypeId="urn:microsoft.com/office/officeart/2005/8/quickstyle/simple2" qsCatId="simple" csTypeId="urn:microsoft.com/office/officeart/2005/8/colors/accent4_5" csCatId="accent4" phldr="1"/>
      <dgm:spPr/>
      <dgm:t>
        <a:bodyPr/>
        <a:lstStyle/>
        <a:p>
          <a:endParaRPr lang="uk-UA"/>
        </a:p>
      </dgm:t>
    </dgm:pt>
    <dgm:pt modelId="{6077EC6A-403E-4FF3-804F-AAD604A01B8F}">
      <dgm:prSet phldrT="[Текст]"/>
      <dgm:spPr/>
      <dgm:t>
        <a:bodyPr/>
        <a:lstStyle/>
        <a:p>
          <a:r>
            <a:rPr lang="uk-UA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Низькокиплячі</a:t>
          </a:r>
          <a:r>
            <a: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речовини</a:t>
          </a:r>
          <a:endParaRPr lang="uk-UA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F80EE5-F7C7-4978-817C-4576ECD1A2F2}" type="parTrans" cxnId="{15E25394-1852-45DB-9E7A-AA3BC0B340E8}">
      <dgm:prSet/>
      <dgm:spPr/>
      <dgm:t>
        <a:bodyPr/>
        <a:lstStyle/>
        <a:p>
          <a:endParaRPr lang="uk-UA"/>
        </a:p>
      </dgm:t>
    </dgm:pt>
    <dgm:pt modelId="{B4EE55A2-DA38-44A2-BED5-541A4ABFA18E}" type="sibTrans" cxnId="{15E25394-1852-45DB-9E7A-AA3BC0B340E8}">
      <dgm:prSet/>
      <dgm:spPr/>
      <dgm:t>
        <a:bodyPr/>
        <a:lstStyle/>
        <a:p>
          <a:endParaRPr lang="uk-UA"/>
        </a:p>
      </dgm:t>
    </dgm:pt>
    <dgm:pt modelId="{29254D21-8604-4BB9-ACCC-5D45BD261364}" type="pres">
      <dgm:prSet presAssocID="{8A9E69B3-1149-48BD-A250-B73E48AF314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021661E-C2DF-41A1-909D-578BC4A53862}" type="pres">
      <dgm:prSet presAssocID="{6077EC6A-403E-4FF3-804F-AAD604A01B8F}" presName="node" presStyleLbl="node1" presStyleIdx="0" presStyleCnt="1" custScaleX="580993" custLinFactY="-25044" custLinFactNeighborX="22505" custLinFactNeighborY="-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5B8CE4F3-06BD-4BD3-B447-42D2B1CCFFC7}" type="presOf" srcId="{6077EC6A-403E-4FF3-804F-AAD604A01B8F}" destId="{7021661E-C2DF-41A1-909D-578BC4A53862}" srcOrd="0" destOrd="0" presId="urn:microsoft.com/office/officeart/2005/8/layout/default"/>
    <dgm:cxn modelId="{15E25394-1852-45DB-9E7A-AA3BC0B340E8}" srcId="{8A9E69B3-1149-48BD-A250-B73E48AF3141}" destId="{6077EC6A-403E-4FF3-804F-AAD604A01B8F}" srcOrd="0" destOrd="0" parTransId="{50F80EE5-F7C7-4978-817C-4576ECD1A2F2}" sibTransId="{B4EE55A2-DA38-44A2-BED5-541A4ABFA18E}"/>
    <dgm:cxn modelId="{4DB8346A-8EF9-418B-A9F5-0AB3C75879AD}" type="presOf" srcId="{8A9E69B3-1149-48BD-A250-B73E48AF3141}" destId="{29254D21-8604-4BB9-ACCC-5D45BD261364}" srcOrd="0" destOrd="0" presId="urn:microsoft.com/office/officeart/2005/8/layout/default"/>
    <dgm:cxn modelId="{0771879A-8382-46C9-A29C-7C915D6C8814}" type="presParOf" srcId="{29254D21-8604-4BB9-ACCC-5D45BD261364}" destId="{7021661E-C2DF-41A1-909D-578BC4A5386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A9E69B3-1149-48BD-A250-B73E48AF3141}" type="doc">
      <dgm:prSet loTypeId="urn:microsoft.com/office/officeart/2005/8/layout/default" loCatId="list" qsTypeId="urn:microsoft.com/office/officeart/2005/8/quickstyle/simple2" qsCatId="simple" csTypeId="urn:microsoft.com/office/officeart/2005/8/colors/accent4_5" csCatId="accent4" phldr="1"/>
      <dgm:spPr/>
      <dgm:t>
        <a:bodyPr/>
        <a:lstStyle/>
        <a:p>
          <a:endParaRPr lang="uk-UA"/>
        </a:p>
      </dgm:t>
    </dgm:pt>
    <dgm:pt modelId="{6077EC6A-403E-4FF3-804F-AAD604A01B8F}">
      <dgm:prSet phldrT="[Текст]"/>
      <dgm:spPr/>
      <dgm:t>
        <a:bodyPr/>
        <a:lstStyle/>
        <a:p>
          <a:r>
            <a:rPr lang="uk-UA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Низькокиплячі</a:t>
          </a:r>
          <a:r>
            <a: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речовини</a:t>
          </a:r>
          <a:endParaRPr lang="uk-UA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F80EE5-F7C7-4978-817C-4576ECD1A2F2}" type="parTrans" cxnId="{15E25394-1852-45DB-9E7A-AA3BC0B340E8}">
      <dgm:prSet/>
      <dgm:spPr/>
      <dgm:t>
        <a:bodyPr/>
        <a:lstStyle/>
        <a:p>
          <a:endParaRPr lang="uk-UA"/>
        </a:p>
      </dgm:t>
    </dgm:pt>
    <dgm:pt modelId="{B4EE55A2-DA38-44A2-BED5-541A4ABFA18E}" type="sibTrans" cxnId="{15E25394-1852-45DB-9E7A-AA3BC0B340E8}">
      <dgm:prSet/>
      <dgm:spPr/>
      <dgm:t>
        <a:bodyPr/>
        <a:lstStyle/>
        <a:p>
          <a:endParaRPr lang="uk-UA"/>
        </a:p>
      </dgm:t>
    </dgm:pt>
    <dgm:pt modelId="{29254D21-8604-4BB9-ACCC-5D45BD261364}" type="pres">
      <dgm:prSet presAssocID="{8A9E69B3-1149-48BD-A250-B73E48AF314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021661E-C2DF-41A1-909D-578BC4A53862}" type="pres">
      <dgm:prSet presAssocID="{6077EC6A-403E-4FF3-804F-AAD604A01B8F}" presName="node" presStyleLbl="node1" presStyleIdx="0" presStyleCnt="1" custScaleX="580993" custLinFactY="-25044" custLinFactNeighborX="22505" custLinFactNeighborY="-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5E25394-1852-45DB-9E7A-AA3BC0B340E8}" srcId="{8A9E69B3-1149-48BD-A250-B73E48AF3141}" destId="{6077EC6A-403E-4FF3-804F-AAD604A01B8F}" srcOrd="0" destOrd="0" parTransId="{50F80EE5-F7C7-4978-817C-4576ECD1A2F2}" sibTransId="{B4EE55A2-DA38-44A2-BED5-541A4ABFA18E}"/>
    <dgm:cxn modelId="{C988BE9B-AF9E-4E9F-9264-731D820FC49F}" type="presOf" srcId="{8A9E69B3-1149-48BD-A250-B73E48AF3141}" destId="{29254D21-8604-4BB9-ACCC-5D45BD261364}" srcOrd="0" destOrd="0" presId="urn:microsoft.com/office/officeart/2005/8/layout/default"/>
    <dgm:cxn modelId="{FF0A6369-A66A-4C39-86A6-6F1DFDBB6EF1}" type="presOf" srcId="{6077EC6A-403E-4FF3-804F-AAD604A01B8F}" destId="{7021661E-C2DF-41A1-909D-578BC4A53862}" srcOrd="0" destOrd="0" presId="urn:microsoft.com/office/officeart/2005/8/layout/default"/>
    <dgm:cxn modelId="{BA559152-0C08-453D-9632-EA861DC8C2B1}" type="presParOf" srcId="{29254D21-8604-4BB9-ACCC-5D45BD261364}" destId="{7021661E-C2DF-41A1-909D-578BC4A5386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A9E69B3-1149-48BD-A250-B73E48AF3141}" type="doc">
      <dgm:prSet loTypeId="urn:microsoft.com/office/officeart/2005/8/layout/default" loCatId="list" qsTypeId="urn:microsoft.com/office/officeart/2005/8/quickstyle/simple2" qsCatId="simple" csTypeId="urn:microsoft.com/office/officeart/2005/8/colors/accent4_5" csCatId="accent4" phldr="1"/>
      <dgm:spPr/>
      <dgm:t>
        <a:bodyPr/>
        <a:lstStyle/>
        <a:p>
          <a:endParaRPr lang="uk-UA"/>
        </a:p>
      </dgm:t>
    </dgm:pt>
    <dgm:pt modelId="{6077EC6A-403E-4FF3-804F-AAD604A01B8F}">
      <dgm:prSet phldrT="[Текст]"/>
      <dgm:spPr/>
      <dgm:t>
        <a:bodyPr/>
        <a:lstStyle/>
        <a:p>
          <a:r>
            <a: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Результати досліджень</a:t>
          </a:r>
          <a:endParaRPr lang="uk-UA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F80EE5-F7C7-4978-817C-4576ECD1A2F2}" type="parTrans" cxnId="{15E25394-1852-45DB-9E7A-AA3BC0B340E8}">
      <dgm:prSet/>
      <dgm:spPr/>
      <dgm:t>
        <a:bodyPr/>
        <a:lstStyle/>
        <a:p>
          <a:endParaRPr lang="uk-UA"/>
        </a:p>
      </dgm:t>
    </dgm:pt>
    <dgm:pt modelId="{B4EE55A2-DA38-44A2-BED5-541A4ABFA18E}" type="sibTrans" cxnId="{15E25394-1852-45DB-9E7A-AA3BC0B340E8}">
      <dgm:prSet/>
      <dgm:spPr/>
      <dgm:t>
        <a:bodyPr/>
        <a:lstStyle/>
        <a:p>
          <a:endParaRPr lang="uk-UA"/>
        </a:p>
      </dgm:t>
    </dgm:pt>
    <dgm:pt modelId="{29254D21-8604-4BB9-ACCC-5D45BD261364}" type="pres">
      <dgm:prSet presAssocID="{8A9E69B3-1149-48BD-A250-B73E48AF314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021661E-C2DF-41A1-909D-578BC4A53862}" type="pres">
      <dgm:prSet presAssocID="{6077EC6A-403E-4FF3-804F-AAD604A01B8F}" presName="node" presStyleLbl="node1" presStyleIdx="0" presStyleCnt="1" custScaleX="580993" custLinFactY="-25044" custLinFactNeighborX="22505" custLinFactNeighborY="-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5E25394-1852-45DB-9E7A-AA3BC0B340E8}" srcId="{8A9E69B3-1149-48BD-A250-B73E48AF3141}" destId="{6077EC6A-403E-4FF3-804F-AAD604A01B8F}" srcOrd="0" destOrd="0" parTransId="{50F80EE5-F7C7-4978-817C-4576ECD1A2F2}" sibTransId="{B4EE55A2-DA38-44A2-BED5-541A4ABFA18E}"/>
    <dgm:cxn modelId="{B6B7E689-4359-4180-9802-FE19EB53641B}" type="presOf" srcId="{8A9E69B3-1149-48BD-A250-B73E48AF3141}" destId="{29254D21-8604-4BB9-ACCC-5D45BD261364}" srcOrd="0" destOrd="0" presId="urn:microsoft.com/office/officeart/2005/8/layout/default"/>
    <dgm:cxn modelId="{EA17E267-1F81-448B-9C29-9284DF7AFD2A}" type="presOf" srcId="{6077EC6A-403E-4FF3-804F-AAD604A01B8F}" destId="{7021661E-C2DF-41A1-909D-578BC4A53862}" srcOrd="0" destOrd="0" presId="urn:microsoft.com/office/officeart/2005/8/layout/default"/>
    <dgm:cxn modelId="{ED0CE118-A375-4CFB-8C18-F9FD0AAA6225}" type="presParOf" srcId="{29254D21-8604-4BB9-ACCC-5D45BD261364}" destId="{7021661E-C2DF-41A1-909D-578BC4A5386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A9E69B3-1149-48BD-A250-B73E48AF3141}" type="doc">
      <dgm:prSet loTypeId="urn:microsoft.com/office/officeart/2005/8/layout/default" loCatId="list" qsTypeId="urn:microsoft.com/office/officeart/2005/8/quickstyle/simple2" qsCatId="simple" csTypeId="urn:microsoft.com/office/officeart/2005/8/colors/accent4_5" csCatId="accent4" phldr="1"/>
      <dgm:spPr/>
      <dgm:t>
        <a:bodyPr/>
        <a:lstStyle/>
        <a:p>
          <a:endParaRPr lang="uk-UA"/>
        </a:p>
      </dgm:t>
    </dgm:pt>
    <dgm:pt modelId="{6077EC6A-403E-4FF3-804F-AAD604A01B8F}">
      <dgm:prSet phldrT="[Текст]"/>
      <dgm:spPr/>
      <dgm:t>
        <a:bodyPr/>
        <a:lstStyle/>
        <a:p>
          <a:r>
            <a: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Результати досліджень</a:t>
          </a:r>
          <a:endParaRPr lang="uk-UA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F80EE5-F7C7-4978-817C-4576ECD1A2F2}" type="parTrans" cxnId="{15E25394-1852-45DB-9E7A-AA3BC0B340E8}">
      <dgm:prSet/>
      <dgm:spPr/>
      <dgm:t>
        <a:bodyPr/>
        <a:lstStyle/>
        <a:p>
          <a:endParaRPr lang="uk-UA"/>
        </a:p>
      </dgm:t>
    </dgm:pt>
    <dgm:pt modelId="{B4EE55A2-DA38-44A2-BED5-541A4ABFA18E}" type="sibTrans" cxnId="{15E25394-1852-45DB-9E7A-AA3BC0B340E8}">
      <dgm:prSet/>
      <dgm:spPr/>
      <dgm:t>
        <a:bodyPr/>
        <a:lstStyle/>
        <a:p>
          <a:endParaRPr lang="uk-UA"/>
        </a:p>
      </dgm:t>
    </dgm:pt>
    <dgm:pt modelId="{29254D21-8604-4BB9-ACCC-5D45BD261364}" type="pres">
      <dgm:prSet presAssocID="{8A9E69B3-1149-48BD-A250-B73E48AF314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021661E-C2DF-41A1-909D-578BC4A53862}" type="pres">
      <dgm:prSet presAssocID="{6077EC6A-403E-4FF3-804F-AAD604A01B8F}" presName="node" presStyleLbl="node1" presStyleIdx="0" presStyleCnt="1" custScaleX="580993" custLinFactY="-25044" custLinFactNeighborX="22505" custLinFactNeighborY="-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5E25394-1852-45DB-9E7A-AA3BC0B340E8}" srcId="{8A9E69B3-1149-48BD-A250-B73E48AF3141}" destId="{6077EC6A-403E-4FF3-804F-AAD604A01B8F}" srcOrd="0" destOrd="0" parTransId="{50F80EE5-F7C7-4978-817C-4576ECD1A2F2}" sibTransId="{B4EE55A2-DA38-44A2-BED5-541A4ABFA18E}"/>
    <dgm:cxn modelId="{78C0B7EB-512B-4F0A-B325-234F94114241}" type="presOf" srcId="{6077EC6A-403E-4FF3-804F-AAD604A01B8F}" destId="{7021661E-C2DF-41A1-909D-578BC4A53862}" srcOrd="0" destOrd="0" presId="urn:microsoft.com/office/officeart/2005/8/layout/default"/>
    <dgm:cxn modelId="{3D34AB19-FFBD-4BE5-9517-E126A1BCA6F9}" type="presOf" srcId="{8A9E69B3-1149-48BD-A250-B73E48AF3141}" destId="{29254D21-8604-4BB9-ACCC-5D45BD261364}" srcOrd="0" destOrd="0" presId="urn:microsoft.com/office/officeart/2005/8/layout/default"/>
    <dgm:cxn modelId="{39559B8F-6BB7-45E1-A4A8-641A8B68A318}" type="presParOf" srcId="{29254D21-8604-4BB9-ACCC-5D45BD261364}" destId="{7021661E-C2DF-41A1-909D-578BC4A5386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A9E69B3-1149-48BD-A250-B73E48AF3141}" type="doc">
      <dgm:prSet loTypeId="urn:microsoft.com/office/officeart/2005/8/layout/default" loCatId="list" qsTypeId="urn:microsoft.com/office/officeart/2005/8/quickstyle/simple2" qsCatId="simple" csTypeId="urn:microsoft.com/office/officeart/2005/8/colors/accent4_5" csCatId="accent4" phldr="1"/>
      <dgm:spPr/>
      <dgm:t>
        <a:bodyPr/>
        <a:lstStyle/>
        <a:p>
          <a:endParaRPr lang="uk-UA"/>
        </a:p>
      </dgm:t>
    </dgm:pt>
    <dgm:pt modelId="{6077EC6A-403E-4FF3-804F-AAD604A01B8F}">
      <dgm:prSet phldrT="[Текст]"/>
      <dgm:spPr/>
      <dgm:t>
        <a:bodyPr/>
        <a:lstStyle/>
        <a:p>
          <a:r>
            <a: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Результати досліджень</a:t>
          </a:r>
          <a:endParaRPr lang="uk-UA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F80EE5-F7C7-4978-817C-4576ECD1A2F2}" type="parTrans" cxnId="{15E25394-1852-45DB-9E7A-AA3BC0B340E8}">
      <dgm:prSet/>
      <dgm:spPr/>
      <dgm:t>
        <a:bodyPr/>
        <a:lstStyle/>
        <a:p>
          <a:endParaRPr lang="uk-UA"/>
        </a:p>
      </dgm:t>
    </dgm:pt>
    <dgm:pt modelId="{B4EE55A2-DA38-44A2-BED5-541A4ABFA18E}" type="sibTrans" cxnId="{15E25394-1852-45DB-9E7A-AA3BC0B340E8}">
      <dgm:prSet/>
      <dgm:spPr/>
      <dgm:t>
        <a:bodyPr/>
        <a:lstStyle/>
        <a:p>
          <a:endParaRPr lang="uk-UA"/>
        </a:p>
      </dgm:t>
    </dgm:pt>
    <dgm:pt modelId="{29254D21-8604-4BB9-ACCC-5D45BD261364}" type="pres">
      <dgm:prSet presAssocID="{8A9E69B3-1149-48BD-A250-B73E48AF314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021661E-C2DF-41A1-909D-578BC4A53862}" type="pres">
      <dgm:prSet presAssocID="{6077EC6A-403E-4FF3-804F-AAD604A01B8F}" presName="node" presStyleLbl="node1" presStyleIdx="0" presStyleCnt="1" custScaleX="580993" custLinFactY="-25044" custLinFactNeighborX="22505" custLinFactNeighborY="-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5E25394-1852-45DB-9E7A-AA3BC0B340E8}" srcId="{8A9E69B3-1149-48BD-A250-B73E48AF3141}" destId="{6077EC6A-403E-4FF3-804F-AAD604A01B8F}" srcOrd="0" destOrd="0" parTransId="{50F80EE5-F7C7-4978-817C-4576ECD1A2F2}" sibTransId="{B4EE55A2-DA38-44A2-BED5-541A4ABFA18E}"/>
    <dgm:cxn modelId="{4B609CE6-F7F2-4C68-8DAE-0C17DE406F36}" type="presOf" srcId="{6077EC6A-403E-4FF3-804F-AAD604A01B8F}" destId="{7021661E-C2DF-41A1-909D-578BC4A53862}" srcOrd="0" destOrd="0" presId="urn:microsoft.com/office/officeart/2005/8/layout/default"/>
    <dgm:cxn modelId="{CF5A23D5-3818-4284-8560-CBFF93EEF6C7}" type="presOf" srcId="{8A9E69B3-1149-48BD-A250-B73E48AF3141}" destId="{29254D21-8604-4BB9-ACCC-5D45BD261364}" srcOrd="0" destOrd="0" presId="urn:microsoft.com/office/officeart/2005/8/layout/default"/>
    <dgm:cxn modelId="{D7F862AB-0CAC-4E11-9290-68AC83A6E11D}" type="presParOf" srcId="{29254D21-8604-4BB9-ACCC-5D45BD261364}" destId="{7021661E-C2DF-41A1-909D-578BC4A5386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A9E69B3-1149-48BD-A250-B73E48AF3141}" type="doc">
      <dgm:prSet loTypeId="urn:microsoft.com/office/officeart/2005/8/layout/default" loCatId="list" qsTypeId="urn:microsoft.com/office/officeart/2005/8/quickstyle/simple2" qsCatId="simple" csTypeId="urn:microsoft.com/office/officeart/2005/8/colors/accent4_5" csCatId="accent4" phldr="1"/>
      <dgm:spPr/>
      <dgm:t>
        <a:bodyPr/>
        <a:lstStyle/>
        <a:p>
          <a:endParaRPr lang="uk-UA"/>
        </a:p>
      </dgm:t>
    </dgm:pt>
    <dgm:pt modelId="{6077EC6A-403E-4FF3-804F-AAD604A01B8F}">
      <dgm:prSet phldrT="[Текст]"/>
      <dgm:spPr/>
      <dgm:t>
        <a:bodyPr/>
        <a:lstStyle/>
        <a:p>
          <a:r>
            <a: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Результати досліджень</a:t>
          </a:r>
          <a:endParaRPr lang="uk-UA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F80EE5-F7C7-4978-817C-4576ECD1A2F2}" type="parTrans" cxnId="{15E25394-1852-45DB-9E7A-AA3BC0B340E8}">
      <dgm:prSet/>
      <dgm:spPr/>
      <dgm:t>
        <a:bodyPr/>
        <a:lstStyle/>
        <a:p>
          <a:endParaRPr lang="uk-UA"/>
        </a:p>
      </dgm:t>
    </dgm:pt>
    <dgm:pt modelId="{B4EE55A2-DA38-44A2-BED5-541A4ABFA18E}" type="sibTrans" cxnId="{15E25394-1852-45DB-9E7A-AA3BC0B340E8}">
      <dgm:prSet/>
      <dgm:spPr/>
      <dgm:t>
        <a:bodyPr/>
        <a:lstStyle/>
        <a:p>
          <a:endParaRPr lang="uk-UA"/>
        </a:p>
      </dgm:t>
    </dgm:pt>
    <dgm:pt modelId="{29254D21-8604-4BB9-ACCC-5D45BD261364}" type="pres">
      <dgm:prSet presAssocID="{8A9E69B3-1149-48BD-A250-B73E48AF314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021661E-C2DF-41A1-909D-578BC4A53862}" type="pres">
      <dgm:prSet presAssocID="{6077EC6A-403E-4FF3-804F-AAD604A01B8F}" presName="node" presStyleLbl="node1" presStyleIdx="0" presStyleCnt="1" custScaleX="580993" custLinFactY="-25044" custLinFactNeighborX="22505" custLinFactNeighborY="-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5E25394-1852-45DB-9E7A-AA3BC0B340E8}" srcId="{8A9E69B3-1149-48BD-A250-B73E48AF3141}" destId="{6077EC6A-403E-4FF3-804F-AAD604A01B8F}" srcOrd="0" destOrd="0" parTransId="{50F80EE5-F7C7-4978-817C-4576ECD1A2F2}" sibTransId="{B4EE55A2-DA38-44A2-BED5-541A4ABFA18E}"/>
    <dgm:cxn modelId="{32EA55AC-1EF8-4595-8263-B289FFD0F6AB}" type="presOf" srcId="{6077EC6A-403E-4FF3-804F-AAD604A01B8F}" destId="{7021661E-C2DF-41A1-909D-578BC4A53862}" srcOrd="0" destOrd="0" presId="urn:microsoft.com/office/officeart/2005/8/layout/default"/>
    <dgm:cxn modelId="{0A0ADE34-A07B-4BB1-9802-61B1FE1FCAEB}" type="presOf" srcId="{8A9E69B3-1149-48BD-A250-B73E48AF3141}" destId="{29254D21-8604-4BB9-ACCC-5D45BD261364}" srcOrd="0" destOrd="0" presId="urn:microsoft.com/office/officeart/2005/8/layout/default"/>
    <dgm:cxn modelId="{50B461C8-9143-43C9-9088-FD5CB0742631}" type="presParOf" srcId="{29254D21-8604-4BB9-ACCC-5D45BD261364}" destId="{7021661E-C2DF-41A1-909D-578BC4A5386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A9E69B3-1149-48BD-A250-B73E48AF3141}" type="doc">
      <dgm:prSet loTypeId="urn:microsoft.com/office/officeart/2005/8/layout/default" loCatId="list" qsTypeId="urn:microsoft.com/office/officeart/2005/8/quickstyle/simple2" qsCatId="simple" csTypeId="urn:microsoft.com/office/officeart/2005/8/colors/accent4_5" csCatId="accent4" phldr="1"/>
      <dgm:spPr/>
      <dgm:t>
        <a:bodyPr/>
        <a:lstStyle/>
        <a:p>
          <a:endParaRPr lang="uk-UA"/>
        </a:p>
      </dgm:t>
    </dgm:pt>
    <dgm:pt modelId="{6077EC6A-403E-4FF3-804F-AAD604A01B8F}">
      <dgm:prSet phldrT="[Текст]"/>
      <dgm:spPr/>
      <dgm:t>
        <a:bodyPr/>
        <a:lstStyle/>
        <a:p>
          <a:r>
            <a: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Результати досліджень</a:t>
          </a:r>
          <a:endParaRPr lang="uk-UA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F80EE5-F7C7-4978-817C-4576ECD1A2F2}" type="parTrans" cxnId="{15E25394-1852-45DB-9E7A-AA3BC0B340E8}">
      <dgm:prSet/>
      <dgm:spPr/>
      <dgm:t>
        <a:bodyPr/>
        <a:lstStyle/>
        <a:p>
          <a:endParaRPr lang="uk-UA"/>
        </a:p>
      </dgm:t>
    </dgm:pt>
    <dgm:pt modelId="{B4EE55A2-DA38-44A2-BED5-541A4ABFA18E}" type="sibTrans" cxnId="{15E25394-1852-45DB-9E7A-AA3BC0B340E8}">
      <dgm:prSet/>
      <dgm:spPr/>
      <dgm:t>
        <a:bodyPr/>
        <a:lstStyle/>
        <a:p>
          <a:endParaRPr lang="uk-UA"/>
        </a:p>
      </dgm:t>
    </dgm:pt>
    <dgm:pt modelId="{29254D21-8604-4BB9-ACCC-5D45BD261364}" type="pres">
      <dgm:prSet presAssocID="{8A9E69B3-1149-48BD-A250-B73E48AF314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021661E-C2DF-41A1-909D-578BC4A53862}" type="pres">
      <dgm:prSet presAssocID="{6077EC6A-403E-4FF3-804F-AAD604A01B8F}" presName="node" presStyleLbl="node1" presStyleIdx="0" presStyleCnt="1" custScaleX="580993" custLinFactY="-25044" custLinFactNeighborX="22505" custLinFactNeighborY="-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82FDA8E8-708C-4CD5-B541-49ADE8E23401}" type="presOf" srcId="{6077EC6A-403E-4FF3-804F-AAD604A01B8F}" destId="{7021661E-C2DF-41A1-909D-578BC4A53862}" srcOrd="0" destOrd="0" presId="urn:microsoft.com/office/officeart/2005/8/layout/default"/>
    <dgm:cxn modelId="{D8275286-ACAE-4F69-ABDF-AEE4D0AE6DCC}" type="presOf" srcId="{8A9E69B3-1149-48BD-A250-B73E48AF3141}" destId="{29254D21-8604-4BB9-ACCC-5D45BD261364}" srcOrd="0" destOrd="0" presId="urn:microsoft.com/office/officeart/2005/8/layout/default"/>
    <dgm:cxn modelId="{15E25394-1852-45DB-9E7A-AA3BC0B340E8}" srcId="{8A9E69B3-1149-48BD-A250-B73E48AF3141}" destId="{6077EC6A-403E-4FF3-804F-AAD604A01B8F}" srcOrd="0" destOrd="0" parTransId="{50F80EE5-F7C7-4978-817C-4576ECD1A2F2}" sibTransId="{B4EE55A2-DA38-44A2-BED5-541A4ABFA18E}"/>
    <dgm:cxn modelId="{3CA2E997-9FB9-4056-94A8-4818A5D2D022}" type="presParOf" srcId="{29254D21-8604-4BB9-ACCC-5D45BD261364}" destId="{7021661E-C2DF-41A1-909D-578BC4A5386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A9E69B3-1149-48BD-A250-B73E48AF3141}" type="doc">
      <dgm:prSet loTypeId="urn:microsoft.com/office/officeart/2005/8/layout/default" loCatId="list" qsTypeId="urn:microsoft.com/office/officeart/2005/8/quickstyle/simple2" qsCatId="simple" csTypeId="urn:microsoft.com/office/officeart/2005/8/colors/accent4_5" csCatId="accent4" phldr="1"/>
      <dgm:spPr/>
      <dgm:t>
        <a:bodyPr/>
        <a:lstStyle/>
        <a:p>
          <a:endParaRPr lang="uk-UA"/>
        </a:p>
      </dgm:t>
    </dgm:pt>
    <dgm:pt modelId="{6077EC6A-403E-4FF3-804F-AAD604A01B8F}">
      <dgm:prSet phldrT="[Текст]"/>
      <dgm:spPr/>
      <dgm:t>
        <a:bodyPr/>
        <a:lstStyle/>
        <a:p>
          <a:r>
            <a: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Висновки</a:t>
          </a:r>
          <a:endParaRPr lang="uk-UA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F80EE5-F7C7-4978-817C-4576ECD1A2F2}" type="parTrans" cxnId="{15E25394-1852-45DB-9E7A-AA3BC0B340E8}">
      <dgm:prSet/>
      <dgm:spPr/>
      <dgm:t>
        <a:bodyPr/>
        <a:lstStyle/>
        <a:p>
          <a:endParaRPr lang="uk-UA"/>
        </a:p>
      </dgm:t>
    </dgm:pt>
    <dgm:pt modelId="{B4EE55A2-DA38-44A2-BED5-541A4ABFA18E}" type="sibTrans" cxnId="{15E25394-1852-45DB-9E7A-AA3BC0B340E8}">
      <dgm:prSet/>
      <dgm:spPr/>
      <dgm:t>
        <a:bodyPr/>
        <a:lstStyle/>
        <a:p>
          <a:endParaRPr lang="uk-UA"/>
        </a:p>
      </dgm:t>
    </dgm:pt>
    <dgm:pt modelId="{29254D21-8604-4BB9-ACCC-5D45BD261364}" type="pres">
      <dgm:prSet presAssocID="{8A9E69B3-1149-48BD-A250-B73E48AF314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021661E-C2DF-41A1-909D-578BC4A53862}" type="pres">
      <dgm:prSet presAssocID="{6077EC6A-403E-4FF3-804F-AAD604A01B8F}" presName="node" presStyleLbl="node1" presStyleIdx="0" presStyleCnt="1" custScaleX="580993" custLinFactY="-25044" custLinFactNeighborX="22505" custLinFactNeighborY="-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AD7424BA-7CFB-4AC1-BE2B-B130290627D9}" type="presOf" srcId="{6077EC6A-403E-4FF3-804F-AAD604A01B8F}" destId="{7021661E-C2DF-41A1-909D-578BC4A53862}" srcOrd="0" destOrd="0" presId="urn:microsoft.com/office/officeart/2005/8/layout/default"/>
    <dgm:cxn modelId="{15E25394-1852-45DB-9E7A-AA3BC0B340E8}" srcId="{8A9E69B3-1149-48BD-A250-B73E48AF3141}" destId="{6077EC6A-403E-4FF3-804F-AAD604A01B8F}" srcOrd="0" destOrd="0" parTransId="{50F80EE5-F7C7-4978-817C-4576ECD1A2F2}" sibTransId="{B4EE55A2-DA38-44A2-BED5-541A4ABFA18E}"/>
    <dgm:cxn modelId="{9C976502-53FC-4106-B6EA-A7517C5C6F62}" type="presOf" srcId="{8A9E69B3-1149-48BD-A250-B73E48AF3141}" destId="{29254D21-8604-4BB9-ACCC-5D45BD261364}" srcOrd="0" destOrd="0" presId="urn:microsoft.com/office/officeart/2005/8/layout/default"/>
    <dgm:cxn modelId="{88F11A7D-E2F1-49AB-BF31-478F927E2FB2}" type="presParOf" srcId="{29254D21-8604-4BB9-ACCC-5D45BD261364}" destId="{7021661E-C2DF-41A1-909D-578BC4A5386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A9E69B3-1149-48BD-A250-B73E48AF3141}" type="doc">
      <dgm:prSet loTypeId="urn:microsoft.com/office/officeart/2005/8/layout/default" loCatId="list" qsTypeId="urn:microsoft.com/office/officeart/2005/8/quickstyle/simple2" qsCatId="simple" csTypeId="urn:microsoft.com/office/officeart/2005/8/colors/accent4_5" csCatId="accent4" phldr="1"/>
      <dgm:spPr/>
      <dgm:t>
        <a:bodyPr/>
        <a:lstStyle/>
        <a:p>
          <a:endParaRPr lang="uk-UA"/>
        </a:p>
      </dgm:t>
    </dgm:pt>
    <dgm:pt modelId="{6077EC6A-403E-4FF3-804F-AAD604A01B8F}">
      <dgm:prSet phldrT="[Текст]"/>
      <dgm:spPr/>
      <dgm:t>
        <a:bodyPr/>
        <a:lstStyle/>
        <a:p>
          <a:r>
            <a:rPr lang="uk-UA" b="1" dirty="0" smtClean="0">
              <a:latin typeface="Arial" panose="020B0604020202020204" pitchFamily="34" charset="0"/>
              <a:cs typeface="Arial" panose="020B0604020202020204" pitchFamily="34" charset="0"/>
            </a:rPr>
            <a:t>Список використаних джерел</a:t>
          </a:r>
          <a:endParaRPr lang="uk-UA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F80EE5-F7C7-4978-817C-4576ECD1A2F2}" type="parTrans" cxnId="{15E25394-1852-45DB-9E7A-AA3BC0B340E8}">
      <dgm:prSet/>
      <dgm:spPr/>
      <dgm:t>
        <a:bodyPr/>
        <a:lstStyle/>
        <a:p>
          <a:endParaRPr lang="uk-UA"/>
        </a:p>
      </dgm:t>
    </dgm:pt>
    <dgm:pt modelId="{B4EE55A2-DA38-44A2-BED5-541A4ABFA18E}" type="sibTrans" cxnId="{15E25394-1852-45DB-9E7A-AA3BC0B340E8}">
      <dgm:prSet/>
      <dgm:spPr/>
      <dgm:t>
        <a:bodyPr/>
        <a:lstStyle/>
        <a:p>
          <a:endParaRPr lang="uk-UA"/>
        </a:p>
      </dgm:t>
    </dgm:pt>
    <dgm:pt modelId="{29254D21-8604-4BB9-ACCC-5D45BD261364}" type="pres">
      <dgm:prSet presAssocID="{8A9E69B3-1149-48BD-A250-B73E48AF314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021661E-C2DF-41A1-909D-578BC4A53862}" type="pres">
      <dgm:prSet presAssocID="{6077EC6A-403E-4FF3-804F-AAD604A01B8F}" presName="node" presStyleLbl="node1" presStyleIdx="0" presStyleCnt="1" custScaleX="580993" custLinFactY="-25044" custLinFactNeighborX="22505" custLinFactNeighborY="-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5E25394-1852-45DB-9E7A-AA3BC0B340E8}" srcId="{8A9E69B3-1149-48BD-A250-B73E48AF3141}" destId="{6077EC6A-403E-4FF3-804F-AAD604A01B8F}" srcOrd="0" destOrd="0" parTransId="{50F80EE5-F7C7-4978-817C-4576ECD1A2F2}" sibTransId="{B4EE55A2-DA38-44A2-BED5-541A4ABFA18E}"/>
    <dgm:cxn modelId="{3B23C1C9-BF52-432E-90EA-7E849D8FAA54}" type="presOf" srcId="{8A9E69B3-1149-48BD-A250-B73E48AF3141}" destId="{29254D21-8604-4BB9-ACCC-5D45BD261364}" srcOrd="0" destOrd="0" presId="urn:microsoft.com/office/officeart/2005/8/layout/default"/>
    <dgm:cxn modelId="{FAA5DA25-AA42-495C-90BB-C5E7594D6C2C}" type="presOf" srcId="{6077EC6A-403E-4FF3-804F-AAD604A01B8F}" destId="{7021661E-C2DF-41A1-909D-578BC4A53862}" srcOrd="0" destOrd="0" presId="urn:microsoft.com/office/officeart/2005/8/layout/default"/>
    <dgm:cxn modelId="{46E62932-C909-481D-88FF-4DD57D4D0648}" type="presParOf" srcId="{29254D21-8604-4BB9-ACCC-5D45BD261364}" destId="{7021661E-C2DF-41A1-909D-578BC4A5386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ADD1B2-2940-47D2-BC2E-A1CB46CBCAEF}" type="doc">
      <dgm:prSet loTypeId="urn:microsoft.com/office/officeart/2005/8/layout/default" loCatId="list" qsTypeId="urn:microsoft.com/office/officeart/2005/8/quickstyle/simple1" qsCatId="simple" csTypeId="urn:microsoft.com/office/officeart/2005/8/colors/accent4_5" csCatId="accent4" phldr="1"/>
      <dgm:spPr/>
      <dgm:t>
        <a:bodyPr/>
        <a:lstStyle/>
        <a:p>
          <a:endParaRPr lang="uk-UA"/>
        </a:p>
      </dgm:t>
    </dgm:pt>
    <dgm:pt modelId="{1007F5E2-FCDF-4429-AA24-0C45D4B49EDD}">
      <dgm:prSet phldrT="[Текст]" custT="1"/>
      <dgm:spPr/>
      <dgm:t>
        <a:bodyPr/>
        <a:lstStyle/>
        <a:p>
          <a:pPr algn="l"/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Бурячок Михайло Валентинович</a:t>
          </a:r>
          <a:r>
            <a:rPr lang="uk-UA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</a:p>
        <a:p>
          <a:pPr algn="l"/>
          <a:r>
            <a:rPr lang="uk-UA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учень 8 класу СЗОШ №1,</a:t>
          </a:r>
        </a:p>
        <a:p>
          <a:pPr algn="l"/>
          <a:r>
            <a:rPr lang="uk-UA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м. Кам’янець-Подільський</a:t>
          </a:r>
        </a:p>
        <a:p>
          <a:pPr algn="l"/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Педагогічний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керівник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</a:p>
        <a:p>
          <a:pPr algn="l"/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вчитель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фізики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Теличко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Іван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Іванович</a:t>
          </a:r>
          <a:endParaRPr lang="uk-UA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687D5F-3255-4F37-9E32-2D58AD8061C0}" type="parTrans" cxnId="{8D5F097F-16BB-4401-AF78-515098E3EFAD}">
      <dgm:prSet/>
      <dgm:spPr/>
      <dgm:t>
        <a:bodyPr/>
        <a:lstStyle/>
        <a:p>
          <a:pPr algn="l"/>
          <a:endParaRPr lang="uk-UA"/>
        </a:p>
      </dgm:t>
    </dgm:pt>
    <dgm:pt modelId="{A096E6B4-8153-411B-A402-D8C764D2BCB5}" type="sibTrans" cxnId="{8D5F097F-16BB-4401-AF78-515098E3EFAD}">
      <dgm:prSet/>
      <dgm:spPr/>
      <dgm:t>
        <a:bodyPr/>
        <a:lstStyle/>
        <a:p>
          <a:pPr algn="l"/>
          <a:endParaRPr lang="uk-UA"/>
        </a:p>
      </dgm:t>
    </dgm:pt>
    <dgm:pt modelId="{B52FA28F-2C0E-40A5-A552-1920FD705B9B}" type="pres">
      <dgm:prSet presAssocID="{E1ADD1B2-2940-47D2-BC2E-A1CB46CBCAE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275BE52A-0F3B-479C-B053-514F40E368FD}" type="pres">
      <dgm:prSet presAssocID="{1007F5E2-FCDF-4429-AA24-0C45D4B49EDD}" presName="node" presStyleLbl="node1" presStyleIdx="0" presStyleCnt="1" custScaleX="68988" custScaleY="50694" custLinFactNeighborX="-15577" custLinFactNeighborY="1277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251BE2B2-5B78-4314-9E58-11CCD51F0410}" type="presOf" srcId="{1007F5E2-FCDF-4429-AA24-0C45D4B49EDD}" destId="{275BE52A-0F3B-479C-B053-514F40E368FD}" srcOrd="0" destOrd="0" presId="urn:microsoft.com/office/officeart/2005/8/layout/default"/>
    <dgm:cxn modelId="{7E4F8905-5D09-482E-A6F5-9DE908A4571C}" type="presOf" srcId="{E1ADD1B2-2940-47D2-BC2E-A1CB46CBCAEF}" destId="{B52FA28F-2C0E-40A5-A552-1920FD705B9B}" srcOrd="0" destOrd="0" presId="urn:microsoft.com/office/officeart/2005/8/layout/default"/>
    <dgm:cxn modelId="{8D5F097F-16BB-4401-AF78-515098E3EFAD}" srcId="{E1ADD1B2-2940-47D2-BC2E-A1CB46CBCAEF}" destId="{1007F5E2-FCDF-4429-AA24-0C45D4B49EDD}" srcOrd="0" destOrd="0" parTransId="{78687D5F-3255-4F37-9E32-2D58AD8061C0}" sibTransId="{A096E6B4-8153-411B-A402-D8C764D2BCB5}"/>
    <dgm:cxn modelId="{06C46429-BDCE-4D9C-A86B-C0A0BC1D1712}" type="presParOf" srcId="{B52FA28F-2C0E-40A5-A552-1920FD705B9B}" destId="{275BE52A-0F3B-479C-B053-514F40E368FD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9E69B3-1149-48BD-A250-B73E48AF3141}" type="doc">
      <dgm:prSet loTypeId="urn:microsoft.com/office/officeart/2005/8/layout/default" loCatId="list" qsTypeId="urn:microsoft.com/office/officeart/2005/8/quickstyle/simple2" qsCatId="simple" csTypeId="urn:microsoft.com/office/officeart/2005/8/colors/accent4_5" csCatId="accent4" phldr="1"/>
      <dgm:spPr/>
      <dgm:t>
        <a:bodyPr/>
        <a:lstStyle/>
        <a:p>
          <a:endParaRPr lang="uk-UA"/>
        </a:p>
      </dgm:t>
    </dgm:pt>
    <dgm:pt modelId="{6077EC6A-403E-4FF3-804F-AAD604A01B8F}">
      <dgm:prSet phldrT="[Текст]"/>
      <dgm:spPr/>
      <dgm:t>
        <a:bodyPr/>
        <a:lstStyle/>
        <a:p>
          <a:r>
            <a: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Актуальність теми</a:t>
          </a:r>
          <a:endParaRPr lang="uk-UA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F80EE5-F7C7-4978-817C-4576ECD1A2F2}" type="parTrans" cxnId="{15E25394-1852-45DB-9E7A-AA3BC0B340E8}">
      <dgm:prSet/>
      <dgm:spPr/>
      <dgm:t>
        <a:bodyPr/>
        <a:lstStyle/>
        <a:p>
          <a:endParaRPr lang="uk-UA"/>
        </a:p>
      </dgm:t>
    </dgm:pt>
    <dgm:pt modelId="{B4EE55A2-DA38-44A2-BED5-541A4ABFA18E}" type="sibTrans" cxnId="{15E25394-1852-45DB-9E7A-AA3BC0B340E8}">
      <dgm:prSet/>
      <dgm:spPr/>
      <dgm:t>
        <a:bodyPr/>
        <a:lstStyle/>
        <a:p>
          <a:endParaRPr lang="uk-UA"/>
        </a:p>
      </dgm:t>
    </dgm:pt>
    <dgm:pt modelId="{29254D21-8604-4BB9-ACCC-5D45BD261364}" type="pres">
      <dgm:prSet presAssocID="{8A9E69B3-1149-48BD-A250-B73E48AF314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021661E-C2DF-41A1-909D-578BC4A53862}" type="pres">
      <dgm:prSet presAssocID="{6077EC6A-403E-4FF3-804F-AAD604A01B8F}" presName="node" presStyleLbl="node1" presStyleIdx="0" presStyleCnt="1" custScaleX="580993" custLinFactY="-25044" custLinFactNeighborX="22505" custLinFactNeighborY="-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531FE1B4-42DA-4DED-8CF1-58C868CC6758}" type="presOf" srcId="{8A9E69B3-1149-48BD-A250-B73E48AF3141}" destId="{29254D21-8604-4BB9-ACCC-5D45BD261364}" srcOrd="0" destOrd="0" presId="urn:microsoft.com/office/officeart/2005/8/layout/default"/>
    <dgm:cxn modelId="{15E25394-1852-45DB-9E7A-AA3BC0B340E8}" srcId="{8A9E69B3-1149-48BD-A250-B73E48AF3141}" destId="{6077EC6A-403E-4FF3-804F-AAD604A01B8F}" srcOrd="0" destOrd="0" parTransId="{50F80EE5-F7C7-4978-817C-4576ECD1A2F2}" sibTransId="{B4EE55A2-DA38-44A2-BED5-541A4ABFA18E}"/>
    <dgm:cxn modelId="{F3923F63-6D9C-4C87-8C9F-73B9A3F54FFE}" type="presOf" srcId="{6077EC6A-403E-4FF3-804F-AAD604A01B8F}" destId="{7021661E-C2DF-41A1-909D-578BC4A53862}" srcOrd="0" destOrd="0" presId="urn:microsoft.com/office/officeart/2005/8/layout/default"/>
    <dgm:cxn modelId="{2D412D61-FB16-4E21-8A45-0F5F6B66ABE0}" type="presParOf" srcId="{29254D21-8604-4BB9-ACCC-5D45BD261364}" destId="{7021661E-C2DF-41A1-909D-578BC4A5386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A9E69B3-1149-48BD-A250-B73E48AF3141}" type="doc">
      <dgm:prSet loTypeId="urn:microsoft.com/office/officeart/2005/8/layout/default" loCatId="list" qsTypeId="urn:microsoft.com/office/officeart/2005/8/quickstyle/simple2" qsCatId="simple" csTypeId="urn:microsoft.com/office/officeart/2005/8/colors/accent4_5" csCatId="accent4" phldr="1"/>
      <dgm:spPr/>
      <dgm:t>
        <a:bodyPr/>
        <a:lstStyle/>
        <a:p>
          <a:endParaRPr lang="uk-UA"/>
        </a:p>
      </dgm:t>
    </dgm:pt>
    <dgm:pt modelId="{6077EC6A-403E-4FF3-804F-AAD604A01B8F}">
      <dgm:prSet phldrT="[Текст]"/>
      <dgm:spPr/>
      <dgm:t>
        <a:bodyPr/>
        <a:lstStyle/>
        <a:p>
          <a:r>
            <a: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Науковий апарат дослідження</a:t>
          </a:r>
          <a:endParaRPr lang="uk-UA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F80EE5-F7C7-4978-817C-4576ECD1A2F2}" type="parTrans" cxnId="{15E25394-1852-45DB-9E7A-AA3BC0B340E8}">
      <dgm:prSet/>
      <dgm:spPr/>
      <dgm:t>
        <a:bodyPr/>
        <a:lstStyle/>
        <a:p>
          <a:endParaRPr lang="uk-UA"/>
        </a:p>
      </dgm:t>
    </dgm:pt>
    <dgm:pt modelId="{B4EE55A2-DA38-44A2-BED5-541A4ABFA18E}" type="sibTrans" cxnId="{15E25394-1852-45DB-9E7A-AA3BC0B340E8}">
      <dgm:prSet/>
      <dgm:spPr/>
      <dgm:t>
        <a:bodyPr/>
        <a:lstStyle/>
        <a:p>
          <a:endParaRPr lang="uk-UA"/>
        </a:p>
      </dgm:t>
    </dgm:pt>
    <dgm:pt modelId="{29254D21-8604-4BB9-ACCC-5D45BD261364}" type="pres">
      <dgm:prSet presAssocID="{8A9E69B3-1149-48BD-A250-B73E48AF314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021661E-C2DF-41A1-909D-578BC4A53862}" type="pres">
      <dgm:prSet presAssocID="{6077EC6A-403E-4FF3-804F-AAD604A01B8F}" presName="node" presStyleLbl="node1" presStyleIdx="0" presStyleCnt="1" custScaleX="580993" custLinFactY="-25044" custLinFactNeighborX="22505" custLinFactNeighborY="-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5E25394-1852-45DB-9E7A-AA3BC0B340E8}" srcId="{8A9E69B3-1149-48BD-A250-B73E48AF3141}" destId="{6077EC6A-403E-4FF3-804F-AAD604A01B8F}" srcOrd="0" destOrd="0" parTransId="{50F80EE5-F7C7-4978-817C-4576ECD1A2F2}" sibTransId="{B4EE55A2-DA38-44A2-BED5-541A4ABFA18E}"/>
    <dgm:cxn modelId="{0ED4C8CE-7FD3-48A5-9500-D8ABF486EC77}" type="presOf" srcId="{6077EC6A-403E-4FF3-804F-AAD604A01B8F}" destId="{7021661E-C2DF-41A1-909D-578BC4A53862}" srcOrd="0" destOrd="0" presId="urn:microsoft.com/office/officeart/2005/8/layout/default"/>
    <dgm:cxn modelId="{A0E71553-8BF2-4CD6-AD24-C1BD3EC56ADB}" type="presOf" srcId="{8A9E69B3-1149-48BD-A250-B73E48AF3141}" destId="{29254D21-8604-4BB9-ACCC-5D45BD261364}" srcOrd="0" destOrd="0" presId="urn:microsoft.com/office/officeart/2005/8/layout/default"/>
    <dgm:cxn modelId="{4CDD055A-6479-41F6-ADD1-AC422A141837}" type="presParOf" srcId="{29254D21-8604-4BB9-ACCC-5D45BD261364}" destId="{7021661E-C2DF-41A1-909D-578BC4A5386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A9E69B3-1149-48BD-A250-B73E48AF3141}" type="doc">
      <dgm:prSet loTypeId="urn:microsoft.com/office/officeart/2005/8/layout/default" loCatId="list" qsTypeId="urn:microsoft.com/office/officeart/2005/8/quickstyle/simple2" qsCatId="simple" csTypeId="urn:microsoft.com/office/officeart/2005/8/colors/accent4_5" csCatId="accent4" phldr="1"/>
      <dgm:spPr/>
      <dgm:t>
        <a:bodyPr/>
        <a:lstStyle/>
        <a:p>
          <a:endParaRPr lang="uk-UA"/>
        </a:p>
      </dgm:t>
    </dgm:pt>
    <dgm:pt modelId="{6077EC6A-403E-4FF3-804F-AAD604A01B8F}">
      <dgm:prSet phldrT="[Текст]"/>
      <dgm:spPr/>
      <dgm:t>
        <a:bodyPr/>
        <a:lstStyle/>
        <a:p>
          <a:r>
            <a: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Завдання</a:t>
          </a:r>
          <a:endParaRPr lang="uk-UA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F80EE5-F7C7-4978-817C-4576ECD1A2F2}" type="parTrans" cxnId="{15E25394-1852-45DB-9E7A-AA3BC0B340E8}">
      <dgm:prSet/>
      <dgm:spPr/>
      <dgm:t>
        <a:bodyPr/>
        <a:lstStyle/>
        <a:p>
          <a:endParaRPr lang="uk-UA"/>
        </a:p>
      </dgm:t>
    </dgm:pt>
    <dgm:pt modelId="{B4EE55A2-DA38-44A2-BED5-541A4ABFA18E}" type="sibTrans" cxnId="{15E25394-1852-45DB-9E7A-AA3BC0B340E8}">
      <dgm:prSet/>
      <dgm:spPr/>
      <dgm:t>
        <a:bodyPr/>
        <a:lstStyle/>
        <a:p>
          <a:endParaRPr lang="uk-UA"/>
        </a:p>
      </dgm:t>
    </dgm:pt>
    <dgm:pt modelId="{29254D21-8604-4BB9-ACCC-5D45BD261364}" type="pres">
      <dgm:prSet presAssocID="{8A9E69B3-1149-48BD-A250-B73E48AF314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021661E-C2DF-41A1-909D-578BC4A53862}" type="pres">
      <dgm:prSet presAssocID="{6077EC6A-403E-4FF3-804F-AAD604A01B8F}" presName="node" presStyleLbl="node1" presStyleIdx="0" presStyleCnt="1" custScaleX="580993" custLinFactY="-25044" custLinFactNeighborX="22505" custLinFactNeighborY="-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5E25394-1852-45DB-9E7A-AA3BC0B340E8}" srcId="{8A9E69B3-1149-48BD-A250-B73E48AF3141}" destId="{6077EC6A-403E-4FF3-804F-AAD604A01B8F}" srcOrd="0" destOrd="0" parTransId="{50F80EE5-F7C7-4978-817C-4576ECD1A2F2}" sibTransId="{B4EE55A2-DA38-44A2-BED5-541A4ABFA18E}"/>
    <dgm:cxn modelId="{4ECFDC17-B9E2-4E63-98F7-A8279C71D4B9}" type="presOf" srcId="{8A9E69B3-1149-48BD-A250-B73E48AF3141}" destId="{29254D21-8604-4BB9-ACCC-5D45BD261364}" srcOrd="0" destOrd="0" presId="urn:microsoft.com/office/officeart/2005/8/layout/default"/>
    <dgm:cxn modelId="{D2DC855B-A2D6-4736-9857-8D82A72AA58F}" type="presOf" srcId="{6077EC6A-403E-4FF3-804F-AAD604A01B8F}" destId="{7021661E-C2DF-41A1-909D-578BC4A53862}" srcOrd="0" destOrd="0" presId="urn:microsoft.com/office/officeart/2005/8/layout/default"/>
    <dgm:cxn modelId="{A5FA03CC-84F9-42A6-A78B-D48F0AF4B041}" type="presParOf" srcId="{29254D21-8604-4BB9-ACCC-5D45BD261364}" destId="{7021661E-C2DF-41A1-909D-578BC4A5386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A9E69B3-1149-48BD-A250-B73E48AF3141}" type="doc">
      <dgm:prSet loTypeId="urn:microsoft.com/office/officeart/2005/8/layout/default" loCatId="list" qsTypeId="urn:microsoft.com/office/officeart/2005/8/quickstyle/simple2" qsCatId="simple" csTypeId="urn:microsoft.com/office/officeart/2005/8/colors/accent4_5" csCatId="accent4" phldr="1"/>
      <dgm:spPr/>
      <dgm:t>
        <a:bodyPr/>
        <a:lstStyle/>
        <a:p>
          <a:endParaRPr lang="uk-UA"/>
        </a:p>
      </dgm:t>
    </dgm:pt>
    <dgm:pt modelId="{6077EC6A-403E-4FF3-804F-AAD604A01B8F}">
      <dgm:prSet phldrT="[Текст]"/>
      <dgm:spPr/>
      <dgm:t>
        <a:bodyPr/>
        <a:lstStyle/>
        <a:p>
          <a:r>
            <a: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Геотермальна енергія</a:t>
          </a:r>
          <a:endParaRPr lang="uk-UA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F80EE5-F7C7-4978-817C-4576ECD1A2F2}" type="parTrans" cxnId="{15E25394-1852-45DB-9E7A-AA3BC0B340E8}">
      <dgm:prSet/>
      <dgm:spPr/>
      <dgm:t>
        <a:bodyPr/>
        <a:lstStyle/>
        <a:p>
          <a:endParaRPr lang="uk-UA"/>
        </a:p>
      </dgm:t>
    </dgm:pt>
    <dgm:pt modelId="{B4EE55A2-DA38-44A2-BED5-541A4ABFA18E}" type="sibTrans" cxnId="{15E25394-1852-45DB-9E7A-AA3BC0B340E8}">
      <dgm:prSet/>
      <dgm:spPr/>
      <dgm:t>
        <a:bodyPr/>
        <a:lstStyle/>
        <a:p>
          <a:endParaRPr lang="uk-UA"/>
        </a:p>
      </dgm:t>
    </dgm:pt>
    <dgm:pt modelId="{29254D21-8604-4BB9-ACCC-5D45BD261364}" type="pres">
      <dgm:prSet presAssocID="{8A9E69B3-1149-48BD-A250-B73E48AF314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021661E-C2DF-41A1-909D-578BC4A53862}" type="pres">
      <dgm:prSet presAssocID="{6077EC6A-403E-4FF3-804F-AAD604A01B8F}" presName="node" presStyleLbl="node1" presStyleIdx="0" presStyleCnt="1" custScaleX="580993" custLinFactY="-25044" custLinFactNeighborX="22505" custLinFactNeighborY="-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3535C6A2-829F-4A25-BEF7-FCAADAF3DE9F}" type="presOf" srcId="{8A9E69B3-1149-48BD-A250-B73E48AF3141}" destId="{29254D21-8604-4BB9-ACCC-5D45BD261364}" srcOrd="0" destOrd="0" presId="urn:microsoft.com/office/officeart/2005/8/layout/default"/>
    <dgm:cxn modelId="{15E25394-1852-45DB-9E7A-AA3BC0B340E8}" srcId="{8A9E69B3-1149-48BD-A250-B73E48AF3141}" destId="{6077EC6A-403E-4FF3-804F-AAD604A01B8F}" srcOrd="0" destOrd="0" parTransId="{50F80EE5-F7C7-4978-817C-4576ECD1A2F2}" sibTransId="{B4EE55A2-DA38-44A2-BED5-541A4ABFA18E}"/>
    <dgm:cxn modelId="{93F05DDE-3D5A-4D3E-B67A-B1F14CAD5BF5}" type="presOf" srcId="{6077EC6A-403E-4FF3-804F-AAD604A01B8F}" destId="{7021661E-C2DF-41A1-909D-578BC4A53862}" srcOrd="0" destOrd="0" presId="urn:microsoft.com/office/officeart/2005/8/layout/default"/>
    <dgm:cxn modelId="{5C169043-C7C0-46CF-A2AF-A1A400AABEDE}" type="presParOf" srcId="{29254D21-8604-4BB9-ACCC-5D45BD261364}" destId="{7021661E-C2DF-41A1-909D-578BC4A5386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A9E69B3-1149-48BD-A250-B73E48AF3141}" type="doc">
      <dgm:prSet loTypeId="urn:microsoft.com/office/officeart/2005/8/layout/default" loCatId="list" qsTypeId="urn:microsoft.com/office/officeart/2005/8/quickstyle/simple2" qsCatId="simple" csTypeId="urn:microsoft.com/office/officeart/2005/8/colors/accent4_5" csCatId="accent4" phldr="1"/>
      <dgm:spPr/>
      <dgm:t>
        <a:bodyPr/>
        <a:lstStyle/>
        <a:p>
          <a:endParaRPr lang="uk-UA"/>
        </a:p>
      </dgm:t>
    </dgm:pt>
    <dgm:pt modelId="{6077EC6A-403E-4FF3-804F-AAD604A01B8F}">
      <dgm:prSet phldrT="[Текст]" custT="1"/>
      <dgm:spPr/>
      <dgm:t>
        <a:bodyPr/>
        <a:lstStyle/>
        <a:p>
          <a:r>
            <a:rPr lang="uk-UA" sz="4000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Принципова схема роботи </a:t>
          </a:r>
          <a:r>
            <a:rPr lang="uk-UA" sz="4000" b="1" i="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ГеоТЕС</a:t>
          </a:r>
          <a:r>
            <a:rPr lang="uk-UA" sz="4000" b="0" i="0" dirty="0" smtClean="0"/>
            <a:t> </a:t>
          </a:r>
          <a:endParaRPr lang="uk-UA" sz="4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F80EE5-F7C7-4978-817C-4576ECD1A2F2}" type="parTrans" cxnId="{15E25394-1852-45DB-9E7A-AA3BC0B340E8}">
      <dgm:prSet/>
      <dgm:spPr/>
      <dgm:t>
        <a:bodyPr/>
        <a:lstStyle/>
        <a:p>
          <a:endParaRPr lang="uk-UA"/>
        </a:p>
      </dgm:t>
    </dgm:pt>
    <dgm:pt modelId="{B4EE55A2-DA38-44A2-BED5-541A4ABFA18E}" type="sibTrans" cxnId="{15E25394-1852-45DB-9E7A-AA3BC0B340E8}">
      <dgm:prSet/>
      <dgm:spPr/>
      <dgm:t>
        <a:bodyPr/>
        <a:lstStyle/>
        <a:p>
          <a:endParaRPr lang="uk-UA"/>
        </a:p>
      </dgm:t>
    </dgm:pt>
    <dgm:pt modelId="{29254D21-8604-4BB9-ACCC-5D45BD261364}" type="pres">
      <dgm:prSet presAssocID="{8A9E69B3-1149-48BD-A250-B73E48AF314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021661E-C2DF-41A1-909D-578BC4A53862}" type="pres">
      <dgm:prSet presAssocID="{6077EC6A-403E-4FF3-804F-AAD604A01B8F}" presName="node" presStyleLbl="node1" presStyleIdx="0" presStyleCnt="1" custScaleX="580993" custLinFactY="-25044" custLinFactNeighborX="22505" custLinFactNeighborY="-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5E25394-1852-45DB-9E7A-AA3BC0B340E8}" srcId="{8A9E69B3-1149-48BD-A250-B73E48AF3141}" destId="{6077EC6A-403E-4FF3-804F-AAD604A01B8F}" srcOrd="0" destOrd="0" parTransId="{50F80EE5-F7C7-4978-817C-4576ECD1A2F2}" sibTransId="{B4EE55A2-DA38-44A2-BED5-541A4ABFA18E}"/>
    <dgm:cxn modelId="{69FB39C3-8D59-453A-8C12-8D92C5C97138}" type="presOf" srcId="{8A9E69B3-1149-48BD-A250-B73E48AF3141}" destId="{29254D21-8604-4BB9-ACCC-5D45BD261364}" srcOrd="0" destOrd="0" presId="urn:microsoft.com/office/officeart/2005/8/layout/default"/>
    <dgm:cxn modelId="{5C6829C0-8302-434A-B028-DB4817A64D3C}" type="presOf" srcId="{6077EC6A-403E-4FF3-804F-AAD604A01B8F}" destId="{7021661E-C2DF-41A1-909D-578BC4A53862}" srcOrd="0" destOrd="0" presId="urn:microsoft.com/office/officeart/2005/8/layout/default"/>
    <dgm:cxn modelId="{C37552A1-DAD1-46C7-A974-E7B8636B3386}" type="presParOf" srcId="{29254D21-8604-4BB9-ACCC-5D45BD261364}" destId="{7021661E-C2DF-41A1-909D-578BC4A5386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A9E69B3-1149-48BD-A250-B73E48AF3141}" type="doc">
      <dgm:prSet loTypeId="urn:microsoft.com/office/officeart/2005/8/layout/default" loCatId="list" qsTypeId="urn:microsoft.com/office/officeart/2005/8/quickstyle/simple2" qsCatId="simple" csTypeId="urn:microsoft.com/office/officeart/2005/8/colors/accent4_5" csCatId="accent4" phldr="1"/>
      <dgm:spPr/>
      <dgm:t>
        <a:bodyPr/>
        <a:lstStyle/>
        <a:p>
          <a:endParaRPr lang="uk-UA"/>
        </a:p>
      </dgm:t>
    </dgm:pt>
    <dgm:pt modelId="{6077EC6A-403E-4FF3-804F-AAD604A01B8F}">
      <dgm:prSet phldrT="[Текст]"/>
      <dgm:spPr/>
      <dgm:t>
        <a:bodyPr/>
        <a:lstStyle/>
        <a:p>
          <a:r>
            <a:rPr lang="uk-UA" b="1" i="0" noProof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Потенціал </a:t>
          </a:r>
          <a:r>
            <a:rPr lang="uk-UA" b="1" i="0" noProof="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ГеоТЕС</a:t>
          </a:r>
          <a:r>
            <a:rPr lang="uk-UA" b="1" i="0" noProof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в Україні</a:t>
          </a:r>
          <a:endParaRPr lang="uk-UA" b="1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F80EE5-F7C7-4978-817C-4576ECD1A2F2}" type="parTrans" cxnId="{15E25394-1852-45DB-9E7A-AA3BC0B340E8}">
      <dgm:prSet/>
      <dgm:spPr/>
      <dgm:t>
        <a:bodyPr/>
        <a:lstStyle/>
        <a:p>
          <a:endParaRPr lang="uk-UA"/>
        </a:p>
      </dgm:t>
    </dgm:pt>
    <dgm:pt modelId="{B4EE55A2-DA38-44A2-BED5-541A4ABFA18E}" type="sibTrans" cxnId="{15E25394-1852-45DB-9E7A-AA3BC0B340E8}">
      <dgm:prSet/>
      <dgm:spPr/>
      <dgm:t>
        <a:bodyPr/>
        <a:lstStyle/>
        <a:p>
          <a:endParaRPr lang="uk-UA"/>
        </a:p>
      </dgm:t>
    </dgm:pt>
    <dgm:pt modelId="{29254D21-8604-4BB9-ACCC-5D45BD261364}" type="pres">
      <dgm:prSet presAssocID="{8A9E69B3-1149-48BD-A250-B73E48AF314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021661E-C2DF-41A1-909D-578BC4A53862}" type="pres">
      <dgm:prSet presAssocID="{6077EC6A-403E-4FF3-804F-AAD604A01B8F}" presName="node" presStyleLbl="node1" presStyleIdx="0" presStyleCnt="1" custScaleX="580993" custLinFactY="-25044" custLinFactNeighborX="22505" custLinFactNeighborY="-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A77BE7CB-A50E-481D-981D-460F85EE0AD8}" type="presOf" srcId="{8A9E69B3-1149-48BD-A250-B73E48AF3141}" destId="{29254D21-8604-4BB9-ACCC-5D45BD261364}" srcOrd="0" destOrd="0" presId="urn:microsoft.com/office/officeart/2005/8/layout/default"/>
    <dgm:cxn modelId="{15E25394-1852-45DB-9E7A-AA3BC0B340E8}" srcId="{8A9E69B3-1149-48BD-A250-B73E48AF3141}" destId="{6077EC6A-403E-4FF3-804F-AAD604A01B8F}" srcOrd="0" destOrd="0" parTransId="{50F80EE5-F7C7-4978-817C-4576ECD1A2F2}" sibTransId="{B4EE55A2-DA38-44A2-BED5-541A4ABFA18E}"/>
    <dgm:cxn modelId="{1BE8AB17-A3D9-44D5-9B88-39BEFE9DB74A}" type="presOf" srcId="{6077EC6A-403E-4FF3-804F-AAD604A01B8F}" destId="{7021661E-C2DF-41A1-909D-578BC4A53862}" srcOrd="0" destOrd="0" presId="urn:microsoft.com/office/officeart/2005/8/layout/default"/>
    <dgm:cxn modelId="{ADAB5A4C-A9C2-4A4F-9EF9-38C5E1EA5CA7}" type="presParOf" srcId="{29254D21-8604-4BB9-ACCC-5D45BD261364}" destId="{7021661E-C2DF-41A1-909D-578BC4A5386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A9E69B3-1149-48BD-A250-B73E48AF3141}" type="doc">
      <dgm:prSet loTypeId="urn:microsoft.com/office/officeart/2005/8/layout/default" loCatId="list" qsTypeId="urn:microsoft.com/office/officeart/2005/8/quickstyle/simple2" qsCatId="simple" csTypeId="urn:microsoft.com/office/officeart/2005/8/colors/accent4_5" csCatId="accent4" phldr="1"/>
      <dgm:spPr/>
      <dgm:t>
        <a:bodyPr/>
        <a:lstStyle/>
        <a:p>
          <a:endParaRPr lang="uk-UA"/>
        </a:p>
      </dgm:t>
    </dgm:pt>
    <dgm:pt modelId="{6077EC6A-403E-4FF3-804F-AAD604A01B8F}">
      <dgm:prSet phldrT="[Текст]"/>
      <dgm:spPr/>
      <dgm:t>
        <a:bodyPr/>
        <a:lstStyle/>
        <a:p>
          <a:r>
            <a:rPr lang="uk-UA" b="1" dirty="0" smtClean="0">
              <a:latin typeface="Arial" panose="020B0604020202020204" pitchFamily="34" charset="0"/>
              <a:cs typeface="Arial" panose="020B0604020202020204" pitchFamily="34" charset="0"/>
            </a:rPr>
            <a:t>Аналіз використання НРТ</a:t>
          </a:r>
          <a:endParaRPr lang="uk-UA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F80EE5-F7C7-4978-817C-4576ECD1A2F2}" type="parTrans" cxnId="{15E25394-1852-45DB-9E7A-AA3BC0B340E8}">
      <dgm:prSet/>
      <dgm:spPr/>
      <dgm:t>
        <a:bodyPr/>
        <a:lstStyle/>
        <a:p>
          <a:endParaRPr lang="uk-UA"/>
        </a:p>
      </dgm:t>
    </dgm:pt>
    <dgm:pt modelId="{B4EE55A2-DA38-44A2-BED5-541A4ABFA18E}" type="sibTrans" cxnId="{15E25394-1852-45DB-9E7A-AA3BC0B340E8}">
      <dgm:prSet/>
      <dgm:spPr/>
      <dgm:t>
        <a:bodyPr/>
        <a:lstStyle/>
        <a:p>
          <a:endParaRPr lang="uk-UA"/>
        </a:p>
      </dgm:t>
    </dgm:pt>
    <dgm:pt modelId="{29254D21-8604-4BB9-ACCC-5D45BD261364}" type="pres">
      <dgm:prSet presAssocID="{8A9E69B3-1149-48BD-A250-B73E48AF314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021661E-C2DF-41A1-909D-578BC4A53862}" type="pres">
      <dgm:prSet presAssocID="{6077EC6A-403E-4FF3-804F-AAD604A01B8F}" presName="node" presStyleLbl="node1" presStyleIdx="0" presStyleCnt="1" custScaleX="580993" custLinFactY="-25044" custLinFactNeighborX="22505" custLinFactNeighborY="-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5E25394-1852-45DB-9E7A-AA3BC0B340E8}" srcId="{8A9E69B3-1149-48BD-A250-B73E48AF3141}" destId="{6077EC6A-403E-4FF3-804F-AAD604A01B8F}" srcOrd="0" destOrd="0" parTransId="{50F80EE5-F7C7-4978-817C-4576ECD1A2F2}" sibTransId="{B4EE55A2-DA38-44A2-BED5-541A4ABFA18E}"/>
    <dgm:cxn modelId="{73D482A8-6B21-450D-A63B-286E644D4DE0}" type="presOf" srcId="{6077EC6A-403E-4FF3-804F-AAD604A01B8F}" destId="{7021661E-C2DF-41A1-909D-578BC4A53862}" srcOrd="0" destOrd="0" presId="urn:microsoft.com/office/officeart/2005/8/layout/default"/>
    <dgm:cxn modelId="{0E55B7D9-918B-453F-83FC-2D4F6D799B8C}" type="presOf" srcId="{8A9E69B3-1149-48BD-A250-B73E48AF3141}" destId="{29254D21-8604-4BB9-ACCC-5D45BD261364}" srcOrd="0" destOrd="0" presId="urn:microsoft.com/office/officeart/2005/8/layout/default"/>
    <dgm:cxn modelId="{7C244052-97B0-4F6F-BE5D-8C8ECB918293}" type="presParOf" srcId="{29254D21-8604-4BB9-ACCC-5D45BD261364}" destId="{7021661E-C2DF-41A1-909D-578BC4A5386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AC0C36-3335-4C2B-8B1C-CD9884476A9C}">
      <dsp:nvSpPr>
        <dsp:cNvPr id="0" name=""/>
        <dsp:cNvSpPr/>
      </dsp:nvSpPr>
      <dsp:spPr>
        <a:xfrm>
          <a:off x="0" y="0"/>
          <a:ext cx="7200899" cy="3624437"/>
        </a:xfrm>
        <a:prstGeom prst="roundRect">
          <a:avLst>
            <a:gd name="adj" fmla="val 10000"/>
          </a:avLst>
        </a:prstGeom>
        <a:solidFill>
          <a:schemeClr val="accent1">
            <a:alpha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345" tIns="62230" rIns="93345" bIns="6223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Підвищення енергоефективності на геотермальних електростанціях з бінарним циклом</a:t>
          </a:r>
          <a:endParaRPr lang="uk-UA" sz="4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6156" y="106156"/>
        <a:ext cx="6988587" cy="341212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5BE52A-0F3B-479C-B053-514F40E368FD}">
      <dsp:nvSpPr>
        <dsp:cNvPr id="0" name=""/>
        <dsp:cNvSpPr/>
      </dsp:nvSpPr>
      <dsp:spPr>
        <a:xfrm>
          <a:off x="0" y="827521"/>
          <a:ext cx="3626411" cy="1598863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Бурячок Михайло Валентинович</a:t>
          </a:r>
          <a:r>
            <a:rPr lang="uk-UA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учень 8 класу СЗОШ №1,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м. Кам’янець-Подільський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Педагогічний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керівник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вчитель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фізики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Теличко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Іван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Іванович</a:t>
          </a:r>
          <a:endParaRPr lang="uk-UA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827521"/>
        <a:ext cx="3626411" cy="15988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21661E-C2DF-41A1-909D-578BC4A53862}">
      <dsp:nvSpPr>
        <dsp:cNvPr id="0" name=""/>
        <dsp:cNvSpPr/>
      </dsp:nvSpPr>
      <dsp:spPr>
        <a:xfrm>
          <a:off x="13174" y="0"/>
          <a:ext cx="9275857" cy="957931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Актуальність теми</a:t>
          </a:r>
          <a:endParaRPr lang="uk-UA" sz="4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174" y="0"/>
        <a:ext cx="9275857" cy="95793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21661E-C2DF-41A1-909D-578BC4A53862}">
      <dsp:nvSpPr>
        <dsp:cNvPr id="0" name=""/>
        <dsp:cNvSpPr/>
      </dsp:nvSpPr>
      <dsp:spPr>
        <a:xfrm>
          <a:off x="13174" y="0"/>
          <a:ext cx="9275857" cy="957931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Науковий апарат дослідження</a:t>
          </a:r>
          <a:endParaRPr lang="uk-UA" sz="4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174" y="0"/>
        <a:ext cx="9275857" cy="95793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21661E-C2DF-41A1-909D-578BC4A53862}">
      <dsp:nvSpPr>
        <dsp:cNvPr id="0" name=""/>
        <dsp:cNvSpPr/>
      </dsp:nvSpPr>
      <dsp:spPr>
        <a:xfrm>
          <a:off x="13174" y="0"/>
          <a:ext cx="9275857" cy="957931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Завдання</a:t>
          </a:r>
          <a:endParaRPr lang="uk-UA" sz="4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174" y="0"/>
        <a:ext cx="9275857" cy="95793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21661E-C2DF-41A1-909D-578BC4A53862}">
      <dsp:nvSpPr>
        <dsp:cNvPr id="0" name=""/>
        <dsp:cNvSpPr/>
      </dsp:nvSpPr>
      <dsp:spPr>
        <a:xfrm>
          <a:off x="13174" y="0"/>
          <a:ext cx="9275857" cy="957931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Геотермальна енергія</a:t>
          </a:r>
          <a:endParaRPr lang="uk-UA" sz="4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174" y="0"/>
        <a:ext cx="9275857" cy="95793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21661E-C2DF-41A1-909D-578BC4A53862}">
      <dsp:nvSpPr>
        <dsp:cNvPr id="0" name=""/>
        <dsp:cNvSpPr/>
      </dsp:nvSpPr>
      <dsp:spPr>
        <a:xfrm>
          <a:off x="13174" y="0"/>
          <a:ext cx="9275857" cy="957931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Принципова схема роботи </a:t>
          </a:r>
          <a:r>
            <a:rPr lang="uk-UA" sz="4000" b="1" i="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ГеоТЕС</a:t>
          </a:r>
          <a:r>
            <a:rPr lang="uk-UA" sz="4000" b="0" i="0" kern="1200" dirty="0" smtClean="0"/>
            <a:t> </a:t>
          </a:r>
          <a:endParaRPr lang="uk-UA" sz="4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174" y="0"/>
        <a:ext cx="9275857" cy="95793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21661E-C2DF-41A1-909D-578BC4A53862}">
      <dsp:nvSpPr>
        <dsp:cNvPr id="0" name=""/>
        <dsp:cNvSpPr/>
      </dsp:nvSpPr>
      <dsp:spPr>
        <a:xfrm>
          <a:off x="13174" y="0"/>
          <a:ext cx="9275857" cy="957931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600" b="1" i="0" kern="1200" noProof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Потенціал </a:t>
          </a:r>
          <a:r>
            <a:rPr lang="uk-UA" sz="4600" b="1" i="0" kern="1200" noProof="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ГеоТЕС</a:t>
          </a:r>
          <a:r>
            <a:rPr lang="uk-UA" sz="4600" b="1" i="0" kern="1200" noProof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в Україні</a:t>
          </a:r>
          <a:endParaRPr lang="uk-UA" sz="4600" b="1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174" y="0"/>
        <a:ext cx="9275857" cy="95793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21661E-C2DF-41A1-909D-578BC4A53862}">
      <dsp:nvSpPr>
        <dsp:cNvPr id="0" name=""/>
        <dsp:cNvSpPr/>
      </dsp:nvSpPr>
      <dsp:spPr>
        <a:xfrm>
          <a:off x="13174" y="0"/>
          <a:ext cx="9275857" cy="957931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Аналіз використання НРТ</a:t>
          </a:r>
          <a:endParaRPr lang="uk-UA" sz="4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174" y="0"/>
        <a:ext cx="9275857" cy="9579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692211" y="377893"/>
            <a:ext cx="8749094" cy="1545793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692211" y="1942567"/>
            <a:ext cx="8749094" cy="1840230"/>
          </a:xfrm>
        </p:spPr>
        <p:txBody>
          <a:bodyPr tIns="0"/>
          <a:lstStyle>
            <a:lvl1pPr marL="30861" indent="0" algn="l">
              <a:buNone/>
              <a:defRPr sz="29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514350" indent="0" algn="ctr">
              <a:buNone/>
            </a:lvl2pPr>
            <a:lvl3pPr marL="1028700" indent="0" algn="ctr">
              <a:buNone/>
            </a:lvl3pPr>
            <a:lvl4pPr marL="1543050" indent="0" algn="ctr">
              <a:buNone/>
            </a:lvl4pPr>
            <a:lvl5pPr marL="2057400" indent="0" algn="ctr">
              <a:buNone/>
            </a:lvl5pPr>
            <a:lvl6pPr marL="2571750" indent="0" algn="ctr">
              <a:buNone/>
            </a:lvl6pPr>
            <a:lvl7pPr marL="3086100" indent="0" algn="ctr">
              <a:buNone/>
            </a:lvl7pPr>
            <a:lvl8pPr marL="3600450" indent="0" algn="ctr">
              <a:buNone/>
            </a:lvl8pPr>
            <a:lvl9pPr marL="41148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57E717C-471D-4173-A82F-481896A924F5}" type="datetimeFigureOut">
              <a:rPr lang="uk-UA" smtClean="0"/>
              <a:t>08.04.2021</a:t>
            </a:fld>
            <a:endParaRPr lang="uk-UA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5146A6-EF0A-4138-95A3-280B415E1768}" type="slidenum">
              <a:rPr lang="uk-UA" smtClean="0"/>
              <a:t>‹#›</a:t>
            </a:fld>
            <a:endParaRPr lang="uk-UA"/>
          </a:p>
        </p:txBody>
      </p:sp>
      <p:sp>
        <p:nvSpPr>
          <p:cNvPr id="8" name="Овал 7"/>
          <p:cNvSpPr/>
          <p:nvPr/>
        </p:nvSpPr>
        <p:spPr>
          <a:xfrm>
            <a:off x="1088443" y="1484492"/>
            <a:ext cx="248431" cy="220828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2870" tIns="51435" rIns="102870" bIns="51435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366914" y="1412267"/>
            <a:ext cx="75609" cy="672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2870" tIns="51435" rIns="102870" bIns="51435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57E717C-471D-4173-A82F-481896A924F5}" type="datetimeFigureOut">
              <a:rPr lang="uk-UA" smtClean="0"/>
              <a:t>08.04.2021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5146A6-EF0A-4138-95A3-280B415E1768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101013" y="288372"/>
            <a:ext cx="2160270" cy="614410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350169" y="288373"/>
            <a:ext cx="6570821" cy="61441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57E717C-471D-4173-A82F-481896A924F5}" type="datetimeFigureOut">
              <a:rPr lang="uk-UA" smtClean="0"/>
              <a:t>08.04.2021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5146A6-EF0A-4138-95A3-280B415E1768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57E717C-471D-4173-A82F-481896A924F5}" type="datetimeFigureOut">
              <a:rPr lang="uk-UA" smtClean="0"/>
              <a:t>08.04.2021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5146A6-EF0A-4138-95A3-280B415E1768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696664" y="-57"/>
            <a:ext cx="8101013" cy="7200957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2870" tIns="51435" rIns="102870" bIns="51435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5726" y="2730341"/>
            <a:ext cx="7560945" cy="2400300"/>
          </a:xfrm>
        </p:spPr>
        <p:txBody>
          <a:bodyPr anchor="t"/>
          <a:lstStyle>
            <a:lvl1pPr algn="l">
              <a:lnSpc>
                <a:spcPts val="5063"/>
              </a:lnSpc>
              <a:buNone/>
              <a:defRPr sz="45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45726" y="1120140"/>
            <a:ext cx="7560945" cy="1585198"/>
          </a:xfrm>
        </p:spPr>
        <p:txBody>
          <a:bodyPr anchor="b"/>
          <a:lstStyle>
            <a:lvl1pPr marL="20574" indent="0">
              <a:lnSpc>
                <a:spcPts val="2588"/>
              </a:lnSpc>
              <a:spcBef>
                <a:spcPts val="0"/>
              </a:spcBef>
              <a:buNone/>
              <a:defRPr sz="23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57E717C-471D-4173-A82F-481896A924F5}" type="datetimeFigureOut">
              <a:rPr lang="uk-UA" smtClean="0"/>
              <a:t>08.04.2021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5146A6-EF0A-4138-95A3-280B415E1768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700338" y="0"/>
            <a:ext cx="90011" cy="7200957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2870" tIns="51435" rIns="102870" bIns="51435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566054" y="2955389"/>
            <a:ext cx="248431" cy="220828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2870" tIns="51435" rIns="102870" bIns="51435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844526" y="2883164"/>
            <a:ext cx="75609" cy="672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2870" tIns="51435" rIns="102870" bIns="51435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5812" y="288036"/>
            <a:ext cx="8857107" cy="120015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95812" y="1600200"/>
            <a:ext cx="4320540" cy="4896612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32379" y="1600200"/>
            <a:ext cx="4320540" cy="4896612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57E717C-471D-4173-A82F-481896A924F5}" type="datetimeFigureOut">
              <a:rPr lang="uk-UA" smtClean="0"/>
              <a:t>08.04.2021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5146A6-EF0A-4138-95A3-280B415E1768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068" y="5418353"/>
            <a:ext cx="9721215" cy="1200150"/>
          </a:xfrm>
        </p:spPr>
        <p:txBody>
          <a:bodyPr anchor="ctr"/>
          <a:lstStyle>
            <a:lvl1pPr algn="ctr">
              <a:defRPr sz="51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0068" y="344692"/>
            <a:ext cx="4752594" cy="672084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72009" indent="0" algn="l">
              <a:lnSpc>
                <a:spcPct val="100000"/>
              </a:lnSpc>
              <a:spcBef>
                <a:spcPts val="113"/>
              </a:spcBef>
              <a:buNone/>
              <a:defRPr sz="2100" b="0">
                <a:solidFill>
                  <a:schemeClr val="tx1"/>
                </a:solidFill>
              </a:defRPr>
            </a:lvl1pPr>
            <a:lvl2pPr>
              <a:buNone/>
              <a:defRPr sz="23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5508689" y="344692"/>
            <a:ext cx="4752594" cy="672084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72009" indent="0" algn="l">
              <a:lnSpc>
                <a:spcPct val="100000"/>
              </a:lnSpc>
              <a:spcBef>
                <a:spcPts val="113"/>
              </a:spcBef>
              <a:buNone/>
              <a:defRPr sz="2100" b="0">
                <a:solidFill>
                  <a:schemeClr val="tx1"/>
                </a:solidFill>
              </a:defRPr>
            </a:lvl1pPr>
            <a:lvl2pPr>
              <a:buNone/>
              <a:defRPr sz="23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540068" y="1017803"/>
            <a:ext cx="4752594" cy="432054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442341" indent="-308610">
              <a:lnSpc>
                <a:spcPct val="100000"/>
              </a:lnSpc>
              <a:spcBef>
                <a:spcPts val="788"/>
              </a:spcBef>
              <a:defRPr sz="2700"/>
            </a:lvl1pPr>
            <a:lvl2pPr>
              <a:lnSpc>
                <a:spcPct val="100000"/>
              </a:lnSpc>
              <a:spcBef>
                <a:spcPts val="788"/>
              </a:spcBef>
              <a:defRPr sz="2300"/>
            </a:lvl2pPr>
            <a:lvl3pPr>
              <a:lnSpc>
                <a:spcPct val="100000"/>
              </a:lnSpc>
              <a:spcBef>
                <a:spcPts val="788"/>
              </a:spcBef>
              <a:defRPr sz="2000"/>
            </a:lvl3pPr>
            <a:lvl4pPr>
              <a:lnSpc>
                <a:spcPct val="100000"/>
              </a:lnSpc>
              <a:spcBef>
                <a:spcPts val="788"/>
              </a:spcBef>
              <a:defRPr sz="1800"/>
            </a:lvl4pPr>
            <a:lvl5pPr>
              <a:lnSpc>
                <a:spcPct val="100000"/>
              </a:lnSpc>
              <a:spcBef>
                <a:spcPts val="788"/>
              </a:spcBef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508689" y="1017803"/>
            <a:ext cx="4752594" cy="432054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442341" indent="-308610">
              <a:lnSpc>
                <a:spcPct val="100000"/>
              </a:lnSpc>
              <a:spcBef>
                <a:spcPts val="788"/>
              </a:spcBef>
              <a:defRPr sz="2700"/>
            </a:lvl1pPr>
            <a:lvl2pPr>
              <a:lnSpc>
                <a:spcPct val="100000"/>
              </a:lnSpc>
              <a:spcBef>
                <a:spcPts val="788"/>
              </a:spcBef>
              <a:defRPr sz="2300"/>
            </a:lvl2pPr>
            <a:lvl3pPr>
              <a:lnSpc>
                <a:spcPct val="100000"/>
              </a:lnSpc>
              <a:spcBef>
                <a:spcPts val="788"/>
              </a:spcBef>
              <a:defRPr sz="2000"/>
            </a:lvl3pPr>
            <a:lvl4pPr>
              <a:lnSpc>
                <a:spcPct val="100000"/>
              </a:lnSpc>
              <a:spcBef>
                <a:spcPts val="788"/>
              </a:spcBef>
              <a:defRPr sz="1800"/>
            </a:lvl4pPr>
            <a:lvl5pPr>
              <a:lnSpc>
                <a:spcPct val="100000"/>
              </a:lnSpc>
              <a:spcBef>
                <a:spcPts val="788"/>
              </a:spcBef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57E717C-471D-4173-A82F-481896A924F5}" type="datetimeFigureOut">
              <a:rPr lang="uk-UA" smtClean="0"/>
              <a:t>08.04.2021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5146A6-EF0A-4138-95A3-280B415E1768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5812" y="288036"/>
            <a:ext cx="8857107" cy="120015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57E717C-471D-4173-A82F-481896A924F5}" type="datetimeFigureOut">
              <a:rPr lang="uk-UA" smtClean="0"/>
              <a:t>08.04.2021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5146A6-EF0A-4138-95A3-280B415E1768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98950" y="0"/>
            <a:ext cx="9602400" cy="72009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2870" tIns="51435" rIns="102870" bIns="51435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57E717C-471D-4173-A82F-481896A924F5}" type="datetimeFigureOut">
              <a:rPr lang="uk-UA" smtClean="0"/>
              <a:t>08.04.2021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5146A6-EF0A-4138-95A3-280B415E1768}" type="slidenum">
              <a:rPr lang="uk-UA" smtClean="0"/>
              <a:t>‹#›</a:t>
            </a:fld>
            <a:endParaRPr lang="uk-UA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198950" y="-57"/>
            <a:ext cx="86411" cy="7200957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2870" tIns="51435" rIns="102870" bIns="51435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067" y="227617"/>
            <a:ext cx="4500563" cy="1220153"/>
          </a:xfrm>
          <a:ln>
            <a:noFill/>
          </a:ln>
        </p:spPr>
        <p:txBody>
          <a:bodyPr anchor="b"/>
          <a:lstStyle>
            <a:lvl1pPr algn="l">
              <a:lnSpc>
                <a:spcPts val="2250"/>
              </a:lnSpc>
              <a:buNone/>
              <a:defRPr sz="25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40067" y="1477312"/>
            <a:ext cx="4500563" cy="733425"/>
          </a:xfrm>
        </p:spPr>
        <p:txBody>
          <a:bodyPr/>
          <a:lstStyle>
            <a:lvl1pPr marL="51435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buNone/>
              <a:defRPr sz="1400"/>
            </a:lvl2pPr>
            <a:lvl3pPr>
              <a:buNone/>
              <a:defRPr sz="1100"/>
            </a:lvl3pPr>
            <a:lvl4pPr>
              <a:buNone/>
              <a:defRPr sz="1000"/>
            </a:lvl4pPr>
            <a:lvl5pPr>
              <a:buNone/>
              <a:defRPr sz="10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540067" y="2240281"/>
            <a:ext cx="9631204" cy="4192191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57E717C-471D-4173-A82F-481896A924F5}" type="datetimeFigureOut">
              <a:rPr lang="uk-UA" smtClean="0"/>
              <a:t>08.04.2021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5146A6-EF0A-4138-95A3-280B415E1768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53896" y="1120140"/>
            <a:ext cx="3240405" cy="2080260"/>
          </a:xfrm>
        </p:spPr>
        <p:txBody>
          <a:bodyPr anchor="b">
            <a:noAutofit/>
          </a:bodyPr>
          <a:lstStyle>
            <a:lvl1pPr algn="l">
              <a:buNone/>
              <a:defRPr sz="24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57E717C-471D-4173-A82F-481896A924F5}" type="datetimeFigureOut">
              <a:rPr lang="uk-UA" smtClean="0"/>
              <a:t>08.04.2021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5146A6-EF0A-4138-95A3-280B415E1768}" type="slidenum">
              <a:rPr lang="uk-UA" smtClean="0"/>
              <a:t>‹#›</a:t>
            </a:fld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>
            <a:off x="900113" y="1120140"/>
            <a:ext cx="5400675" cy="48006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102870" tIns="308610" rIns="102870" bIns="51435" rtlCol="0" anchor="t">
            <a:normAutofit/>
          </a:bodyPr>
          <a:lstStyle>
            <a:extLst/>
          </a:lstStyle>
          <a:p>
            <a:pPr marL="0" indent="-318897" algn="l" rtl="0" eaLnBrk="1" latinLnBrk="0" hangingPunct="1">
              <a:lnSpc>
                <a:spcPts val="3375"/>
              </a:lnSpc>
              <a:spcBef>
                <a:spcPts val="675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6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990124" y="1200153"/>
            <a:ext cx="5220653" cy="3690258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102870" tIns="308610" anchor="t"/>
          <a:lstStyle>
            <a:lvl1pPr marL="0" indent="0" algn="l" eaLnBrk="1" latinLnBrk="0" hangingPunct="1">
              <a:buNone/>
              <a:defRPr sz="36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468632" y="1002058"/>
            <a:ext cx="810101" cy="214526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2870" tIns="51435" rIns="102870" bIns="51435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910582" y="983625"/>
            <a:ext cx="766896" cy="214526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2870" tIns="51435" rIns="102870" bIns="51435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90124" y="5040630"/>
            <a:ext cx="5220653" cy="800100"/>
          </a:xfrm>
        </p:spPr>
        <p:txBody>
          <a:bodyPr anchor="ctr"/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600">
                <a:solidFill>
                  <a:srgbClr val="777777"/>
                </a:solidFill>
              </a:defRPr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963813" y="-856717"/>
            <a:ext cx="1935935" cy="1720831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2870" tIns="51435" rIns="102870" bIns="51435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99415" y="22157"/>
            <a:ext cx="2010713" cy="178730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2870" tIns="51435" rIns="102870" bIns="51435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216029" y="1107831"/>
            <a:ext cx="1329753" cy="1157755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2870" tIns="51435" rIns="102870" bIns="51435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196457" y="-57"/>
            <a:ext cx="9604894" cy="7200957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2870" tIns="51435" rIns="102870" bIns="51435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695812" y="288370"/>
            <a:ext cx="8857107" cy="1200150"/>
          </a:xfrm>
          <a:prstGeom prst="rect">
            <a:avLst/>
          </a:prstGeom>
        </p:spPr>
        <p:txBody>
          <a:bodyPr lIns="102870" tIns="51435" rIns="102870" bIns="51435"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695812" y="1520190"/>
            <a:ext cx="8857107" cy="5040630"/>
          </a:xfrm>
          <a:prstGeom prst="rect">
            <a:avLst/>
          </a:prstGeom>
        </p:spPr>
        <p:txBody>
          <a:bodyPr lIns="102870" tIns="51435" rIns="102870" bIns="51435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4230529" y="6620827"/>
            <a:ext cx="2520315" cy="500063"/>
          </a:xfrm>
          <a:prstGeom prst="rect">
            <a:avLst/>
          </a:prstGeom>
        </p:spPr>
        <p:txBody>
          <a:bodyPr lIns="102870" tIns="51435" rIns="102870" bIns="51435" anchor="b"/>
          <a:lstStyle>
            <a:lvl1pPr algn="r" eaLnBrk="1" latinLnBrk="0" hangingPunct="1">
              <a:defRPr kumimoji="0" sz="14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F57E717C-471D-4173-A82F-481896A924F5}" type="datetimeFigureOut">
              <a:rPr lang="uk-UA" smtClean="0"/>
              <a:t>08.04.2021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6750844" y="6620827"/>
            <a:ext cx="3420428" cy="500063"/>
          </a:xfrm>
          <a:prstGeom prst="rect">
            <a:avLst/>
          </a:prstGeom>
        </p:spPr>
        <p:txBody>
          <a:bodyPr lIns="102870" tIns="51435" rIns="102870" bIns="51435" anchor="b"/>
          <a:lstStyle>
            <a:lvl1pPr eaLnBrk="1" latinLnBrk="0" hangingPunct="1">
              <a:defRPr kumimoji="0" sz="14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uk-UA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0174871" y="6620827"/>
            <a:ext cx="540068" cy="500063"/>
          </a:xfrm>
          <a:prstGeom prst="rect">
            <a:avLst/>
          </a:prstGeom>
        </p:spPr>
        <p:txBody>
          <a:bodyPr lIns="102870" tIns="51435" rIns="102870" bIns="51435" anchor="b"/>
          <a:lstStyle>
            <a:lvl1pPr algn="ctr" eaLnBrk="1" latinLnBrk="0" hangingPunct="1">
              <a:defRPr kumimoji="0" sz="14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65146A6-EF0A-4138-95A3-280B415E1768}" type="slidenum">
              <a:rPr lang="uk-UA" smtClean="0"/>
              <a:t>‹#›</a:t>
            </a:fld>
            <a:endParaRPr lang="uk-UA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198950" y="-57"/>
            <a:ext cx="86411" cy="7200957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2870" tIns="51435" rIns="102870" bIns="51435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8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411480" indent="-318897" algn="l" rtl="0" eaLnBrk="1" latinLnBrk="0" hangingPunct="1">
        <a:lnSpc>
          <a:spcPct val="100000"/>
        </a:lnSpc>
        <a:spcBef>
          <a:spcPts val="675"/>
        </a:spcBef>
        <a:buClr>
          <a:schemeClr val="accent1"/>
        </a:buClr>
        <a:buSzPct val="80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67462" algn="l" rtl="0" eaLnBrk="1" latinLnBrk="0" hangingPunct="1">
        <a:lnSpc>
          <a:spcPct val="100000"/>
        </a:lnSpc>
        <a:spcBef>
          <a:spcPts val="619"/>
        </a:spcBef>
        <a:buClr>
          <a:schemeClr val="accent1"/>
        </a:buClr>
        <a:buFont typeface="Verdana"/>
        <a:buChar char="◦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997839" indent="-257175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195453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1460754" indent="-20574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1697355" indent="-20574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1933956" indent="-20574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2160270" indent="-20574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2396871" indent="-20574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16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Relationship Id="rId9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Relationship Id="rId9" Type="http://schemas.openxmlformats.org/officeDocument/2006/relationships/chart" Target="../charts/char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Relationship Id="rId9" Type="http://schemas.openxmlformats.org/officeDocument/2006/relationships/chart" Target="../charts/char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Relationship Id="rId9" Type="http://schemas.openxmlformats.org/officeDocument/2006/relationships/chart" Target="../charts/char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zakon4.rada.gov.ua/laws/show/902-2014-%D1%80" TargetMode="External"/><Relationship Id="rId3" Type="http://schemas.openxmlformats.org/officeDocument/2006/relationships/diagramLayout" Target="../diagrams/layout18.xml"/><Relationship Id="rId7" Type="http://schemas.openxmlformats.org/officeDocument/2006/relationships/image" Target="../media/image5.pn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10" Type="http://schemas.openxmlformats.org/officeDocument/2006/relationships/hyperlink" Target="http://medu.pp.ua/sanepidkontrol-gigiena/svoystva-vrednyih-opasnyih-veschestv.html" TargetMode="External"/><Relationship Id="rId4" Type="http://schemas.openxmlformats.org/officeDocument/2006/relationships/diagramQuickStyle" Target="../diagrams/quickStyle18.xml"/><Relationship Id="rId9" Type="http://schemas.openxmlformats.org/officeDocument/2006/relationships/hyperlink" Target="https://uk.wikipedia.org/wiki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11" Type="http://schemas.openxmlformats.org/officeDocument/2006/relationships/image" Target="../media/image15.png"/><Relationship Id="rId5" Type="http://schemas.openxmlformats.org/officeDocument/2006/relationships/diagramQuickStyle" Target="../diagrams/quickStyle10.xml"/><Relationship Id="rId10" Type="http://schemas.openxmlformats.org/officeDocument/2006/relationships/image" Target="../media/image14.png"/><Relationship Id="rId4" Type="http://schemas.openxmlformats.org/officeDocument/2006/relationships/diagramLayout" Target="../diagrams/layout10.xml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7" name="Picture 3" descr="C:\Users\ВАНЯ\Desktop\45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801349" cy="720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831159858"/>
              </p:ext>
            </p:extLst>
          </p:nvPr>
        </p:nvGraphicFramePr>
        <p:xfrm>
          <a:off x="3456459" y="1788231"/>
          <a:ext cx="7200900" cy="3624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222576795"/>
              </p:ext>
            </p:extLst>
          </p:nvPr>
        </p:nvGraphicFramePr>
        <p:xfrm>
          <a:off x="0" y="4752578"/>
          <a:ext cx="5256583" cy="2448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-25400" y="255588"/>
            <a:ext cx="1080135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ХМЕЛЬНИЦЬКЕ ТЕРИТОРІАЛЬНЕ ВІДДІЛЕННЯ МАЛОЇ АКАДЕМІЇ НАУК УКРАЇНИ</a:t>
            </a:r>
          </a:p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КАМ’ЯНЕЦЬ-ПОДІЛЬСЬКЕ МІСЬКЕ НАУКОВЕ ТОВАРИСТВО МАН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2278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532888289"/>
              </p:ext>
            </p:extLst>
          </p:nvPr>
        </p:nvGraphicFramePr>
        <p:xfrm>
          <a:off x="1368227" y="144066"/>
          <a:ext cx="9289032" cy="960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357694" y="1368202"/>
            <a:ext cx="9298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Фреони</a:t>
            </a:r>
            <a:endParaRPr lang="uk-U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4291" y="2326268"/>
            <a:ext cx="2654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Тетрахлорметан</a:t>
            </a:r>
            <a:endPara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CCl</a:t>
            </a:r>
            <a:r>
              <a:rPr lang="uk-UA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uk-UA" sz="2400" b="1" baseline="-25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07179" y="2305843"/>
            <a:ext cx="2654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Трихлорметан</a:t>
            </a:r>
            <a:endPara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CHCl</a:t>
            </a:r>
            <a:r>
              <a:rPr lang="uk-UA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9" name="Прямая со стрелкой 8"/>
          <p:cNvCxnSpPr>
            <a:stCxn id="6" idx="2"/>
            <a:endCxn id="7" idx="0"/>
          </p:cNvCxnSpPr>
          <p:nvPr/>
        </p:nvCxnSpPr>
        <p:spPr>
          <a:xfrm flipH="1">
            <a:off x="3271534" y="1891422"/>
            <a:ext cx="2735451" cy="4348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stCxn id="6" idx="2"/>
            <a:endCxn id="8" idx="0"/>
          </p:cNvCxnSpPr>
          <p:nvPr/>
        </p:nvCxnSpPr>
        <p:spPr>
          <a:xfrm>
            <a:off x="6006985" y="1891422"/>
            <a:ext cx="2627437" cy="4144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1" name="Рисунок 10" descr="C:\Users\ВАНЯ\Desktop\Carbon-tetrachloride-3D-vdW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75" y="3184560"/>
            <a:ext cx="2686443" cy="2672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ВАНЯ\Desktop\771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054" y="3184560"/>
            <a:ext cx="3314735" cy="2672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5" descr="C:\Users\ВАНЯ\Desktop\Cleantech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0" y="5483825"/>
            <a:ext cx="3638933" cy="16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48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ВАНЯ\Desktop\Cleantec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0" y="5483825"/>
            <a:ext cx="3638933" cy="16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016967147"/>
              </p:ext>
            </p:extLst>
          </p:nvPr>
        </p:nvGraphicFramePr>
        <p:xfrm>
          <a:off x="1368227" y="144066"/>
          <a:ext cx="9289032" cy="960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368227" y="1296194"/>
            <a:ext cx="92890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/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даним дослідження здійснено вибір з урахуванням важливих чинників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684153480"/>
              </p:ext>
            </p:extLst>
          </p:nvPr>
        </p:nvGraphicFramePr>
        <p:xfrm>
          <a:off x="1368227" y="2681189"/>
          <a:ext cx="4536504" cy="4375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99388962"/>
              </p:ext>
            </p:extLst>
          </p:nvPr>
        </p:nvGraphicFramePr>
        <p:xfrm>
          <a:off x="6012743" y="2681190"/>
          <a:ext cx="4644515" cy="4375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4339272" y="2160290"/>
            <a:ext cx="33469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Екологічна безпека</a:t>
            </a:r>
          </a:p>
        </p:txBody>
      </p:sp>
    </p:spTree>
    <p:extLst>
      <p:ext uri="{BB962C8B-B14F-4D97-AF65-F5344CB8AC3E}">
        <p14:creationId xmlns:p14="http://schemas.microsoft.com/office/powerpoint/2010/main" val="132525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/>
      <p:bldGraphic spid="7" grpId="0">
        <p:bldAsOne/>
      </p:bldGraphic>
      <p:bldGraphic spid="8" grpId="0">
        <p:bldAsOne/>
      </p:bldGraphic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ВАНЯ\Desktop\Cleantec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0" y="5483825"/>
            <a:ext cx="3638933" cy="16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184387385"/>
              </p:ext>
            </p:extLst>
          </p:nvPr>
        </p:nvGraphicFramePr>
        <p:xfrm>
          <a:off x="1368227" y="144066"/>
          <a:ext cx="9289032" cy="960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672482" y="1296194"/>
            <a:ext cx="48080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Термодинамічні властивості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538943825"/>
              </p:ext>
            </p:extLst>
          </p:nvPr>
        </p:nvGraphicFramePr>
        <p:xfrm>
          <a:off x="1368227" y="1819414"/>
          <a:ext cx="4708278" cy="5237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849738668"/>
              </p:ext>
            </p:extLst>
          </p:nvPr>
        </p:nvGraphicFramePr>
        <p:xfrm>
          <a:off x="6264771" y="1819414"/>
          <a:ext cx="4392488" cy="5237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154150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9" grpId="0"/>
      <p:bldGraphic spid="10" grpId="0">
        <p:bldAsOne/>
      </p:bldGraphic>
      <p:bldGraphic spid="11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ВАНЯ\Desktop\Cleantec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0" y="5483825"/>
            <a:ext cx="3638933" cy="16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067789451"/>
              </p:ext>
            </p:extLst>
          </p:nvPr>
        </p:nvGraphicFramePr>
        <p:xfrm>
          <a:off x="1368227" y="144066"/>
          <a:ext cx="9289032" cy="960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672482" y="1296194"/>
            <a:ext cx="48080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Термодинамічні властивості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613688238"/>
              </p:ext>
            </p:extLst>
          </p:nvPr>
        </p:nvGraphicFramePr>
        <p:xfrm>
          <a:off x="1368227" y="1819414"/>
          <a:ext cx="4708278" cy="5237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452499976"/>
              </p:ext>
            </p:extLst>
          </p:nvPr>
        </p:nvGraphicFramePr>
        <p:xfrm>
          <a:off x="6076505" y="1819414"/>
          <a:ext cx="4580754" cy="5237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254912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9" grpId="0"/>
      <p:bldGraphic spid="7" grpId="0">
        <p:bldAsOne/>
      </p:bldGraphic>
      <p:bldGraphic spid="8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ВАНЯ\Desktop\Cleantec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0" y="5483825"/>
            <a:ext cx="3638933" cy="16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182291459"/>
              </p:ext>
            </p:extLst>
          </p:nvPr>
        </p:nvGraphicFramePr>
        <p:xfrm>
          <a:off x="1368227" y="144066"/>
          <a:ext cx="9289032" cy="960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672482" y="1296194"/>
            <a:ext cx="48080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Термодинамічні властивості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4287936871"/>
              </p:ext>
            </p:extLst>
          </p:nvPr>
        </p:nvGraphicFramePr>
        <p:xfrm>
          <a:off x="1368227" y="1819414"/>
          <a:ext cx="4708278" cy="5237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0690037"/>
              </p:ext>
            </p:extLst>
          </p:nvPr>
        </p:nvGraphicFramePr>
        <p:xfrm>
          <a:off x="5976739" y="1819414"/>
          <a:ext cx="4680520" cy="5237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111879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9" grpId="0"/>
      <p:bldGraphic spid="10" grpId="0">
        <p:bldAsOne/>
      </p:bldGraphic>
      <p:bldGraphic spid="11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ВАНЯ\Desktop\Cleantec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0" y="5483825"/>
            <a:ext cx="3638933" cy="16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466975241"/>
              </p:ext>
            </p:extLst>
          </p:nvPr>
        </p:nvGraphicFramePr>
        <p:xfrm>
          <a:off x="1368227" y="144066"/>
          <a:ext cx="9289032" cy="960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4484852" y="1296194"/>
            <a:ext cx="31833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Вартість продукту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010955479"/>
              </p:ext>
            </p:extLst>
          </p:nvPr>
        </p:nvGraphicFramePr>
        <p:xfrm>
          <a:off x="1853016" y="1819414"/>
          <a:ext cx="8372196" cy="4733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62968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9" grpId="0"/>
      <p:bldGraphic spid="7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ВАНЯ\Desktop\Cleantec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0" y="5483825"/>
            <a:ext cx="3638933" cy="16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798197706"/>
              </p:ext>
            </p:extLst>
          </p:nvPr>
        </p:nvGraphicFramePr>
        <p:xfrm>
          <a:off x="1368227" y="144066"/>
          <a:ext cx="9289032" cy="960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368227" y="1368202"/>
            <a:ext cx="92890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/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даними дослідженнями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можна виділити речовину 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н-Пентан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даному НРТ низька температура кипіння (36,1 °С за нормальних умов), підвищена теплоємність, що і робить його вживання, як робоче тіло,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економічно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вигідним. Це дозволяє створювати високоефективні енергетичні комплекси геотермальної енергетики.</a:t>
            </a:r>
          </a:p>
        </p:txBody>
      </p:sp>
      <p:pic>
        <p:nvPicPr>
          <p:cNvPr id="8" name="Picture 3" descr="C:\Users\ВАНЯ\Desktop\Pentane-3D-space-fillin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324" y="5079033"/>
            <a:ext cx="2938838" cy="17953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252987" y="4248036"/>
            <a:ext cx="1519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-Пентан</a:t>
            </a: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uk-UA" sz="2400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91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2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27677813"/>
              </p:ext>
            </p:extLst>
          </p:nvPr>
        </p:nvGraphicFramePr>
        <p:xfrm>
          <a:off x="1368227" y="144066"/>
          <a:ext cx="9289032" cy="960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5" descr="C:\Users\ВАНЯ\Desktop\Cleantech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0" y="5483825"/>
            <a:ext cx="3638933" cy="16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368227" y="1228993"/>
            <a:ext cx="928903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+mj-lt"/>
              <a:buAutoNum type="arabicParenR"/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Національний план дій з відновлюваної енергетики на період до 2020 року.: </a:t>
            </a:r>
            <a:r>
              <a:rPr lang="uk-UA" sz="16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http://zakon4.rada.gov.ua/laws/show/902-2014-%D1%80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arenR"/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Кудря С.О.</a:t>
            </a:r>
            <a:r>
              <a:rPr lang="uk-UA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Атлас енергетичного потенціалу відновлюваних та нетрадиційних джерел енергії України / С.О. Кудря, Л.В. Яценко та ін. − Національна академія наук України − Київ 2011. С.21-23.</a:t>
            </a:r>
          </a:p>
          <a:p>
            <a:pPr marL="342900" lvl="0" indent="-342900" algn="just">
              <a:buFont typeface="+mj-lt"/>
              <a:buAutoNum type="arabicParenR"/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Геотермальна енергія.: </a:t>
            </a:r>
            <a:r>
              <a:rPr lang="uk-UA" sz="16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https://uk.wikipedia.org/wiki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arenR"/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Атлас енергетичного потенціалу відновлюваних та нетрадиційних джерел енергії України: енергія вітру, сонячна енергія, енергія малих рік, енергія біомаси, геотермальна енергія, енергія довкілля, енергія скидного енерготехнологічного потенціалу, енергія нетрадиційного палива / [Кудря С,О., Яценко Л.В.,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Душина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Г.П., Шинкаренко Л.Я. і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.]. – Київ, 2001. – 41 с.</a:t>
            </a:r>
          </a:p>
          <a:p>
            <a:pPr marL="342900" lvl="0" indent="-342900" algn="just">
              <a:buFont typeface="+mj-lt"/>
              <a:buAutoNum type="arabicParenR"/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Білодід В.Д. Відновлювальні джерела енергії в енергетиці України / В. Д. Білодід // Наука та наукознавство. – 2006. – №3. – с. 87-94.</a:t>
            </a:r>
          </a:p>
          <a:p>
            <a:pPr marL="342900" lvl="0" indent="-342900" algn="just">
              <a:buFont typeface="+mj-lt"/>
              <a:buAutoNum type="arabicParenR"/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Енергоефективність та відновлювальні джерела енергії. Під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ред.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Шидловського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А.К. – Київ: Українські енциклопедичні знання, 2007. – 559 с.</a:t>
            </a:r>
          </a:p>
          <a:p>
            <a:pPr marL="342900" lvl="0" indent="-342900" algn="just">
              <a:buFont typeface="+mj-lt"/>
              <a:buAutoNum type="arabicParenR"/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Дослідження, визначення та обґрунтування по видам джерел базових прогнозних показників до проекту Програми розвитку відновлювальних джерел енергії та альтернативних видів палива. // Звіт про виконання науково-дослідної роботи. Київ. 2013. – 214 с.</a:t>
            </a:r>
          </a:p>
          <a:p>
            <a:pPr marL="342900" lvl="0" indent="-342900" algn="just">
              <a:buFont typeface="+mj-lt"/>
              <a:buAutoNum type="arabicParenR"/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Кудря С.О. Нетрадиційні та відновлювальні джерела енергії С.О. Кудря. – К.: НТУУ «КПІ», 2012. – 492 с.</a:t>
            </a:r>
          </a:p>
          <a:p>
            <a:pPr marL="342900" lvl="0" indent="-342900" algn="just">
              <a:buFont typeface="+mj-lt"/>
              <a:buAutoNum type="arabicParenR"/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Енергетика: історія, сучасність і майбутнє. Від вогню до електрики / [Бондаренко В.І.,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Варламов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Г.Б.,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Вольчин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І.А., Карп І.М. і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.]. – Київ, 2011. – 264 с.</a:t>
            </a:r>
          </a:p>
          <a:p>
            <a:pPr marL="342900" lvl="0" indent="-342900" algn="just">
              <a:buFont typeface="+mj-lt"/>
              <a:buAutoNum type="arabicParenR"/>
            </a:pP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Энергетика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настоящее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будущее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Т.4.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Возобновляемая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энергетика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энергетики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современном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мире. –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Киев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2010. – 612 с.</a:t>
            </a:r>
          </a:p>
          <a:p>
            <a:pPr marL="342900" lvl="0" indent="-342900" algn="just">
              <a:buFont typeface="+mj-lt"/>
              <a:buAutoNum type="arabicParenR"/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Довідник. Властивості шкідливих і небезпечних речовин, що звертаються в нафтогазовому комплексі: </a:t>
            </a:r>
            <a:r>
              <a:rPr lang="uk-UA" sz="16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http://medu.pp.ua/sanepidkontrol-gigiena/svoystva-vrednyih-opasnyih-veschestv.html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58272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ВАНЯ\Desktop\Cleantec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0" y="5483825"/>
            <a:ext cx="3638933" cy="16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99051" y="288082"/>
            <a:ext cx="9361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Ваня\Desktop\Ман дослідник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571" y="934413"/>
            <a:ext cx="9144000" cy="609441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67273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АНЯ\Desktop\globe-goes-green-icon-final-3333x3333-1024x1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414" y="5033569"/>
            <a:ext cx="2123393" cy="21233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ВАНЯ\Desktop\Cleantec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0" y="5483825"/>
            <a:ext cx="3638933" cy="16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68226" y="1368202"/>
            <a:ext cx="929858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263" algn="just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 належить до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енергодефіцитних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країн і задовольняє потреби в первинних паливно-енергетичних ресурсах за рахунок власного видобутку не більше, ніж на третину (без урахування енергії атомних електростанцій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indent="449263" algn="just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зв’язку із цим використання відновлюваних джерел енергії є одним із найбільш важливих напрямів державної енергетичної політики, яка передбачає не лише збереження енергії за рахунок заощадження традиційних паливно-енергетичних ресурсів, але й забезпечення умов для максимально ефективного її використання і покращення стану довкілля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554208359"/>
              </p:ext>
            </p:extLst>
          </p:nvPr>
        </p:nvGraphicFramePr>
        <p:xfrm>
          <a:off x="1368227" y="144066"/>
          <a:ext cx="9289032" cy="960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368226" y="5153854"/>
            <a:ext cx="92985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/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напрямки енергозбереження:</a:t>
            </a:r>
          </a:p>
          <a:p>
            <a:pPr indent="449263" algn="just">
              <a:tabLst>
                <a:tab pos="809625" algn="l"/>
              </a:tabLst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	використання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низькопотенційної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енергії;</a:t>
            </a:r>
          </a:p>
          <a:p>
            <a:pPr indent="449263" algn="just">
              <a:tabLst>
                <a:tab pos="809625" algn="l"/>
              </a:tabLst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	створення простих і надійних енергетичних установок для виробництва теплової та електричної енергії.</a:t>
            </a:r>
          </a:p>
        </p:txBody>
      </p:sp>
    </p:spTree>
    <p:extLst>
      <p:ext uri="{BB962C8B-B14F-4D97-AF65-F5344CB8AC3E}">
        <p14:creationId xmlns:p14="http://schemas.microsoft.com/office/powerpoint/2010/main" val="389842505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4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6" grpId="0">
        <p:bldAsOne/>
      </p:bldGraphic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АНЯ\Desktop\495978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896" y="5099168"/>
            <a:ext cx="1674911" cy="197900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ВАНЯ\Desktop\Cleantec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0" y="5483825"/>
            <a:ext cx="3638933" cy="16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092523775"/>
              </p:ext>
            </p:extLst>
          </p:nvPr>
        </p:nvGraphicFramePr>
        <p:xfrm>
          <a:off x="1368227" y="144066"/>
          <a:ext cx="9289032" cy="960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368225" y="1155319"/>
            <a:ext cx="929858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263" algn="just"/>
            <a:r>
              <a:rPr lang="uk-UA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Метою роботи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 дослідження вибору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низькокиплячого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робочого тіла з метою підвищення енергетичної ефективності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ГеоТЕС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263" algn="just"/>
            <a:r>
              <a:rPr lang="uk-UA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</a:t>
            </a:r>
            <a:r>
              <a:rPr lang="uk-UA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низькокиплячі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робочі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тіла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49263" algn="just"/>
            <a:r>
              <a:rPr lang="uk-UA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дослідження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енергетичні установки, що працюють на НРТ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449263" algn="just"/>
            <a:r>
              <a:rPr lang="uk-UA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Гіпотеза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поширення енергозберігаючих технологій, підвищення енергоефективності економіки, зниження тиску паливно-енергетичного комплексу на природні ресурси країни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49263" algn="just"/>
            <a:r>
              <a:rPr lang="uk-UA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Практична цінність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полягає в тому, що результати досліджень і розробок, отримані в роботі, можуть бути використані на етапі проектування електричних станцій на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низкокипящих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робочих тілах та їх модернізації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49263" algn="just"/>
            <a:r>
              <a:rPr lang="uk-UA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Особистий </a:t>
            </a:r>
            <a:r>
              <a:rPr lang="uk-UA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внесок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полягає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формуванні теоретичної бази діючих установок на НРТ. Розроблено методику за вибором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низькокиплячого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робочого тіла, що враховує екологічні і технічні вимоги.</a:t>
            </a:r>
          </a:p>
        </p:txBody>
      </p:sp>
    </p:spTree>
    <p:extLst>
      <p:ext uri="{BB962C8B-B14F-4D97-AF65-F5344CB8AC3E}">
        <p14:creationId xmlns:p14="http://schemas.microsoft.com/office/powerpoint/2010/main" val="134300027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ВАНЯ\Desktop\3z15122012jp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656" y="5040037"/>
            <a:ext cx="1368151" cy="20167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ВАНЯ\Desktop\Cleantec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0" y="5483825"/>
            <a:ext cx="3638933" cy="16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053102584"/>
              </p:ext>
            </p:extLst>
          </p:nvPr>
        </p:nvGraphicFramePr>
        <p:xfrm>
          <a:off x="1368227" y="144066"/>
          <a:ext cx="9289032" cy="960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368226" y="1368202"/>
            <a:ext cx="929858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 algn="just">
              <a:buFont typeface="+mj-lt"/>
              <a:buAutoNum type="arabicParenR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 характеристик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низькокиплячих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робочих тіл і створення алгоритму їх вибору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514350" lvl="0" indent="-514350" algn="just">
              <a:buFont typeface="+mj-lt"/>
              <a:buAutoNum type="arabicParenR"/>
            </a:pP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buFont typeface="+mj-lt"/>
              <a:buAutoNum type="arabicParenR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 досвіду створення та експлуатації теплових електричних станцій з НРТ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514350" lvl="0" indent="-514350" algn="just">
              <a:buFont typeface="+mj-lt"/>
              <a:buAutoNum type="arabicParenR"/>
            </a:pP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buFont typeface="+mj-lt"/>
              <a:buAutoNum type="arabicParenR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розробка рекомендацій щодо вибору параметрів теплових циклів на НРТ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514350" lvl="0" indent="-514350" algn="just">
              <a:buFont typeface="+mj-lt"/>
              <a:buAutoNum type="arabicParenR"/>
            </a:pP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buFont typeface="+mj-lt"/>
              <a:buAutoNum type="arabicParenR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підтвердження технічної та економічної доцільності застосування НРТ на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ГеоТЕС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10173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ВАНЯ\Desktop\Cleantec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0" y="5483825"/>
            <a:ext cx="3638933" cy="16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1920546209"/>
              </p:ext>
            </p:extLst>
          </p:nvPr>
        </p:nvGraphicFramePr>
        <p:xfrm>
          <a:off x="1368227" y="144066"/>
          <a:ext cx="9289032" cy="960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6" name="Picture 4" descr="D:\різне\наука2\Вихідний файл №3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227" y="1296194"/>
            <a:ext cx="9289032" cy="577294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368227" y="1296194"/>
            <a:ext cx="92890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1325" algn="just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Геотермальна енергія</a:t>
            </a:r>
            <a:r>
              <a:rPr lang="uk-U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це тепло Землі, яке утворюється переважно внаслідок розпаду радіоактивних речовин у земній корі та мантії</a:t>
            </a:r>
            <a:r>
              <a:rPr lang="uk-U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1 л </a:t>
            </a:r>
            <a:r>
              <a:rPr lang="uk-U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«внутрішнього простору» </a:t>
            </a:r>
            <a:r>
              <a:rPr lang="uk-U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Землі накопичено у середньому 2,6 кВт енергії.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94182" y="6053475"/>
            <a:ext cx="4300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1325" algn="just"/>
            <a:r>
              <a:rPr lang="uk-UA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Геотермальні води</a:t>
            </a:r>
            <a:r>
              <a:rPr lang="uk-U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екологічно чисте джерело енергії, що постійно відновлюється.</a:t>
            </a: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H="1">
            <a:off x="6264771" y="6400682"/>
            <a:ext cx="2160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H="1">
            <a:off x="6264771" y="4536554"/>
            <a:ext cx="2160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6264771" y="4536554"/>
            <a:ext cx="0" cy="186412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841762" y="4896594"/>
            <a:ext cx="2504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 земної кори </a:t>
            </a:r>
            <a:r>
              <a:rPr lang="uk-UA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углиб підвищується </a:t>
            </a:r>
            <a:r>
              <a:rPr lang="uk-UA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endParaRPr lang="uk-UA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2,5-3°С </a:t>
            </a:r>
            <a:r>
              <a:rPr lang="uk-UA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через кожні </a:t>
            </a:r>
            <a:r>
              <a:rPr lang="uk-UA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100м</a:t>
            </a:r>
            <a:endParaRPr lang="uk-UA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16899" y="4664912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Бінарний</a:t>
            </a: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цикл оснований 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створенні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замкнутої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endParaRPr lang="uk-UA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43986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300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3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3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3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300"/>
                            </p:stCondLst>
                            <p:childTnLst>
                              <p:par>
                                <p:cTn id="4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16" grpId="0"/>
      <p:bldP spid="20" grpId="0"/>
      <p:bldP spid="27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ВАНЯ\Desktop\Cleantec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0" y="5483825"/>
            <a:ext cx="3638933" cy="16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584306608"/>
              </p:ext>
            </p:extLst>
          </p:nvPr>
        </p:nvGraphicFramePr>
        <p:xfrm>
          <a:off x="1368227" y="144066"/>
          <a:ext cx="9289032" cy="960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098" name="Picture 2" descr="C:\Users\ВАНЯ\Desktop\Power_Plant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627" y="1224186"/>
            <a:ext cx="5723731" cy="584065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68227" y="1224186"/>
            <a:ext cx="3456384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3538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(А) - перший (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паровий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контур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363538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-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другий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контур; </a:t>
            </a:r>
          </a:p>
          <a:p>
            <a:pPr indent="363538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експлуатаційна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свердловина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3538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сепаратор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вода/пара;</a:t>
            </a:r>
          </a:p>
          <a:p>
            <a:pPr indent="363538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парова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турбіна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363538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4-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теплообмінник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3538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5-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насос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закачки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3538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6-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нагнітальна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свердловина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3538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7-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перегрівач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3538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8-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турбіна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3538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9-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повітряний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водяний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конденсатор;</a:t>
            </a:r>
          </a:p>
          <a:p>
            <a:pPr indent="363538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10-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конденсатозбірник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3538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11- насос.</a:t>
            </a:r>
            <a:endParaRPr lang="uk-UA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79432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ВАНЯ\Desktop\Cleantec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0" y="5483825"/>
            <a:ext cx="3638933" cy="16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100139720"/>
              </p:ext>
            </p:extLst>
          </p:nvPr>
        </p:nvGraphicFramePr>
        <p:xfrm>
          <a:off x="1368227" y="144066"/>
          <a:ext cx="9289032" cy="960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122" name="Picture 2" descr="D:\різне\наука2\потенціал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243" y="1124550"/>
            <a:ext cx="9073007" cy="6032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59035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ВАНЯ\Desktop\Cleantec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0" y="5483825"/>
            <a:ext cx="3638933" cy="16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4255644448"/>
              </p:ext>
            </p:extLst>
          </p:nvPr>
        </p:nvGraphicFramePr>
        <p:xfrm>
          <a:off x="1368227" y="144066"/>
          <a:ext cx="9289032" cy="960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C:\Users\ВАНЯ\Desktop\Energoeffektivnost_klass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536" y="4381954"/>
            <a:ext cx="3506723" cy="27750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368227" y="1296194"/>
            <a:ext cx="928903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/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Бінарні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ГеоЕС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можуть бути економічно ефективними при температурі термальної води 70-200 °С.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бінарних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ГеоЕС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дозволяє швидко і надійно забезпечувати електроенергією селища і невеликі міста.</a:t>
            </a:r>
          </a:p>
          <a:p>
            <a:pPr indent="442913" algn="just"/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Робочі тіла бінарної енергоустановки повинні мати низьку температуру замерзання для забезпечення нормальної зимової експлуатації і запобігання замерзання.</a:t>
            </a:r>
            <a:endPara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850" algn="just"/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Вибір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повинен здійснюватися з урахуванням важливих чинників: </a:t>
            </a:r>
            <a:endPara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6463" lvl="0" indent="-457200">
              <a:buFont typeface="Wingdings" panose="05000000000000000000" pitchFamily="2" charset="2"/>
              <a:buChar char="§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Екологічна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безпека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6463" lvl="0" indent="-457200">
              <a:buFont typeface="Wingdings" panose="05000000000000000000" pitchFamily="2" charset="2"/>
              <a:buChar char="§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Термодинамічні властивості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6463" lvl="0" indent="-457200">
              <a:buFont typeface="Wingdings" panose="05000000000000000000" pitchFamily="2" charset="2"/>
              <a:buChar char="§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Токсичність;</a:t>
            </a:r>
          </a:p>
          <a:p>
            <a:pPr marL="906463" lvl="0" indent="-457200">
              <a:buFont typeface="Wingdings" panose="05000000000000000000" pitchFamily="2" charset="2"/>
              <a:buChar char="§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Вартість продукту.</a:t>
            </a:r>
          </a:p>
        </p:txBody>
      </p:sp>
    </p:spTree>
    <p:extLst>
      <p:ext uri="{BB962C8B-B14F-4D97-AF65-F5344CB8AC3E}">
        <p14:creationId xmlns:p14="http://schemas.microsoft.com/office/powerpoint/2010/main" val="293096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ВАНЯ\Desktop\Cleantec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0" y="5483825"/>
            <a:ext cx="3638933" cy="16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646294592"/>
              </p:ext>
            </p:extLst>
          </p:nvPr>
        </p:nvGraphicFramePr>
        <p:xfrm>
          <a:off x="1368227" y="144066"/>
          <a:ext cx="9289032" cy="960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368226" y="1368202"/>
            <a:ext cx="9298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Вуглеводні</a:t>
            </a:r>
            <a:endParaRPr lang="uk-U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91726" y="2146299"/>
            <a:ext cx="1614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Ізобутан</a:t>
            </a: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uk-UA" sz="2400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0787" y="2564634"/>
            <a:ext cx="1519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-Пентан</a:t>
            </a: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uk-UA" sz="2400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55493" y="4282513"/>
            <a:ext cx="1840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Гептан</a:t>
            </a: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uk-UA" sz="24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uk-UA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58759" y="2146299"/>
            <a:ext cx="1351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Гексан</a:t>
            </a: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uk-UA" sz="2400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ВАНЯ\Desktop\Isobutane-3D-ball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157" y="2967344"/>
            <a:ext cx="2433185" cy="26765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ВАНЯ\Desktop\Pentane-3D-space-fillin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531" y="3528441"/>
            <a:ext cx="2132025" cy="13024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ВАНЯ\Desktop\Hexane-3D-vdW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986" y="2986152"/>
            <a:ext cx="2250863" cy="12175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 стрелкой 2"/>
          <p:cNvCxnSpPr>
            <a:stCxn id="6" idx="2"/>
            <a:endCxn id="7" idx="0"/>
          </p:cNvCxnSpPr>
          <p:nvPr/>
        </p:nvCxnSpPr>
        <p:spPr>
          <a:xfrm flipH="1">
            <a:off x="2498750" y="1891422"/>
            <a:ext cx="3518767" cy="2548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6" idx="2"/>
            <a:endCxn id="8" idx="0"/>
          </p:cNvCxnSpPr>
          <p:nvPr/>
        </p:nvCxnSpPr>
        <p:spPr>
          <a:xfrm flipH="1">
            <a:off x="5170543" y="1891422"/>
            <a:ext cx="846974" cy="6732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6" idx="2"/>
            <a:endCxn id="10" idx="0"/>
          </p:cNvCxnSpPr>
          <p:nvPr/>
        </p:nvCxnSpPr>
        <p:spPr>
          <a:xfrm>
            <a:off x="6017517" y="1891422"/>
            <a:ext cx="3316901" cy="2548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6027329" y="5851862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Рисунок 40" descr="C:\Users\ВАНЯ\Desktop\Heptane3D.pn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736" y="5178779"/>
            <a:ext cx="5232341" cy="19205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2" name="Прямая со стрелкой 61"/>
          <p:cNvCxnSpPr>
            <a:stCxn id="6" idx="2"/>
            <a:endCxn id="9" idx="0"/>
          </p:cNvCxnSpPr>
          <p:nvPr/>
        </p:nvCxnSpPr>
        <p:spPr>
          <a:xfrm>
            <a:off x="6017517" y="1891422"/>
            <a:ext cx="1658450" cy="23910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689599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/>
      <p:bldP spid="7" grpId="0"/>
      <p:bldP spid="8" grpId="0"/>
      <p:bldP spid="9" grpId="0"/>
      <p:bldP spid="10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808</TotalTime>
  <Words>967</Words>
  <Application>Microsoft Office PowerPoint</Application>
  <PresentationFormat>Произвольный</PresentationFormat>
  <Paragraphs>111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Солнцестояние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ВАНЯ</dc:creator>
  <cp:lastModifiedBy>Ваня</cp:lastModifiedBy>
  <cp:revision>58</cp:revision>
  <dcterms:created xsi:type="dcterms:W3CDTF">2015-11-22T17:36:04Z</dcterms:created>
  <dcterms:modified xsi:type="dcterms:W3CDTF">2021-04-08T20:57:21Z</dcterms:modified>
</cp:coreProperties>
</file>