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217" autoAdjust="0"/>
  </p:normalViewPr>
  <p:slideViewPr>
    <p:cSldViewPr snapToGrid="0">
      <p:cViewPr varScale="1">
        <p:scale>
          <a:sx n="62" d="100"/>
          <a:sy n="62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uk-UA"/>
            </a:pP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Відхилення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питної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c:rich>
      </c:tx>
      <c:layout>
        <c:manualLayout>
          <c:xMode val="edge"/>
          <c:yMode val="edge"/>
          <c:x val="8.3352173283511188E-2"/>
          <c:y val="5.6912687786607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659321433874543E-2"/>
          <c:y val="0.22052397825909925"/>
          <c:w val="0.78680572335865451"/>
          <c:h val="0.5797858366295770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Відхилення питної води від норми, %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2.8</c:v>
                </c:pt>
                <c:pt idx="2">
                  <c:v>2.6</c:v>
                </c:pt>
                <c:pt idx="3">
                  <c:v>2.2999999999999998</c:v>
                </c:pt>
                <c:pt idx="4">
                  <c:v>2.5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6EE-4CAC-B2C2-44CCE6CBF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440528"/>
        <c:axId val="180437000"/>
      </c:lineChart>
      <c:catAx>
        <c:axId val="18044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0437000"/>
        <c:crosses val="autoZero"/>
        <c:auto val="1"/>
        <c:lblAlgn val="ctr"/>
        <c:lblOffset val="100"/>
        <c:noMultiLvlLbl val="0"/>
      </c:catAx>
      <c:valAx>
        <c:axId val="180437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04405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78690278925678E-2"/>
          <c:y val="3.2733820090275437E-2"/>
          <c:w val="0.7553417280400877"/>
          <c:h val="0.88447297547543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Ніжин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73-4020-9D5D-8BF8CD73E4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Чернігівська область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14</c:v>
                </c:pt>
                <c:pt idx="2">
                  <c:v>24</c:v>
                </c:pt>
                <c:pt idx="3">
                  <c:v>15</c:v>
                </c:pt>
                <c:pt idx="4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73-4020-9D5D-8BF8CD73E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438176"/>
        <c:axId val="180438568"/>
      </c:barChart>
      <c:catAx>
        <c:axId val="180438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0438568"/>
        <c:crosses val="autoZero"/>
        <c:auto val="1"/>
        <c:lblAlgn val="ctr"/>
        <c:lblOffset val="100"/>
        <c:noMultiLvlLbl val="0"/>
      </c:catAx>
      <c:valAx>
        <c:axId val="180438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0438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204535974352571"/>
          <c:y val="3.111075535633288E-2"/>
          <c:w val="0.31741141978619186"/>
          <c:h val="0.15129657793549572"/>
        </c:manualLayout>
      </c:layout>
      <c:overlay val="0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Остер</c:v>
                </c:pt>
                <c:pt idx="1">
                  <c:v>Набережна</c:v>
                </c:pt>
                <c:pt idx="2">
                  <c:v>Тургенєва</c:v>
                </c:pt>
                <c:pt idx="3">
                  <c:v>Широкомагерська</c:v>
                </c:pt>
                <c:pt idx="4">
                  <c:v>Трудова</c:v>
                </c:pt>
                <c:pt idx="5">
                  <c:v>Академіка Амосова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6.5</c:v>
                </c:pt>
                <c:pt idx="1">
                  <c:v>6.5</c:v>
                </c:pt>
                <c:pt idx="2">
                  <c:v>6.7</c:v>
                </c:pt>
                <c:pt idx="3">
                  <c:v>7</c:v>
                </c:pt>
                <c:pt idx="4">
                  <c:v>7.5</c:v>
                </c:pt>
                <c:pt idx="5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0A-497E-B82E-3BBDAB9B4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508008"/>
        <c:axId val="209508400"/>
      </c:barChart>
      <c:catAx>
        <c:axId val="209508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508400"/>
        <c:crosses val="autoZero"/>
        <c:auto val="1"/>
        <c:lblAlgn val="ctr"/>
        <c:lblOffset val="100"/>
        <c:noMultiLvlLbl val="0"/>
      </c:catAx>
      <c:valAx>
        <c:axId val="20950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508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лужність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Остер</c:v>
                </c:pt>
                <c:pt idx="1">
                  <c:v>Набережна</c:v>
                </c:pt>
                <c:pt idx="2">
                  <c:v>Тургенєва</c:v>
                </c:pt>
                <c:pt idx="3">
                  <c:v>Широкомагерська</c:v>
                </c:pt>
                <c:pt idx="4">
                  <c:v>Трудова</c:v>
                </c:pt>
                <c:pt idx="5">
                  <c:v>Академіка Амосова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80</c:v>
                </c:pt>
                <c:pt idx="1">
                  <c:v>80</c:v>
                </c:pt>
                <c:pt idx="2">
                  <c:v>120</c:v>
                </c:pt>
                <c:pt idx="3">
                  <c:v>200</c:v>
                </c:pt>
                <c:pt idx="4">
                  <c:v>220</c:v>
                </c:pt>
                <c:pt idx="5">
                  <c:v>240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00-4B67-9D1B-09057B66F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509184"/>
        <c:axId val="209509576"/>
      </c:barChart>
      <c:catAx>
        <c:axId val="20950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509576"/>
        <c:crosses val="autoZero"/>
        <c:auto val="1"/>
        <c:lblAlgn val="ctr"/>
        <c:lblOffset val="100"/>
        <c:noMultiLvlLbl val="0"/>
      </c:catAx>
      <c:valAx>
        <c:axId val="209509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50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жорсткість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Остер</c:v>
                </c:pt>
                <c:pt idx="1">
                  <c:v>Набережна</c:v>
                </c:pt>
                <c:pt idx="2">
                  <c:v>Тургенєва</c:v>
                </c:pt>
                <c:pt idx="3">
                  <c:v>Широкомагерська</c:v>
                </c:pt>
                <c:pt idx="4">
                  <c:v>Трудова</c:v>
                </c:pt>
                <c:pt idx="5">
                  <c:v>Академіка Амосова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120</c:v>
                </c:pt>
                <c:pt idx="3">
                  <c:v>180</c:v>
                </c:pt>
                <c:pt idx="4">
                  <c:v>220</c:v>
                </c:pt>
                <c:pt idx="5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A3-47D1-8324-E161E36D7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39296"/>
        <c:axId val="211839688"/>
      </c:barChart>
      <c:catAx>
        <c:axId val="21183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39688"/>
        <c:crosses val="autoZero"/>
        <c:auto val="1"/>
        <c:lblAlgn val="ctr"/>
        <c:lblOffset val="100"/>
        <c:noMultiLvlLbl val="0"/>
      </c:catAx>
      <c:valAx>
        <c:axId val="21183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3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заліза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Остер</c:v>
                </c:pt>
                <c:pt idx="1">
                  <c:v>Набережна</c:v>
                </c:pt>
                <c:pt idx="2">
                  <c:v>Тургенєва</c:v>
                </c:pt>
                <c:pt idx="3">
                  <c:v>Широкомагерська</c:v>
                </c:pt>
                <c:pt idx="4">
                  <c:v>Трудова</c:v>
                </c:pt>
                <c:pt idx="5">
                  <c:v>Академіка Амосова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1</c:v>
                </c:pt>
                <c:pt idx="4">
                  <c:v>1</c:v>
                </c:pt>
                <c:pt idx="5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71-434F-A315-A720626DD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40864"/>
        <c:axId val="211841256"/>
      </c:barChart>
      <c:catAx>
        <c:axId val="2118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41256"/>
        <c:crosses val="autoZero"/>
        <c:auto val="1"/>
        <c:lblAlgn val="ctr"/>
        <c:lblOffset val="100"/>
        <c:noMultiLvlLbl val="0"/>
      </c:catAx>
      <c:valAx>
        <c:axId val="211841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4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хлору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Остер</c:v>
                </c:pt>
                <c:pt idx="1">
                  <c:v>Набережна</c:v>
                </c:pt>
                <c:pt idx="2">
                  <c:v>Тургенєва</c:v>
                </c:pt>
                <c:pt idx="3">
                  <c:v>Широкомагерська</c:v>
                </c:pt>
                <c:pt idx="4">
                  <c:v>Трудова</c:v>
                </c:pt>
                <c:pt idx="5">
                  <c:v>Академіка Амосова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32-435A-870F-EDBCB4629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42040"/>
        <c:axId val="211842432"/>
      </c:barChart>
      <c:catAx>
        <c:axId val="21184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42432"/>
        <c:crosses val="autoZero"/>
        <c:auto val="1"/>
        <c:lblAlgn val="ctr"/>
        <c:lblOffset val="100"/>
        <c:noMultiLvlLbl val="0"/>
      </c:catAx>
      <c:valAx>
        <c:axId val="21184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4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975306185642308E-2"/>
          <c:y val="4.6705313985973697E-2"/>
          <c:w val="0.8941059908019956"/>
          <c:h val="0.66700508609836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хлору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Остер</c:v>
                </c:pt>
                <c:pt idx="1">
                  <c:v>Набережна</c:v>
                </c:pt>
                <c:pt idx="2">
                  <c:v>Тургенєва</c:v>
                </c:pt>
                <c:pt idx="3">
                  <c:v>Широкомагерська</c:v>
                </c:pt>
                <c:pt idx="4">
                  <c:v>Трудова</c:v>
                </c:pt>
                <c:pt idx="5">
                  <c:v>Академіка Амосова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FC-4B02-9CDF-0C78A758C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492480"/>
        <c:axId val="212492872"/>
      </c:barChart>
      <c:catAx>
        <c:axId val="21249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492872"/>
        <c:crosses val="autoZero"/>
        <c:auto val="1"/>
        <c:lblAlgn val="ctr"/>
        <c:lblOffset val="100"/>
        <c:noMultiLvlLbl val="0"/>
      </c:catAx>
      <c:valAx>
        <c:axId val="212492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49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78E0891-321E-46BC-90E5-ECB879BF28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D3A4E48-A4E1-48A9-A85D-32BCA70D5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9A7A1-23D1-4549-8883-F3C94C15AE6F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358C0B2-1153-4BA3-BDC4-8C67420754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B76F0D5-D141-4D5D-A09C-810536CDB6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4F147-F764-4061-85C3-CF01260D8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813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D75A-E9E0-4F0D-8B93-13738E45A518}" type="datetimeFigureOut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EEA8-EABA-4508-A476-A3C033E568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82128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55186e73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55186e73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37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837852887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837852887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11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aea89148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aea89148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93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33D3B-2D2F-4413-9967-42462EE76F5D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033E45D4-0CAB-43AD-8327-A4B3BCA5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="" xmlns:a16="http://schemas.microsoft.com/office/drawing/2014/main" id="{1D9CA3B9-594A-4133-B4F9-D27AA5726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FF6F31-09CB-47A3-AEDB-7CA7BE1E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1336E-BF65-45C6-B5C8-97AF7A52C310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EFC938-9C31-4327-9275-3EB93C5B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FE30415C-79F5-4EAA-8D86-27D6FD1A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3515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="" xmlns:a16="http://schemas.microsoft.com/office/drawing/2014/main" id="{E3F9AA0A-4FF4-45DA-8DEC-4437E2DD9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="" xmlns:a16="http://schemas.microsoft.com/office/drawing/2014/main" id="{303D255C-51DF-421E-A067-5E9E80CD9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B627DEB-7DEA-43CC-A21F-F81EEC6C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C39AD-5390-46A7-96DE-E121CB79AD99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3EDAFC-3543-4A0D-80D2-F4871AED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30F550C7-3342-49D6-8734-F9809E85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7531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9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2" hasCustomPrompt="1"/>
          </p:nvPr>
        </p:nvSpPr>
        <p:spPr>
          <a:xfrm>
            <a:off x="1168700" y="24901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2730500" y="24024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3"/>
          </p:nvPr>
        </p:nvSpPr>
        <p:spPr>
          <a:xfrm>
            <a:off x="2730500" y="27961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4" hasCustomPrompt="1"/>
          </p:nvPr>
        </p:nvSpPr>
        <p:spPr>
          <a:xfrm>
            <a:off x="1168700" y="47126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5"/>
          </p:nvPr>
        </p:nvSpPr>
        <p:spPr>
          <a:xfrm>
            <a:off x="2730500" y="46249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6"/>
          </p:nvPr>
        </p:nvSpPr>
        <p:spPr>
          <a:xfrm>
            <a:off x="2730500" y="50186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7" hasCustomPrompt="1"/>
          </p:nvPr>
        </p:nvSpPr>
        <p:spPr>
          <a:xfrm>
            <a:off x="6261100" y="24901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8"/>
          </p:nvPr>
        </p:nvSpPr>
        <p:spPr>
          <a:xfrm>
            <a:off x="7822900" y="24024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9"/>
          </p:nvPr>
        </p:nvSpPr>
        <p:spPr>
          <a:xfrm>
            <a:off x="7822900" y="27961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13" hasCustomPrompt="1"/>
          </p:nvPr>
        </p:nvSpPr>
        <p:spPr>
          <a:xfrm>
            <a:off x="6261100" y="4712633"/>
            <a:ext cx="12316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4"/>
          </p:nvPr>
        </p:nvSpPr>
        <p:spPr>
          <a:xfrm>
            <a:off x="7822900" y="4624967"/>
            <a:ext cx="33656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5"/>
          </p:nvPr>
        </p:nvSpPr>
        <p:spPr>
          <a:xfrm>
            <a:off x="7822900" y="5018667"/>
            <a:ext cx="3047600" cy="8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89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74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1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877100" y="720000"/>
            <a:ext cx="635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275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589800" y="1715833"/>
            <a:ext cx="9012400" cy="4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213833" y="720000"/>
            <a:ext cx="801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64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DF6BB5-8C08-4450-875C-F797D918704B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5B57A-1FF9-45A8-90C3-E84F7061388A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49216-3F0F-4131-9DEE-AB667814266B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94C5D7-DDC1-4BF1-B079-4BF81053D6D5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36922-629D-487C-AF85-01871054F6A3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EB93A2-7833-4F34-A3FB-525BA451B9FA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4939F3-D386-424B-A090-9E4CE22C18B8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F74D90-62EE-4F5D-AF8C-290CE60B55CD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8CD3594-B616-473E-93EE-E0A728E55AB1}" type="datetime1">
              <a:rPr lang="ru-RU" noProof="0" smtClean="0"/>
              <a:t>12.04.2021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ctrTitle"/>
          </p:nvPr>
        </p:nvSpPr>
        <p:spPr>
          <a:xfrm>
            <a:off x="740228" y="584912"/>
            <a:ext cx="11001829" cy="176640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Вплив</a:t>
            </a: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 </a:t>
            </a:r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поверхневих</a:t>
            </a: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 вод на </a:t>
            </a:r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якість</a:t>
            </a: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/>
            </a:r>
            <a:b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</a:b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води в </a:t>
            </a:r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джерелах</a:t>
            </a: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 </a:t>
            </a:r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децентралізованого</a:t>
            </a: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 </a:t>
            </a:r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водопостачання</a:t>
            </a:r>
            <a:r>
              <a:rPr lang="ru-RU" sz="3733" b="1" i="1" dirty="0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 у м. </a:t>
            </a:r>
            <a:r>
              <a:rPr lang="ru-RU" sz="3733" b="1" i="1" dirty="0" err="1">
                <a:solidFill>
                  <a:srgbClr val="2932D3"/>
                </a:solidFill>
                <a:latin typeface="Cambria" panose="02040503050406030204" pitchFamily="18" charset="0"/>
                <a:ea typeface="Roboto Medium" panose="020B0604020202020204" charset="0"/>
              </a:rPr>
              <a:t>Ніжин</a:t>
            </a:r>
            <a:endParaRPr sz="3733" b="1" i="1" dirty="0">
              <a:solidFill>
                <a:srgbClr val="2932D3"/>
              </a:solidFill>
              <a:latin typeface="Cambria" panose="02040503050406030204" pitchFamily="18" charset="0"/>
              <a:ea typeface="Roboto Medium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9715" y="2744134"/>
            <a:ext cx="5948799" cy="370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</a:t>
            </a: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Вікторія Дмитрівна</a:t>
            </a: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8-А класу</a:t>
            </a: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Ніжинської гімназії № 3 Ніжинської міської ради Чернігівської обл.</a:t>
            </a:r>
          </a:p>
          <a:p>
            <a:endParaRPr lang="uk-UA" sz="2133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Кирилюк Світлана Дмитрівна,</a:t>
            </a: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педагогічних наук</a:t>
            </a:r>
            <a:endParaRPr lang="en-US" sz="2133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133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географії Ніжинської гімназії № 3 Ніжинської міської ради Чернігівської обл.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78" y="2351315"/>
            <a:ext cx="3245196" cy="43269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09DF3989-E079-4179-894E-CDC52D65B594}"/>
              </a:ext>
            </a:extLst>
          </p:cNvPr>
          <p:cNvSpPr/>
          <p:nvPr/>
        </p:nvSpPr>
        <p:spPr>
          <a:xfrm>
            <a:off x="2882753" y="-3995"/>
            <a:ext cx="6716779" cy="883201"/>
          </a:xfrm>
          <a:prstGeom prst="rect">
            <a:avLst/>
          </a:prstGeom>
          <a:solidFill>
            <a:srgbClr val="0070C0"/>
          </a:solidFill>
          <a:ln>
            <a:solidFill>
              <a:srgbClr val="2932D3"/>
            </a:solidFill>
          </a:ln>
          <a:effectLst>
            <a:outerShdw blurRad="50800" dist="88900" dir="6000000" algn="ctr" rotWithShape="0">
              <a:srgbClr val="000000">
                <a:alpha val="0"/>
              </a:srgbClr>
            </a:outerShdw>
            <a:softEdge rad="889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uk-UA" sz="3200" b="1" noProof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Юніор-Дослідник 2021</a:t>
            </a:r>
            <a:endParaRPr lang="ru-RU" sz="3200" b="1" noProof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5343" y="14129"/>
            <a:ext cx="10105813" cy="12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аналізу фізико-хімічних показників відібраних зразків води за тестовими смужками</a:t>
            </a:r>
            <a:r>
              <a:rPr lang="ru-RU" sz="2667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2667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endParaRPr lang="en-US" sz="2667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52" y="1051036"/>
            <a:ext cx="1203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17" name="Объект 3"/>
          <p:cNvGraphicFramePr>
            <a:graphicFrameLocks/>
          </p:cNvGraphicFramePr>
          <p:nvPr>
            <p:extLst/>
          </p:nvPr>
        </p:nvGraphicFramePr>
        <p:xfrm>
          <a:off x="276540" y="865672"/>
          <a:ext cx="11603419" cy="599232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1109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73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9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93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93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73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96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3005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3005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93980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Параметри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Час, с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mbria" panose="02040503050406030204" pitchFamily="18" charset="0"/>
                        </a:rPr>
                        <a:t>pH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Лужність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err="1">
                          <a:effectLst/>
                          <a:latin typeface="Cambria" panose="02040503050406030204" pitchFamily="18" charset="0"/>
                        </a:rPr>
                        <a:t>Жорст</a:t>
                      </a: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-кість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Залізо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Хлор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Нітрати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Нітрити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22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Норма 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6,5 – 9,5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&lt;=</a:t>
                      </a:r>
                      <a:r>
                        <a:rPr lang="uk-UA" sz="1600" dirty="0">
                          <a:effectLst/>
                        </a:rPr>
                        <a:t>240</a:t>
                      </a:r>
                      <a:r>
                        <a:rPr lang="en-US" sz="1600" dirty="0">
                          <a:effectLst/>
                        </a:rPr>
                        <a:t>ppm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60-500 ppm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&lt;0,2 ppm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&lt;0,3 ppm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&lt;50 ppm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&lt;0,5 ppm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Остер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Набережна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6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вул. 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Тургенєва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6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вул. </a:t>
                      </a:r>
                      <a:r>
                        <a:rPr lang="uk-UA" sz="1900" dirty="0" err="1">
                          <a:effectLst/>
                          <a:latin typeface="Cambria" panose="02040503050406030204" pitchFamily="18" charset="0"/>
                        </a:rPr>
                        <a:t>Широкоагерска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1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76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вул. Трудова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576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  <a:latin typeface="Cambria" panose="02040503050406030204" pitchFamily="18" charset="0"/>
                        </a:rPr>
                        <a:t>вул. Академіка Амосова</a:t>
                      </a:r>
                      <a:endParaRPr lang="ru-RU" sz="19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51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240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6" name="Google Shape;313;p41"/>
          <p:cNvGrpSpPr/>
          <p:nvPr/>
        </p:nvGrpSpPr>
        <p:grpSpPr>
          <a:xfrm>
            <a:off x="427565" y="179326"/>
            <a:ext cx="446752" cy="440701"/>
            <a:chOff x="-50523475" y="2316000"/>
            <a:chExt cx="299325" cy="300100"/>
          </a:xfrm>
          <a:solidFill>
            <a:srgbClr val="2932D3"/>
          </a:solidFill>
        </p:grpSpPr>
        <p:sp>
          <p:nvSpPr>
            <p:cNvPr id="7" name="Google Shape;314;p41"/>
            <p:cNvSpPr/>
            <p:nvPr/>
          </p:nvSpPr>
          <p:spPr>
            <a:xfrm>
              <a:off x="-50453375" y="2387675"/>
              <a:ext cx="158350" cy="228425"/>
            </a:xfrm>
            <a:custGeom>
              <a:avLst/>
              <a:gdLst/>
              <a:ahLst/>
              <a:cxnLst/>
              <a:rect l="l" t="t" r="r" b="b"/>
              <a:pathLst>
                <a:path w="6334" h="9137" extrusionOk="0">
                  <a:moveTo>
                    <a:pt x="3183" y="4222"/>
                  </a:moveTo>
                  <a:cubicBezTo>
                    <a:pt x="3372" y="4222"/>
                    <a:pt x="3529" y="4380"/>
                    <a:pt x="3529" y="4569"/>
                  </a:cubicBezTo>
                  <a:cubicBezTo>
                    <a:pt x="3529" y="4758"/>
                    <a:pt x="3372" y="4915"/>
                    <a:pt x="3183" y="4915"/>
                  </a:cubicBezTo>
                  <a:cubicBezTo>
                    <a:pt x="2994" y="4915"/>
                    <a:pt x="2836" y="4758"/>
                    <a:pt x="2836" y="4569"/>
                  </a:cubicBezTo>
                  <a:cubicBezTo>
                    <a:pt x="2836" y="4380"/>
                    <a:pt x="2994" y="4222"/>
                    <a:pt x="3183" y="4222"/>
                  </a:cubicBezTo>
                  <a:close/>
                  <a:moveTo>
                    <a:pt x="3183" y="1009"/>
                  </a:moveTo>
                  <a:lnTo>
                    <a:pt x="5609" y="5230"/>
                  </a:lnTo>
                  <a:lnTo>
                    <a:pt x="4411" y="6994"/>
                  </a:lnTo>
                  <a:lnTo>
                    <a:pt x="3529" y="6994"/>
                  </a:lnTo>
                  <a:lnTo>
                    <a:pt x="3529" y="5545"/>
                  </a:lnTo>
                  <a:cubicBezTo>
                    <a:pt x="3939" y="5388"/>
                    <a:pt x="4254" y="5010"/>
                    <a:pt x="4254" y="4569"/>
                  </a:cubicBezTo>
                  <a:cubicBezTo>
                    <a:pt x="4254" y="3970"/>
                    <a:pt x="3781" y="3497"/>
                    <a:pt x="3183" y="3497"/>
                  </a:cubicBezTo>
                  <a:cubicBezTo>
                    <a:pt x="2584" y="3497"/>
                    <a:pt x="2143" y="3970"/>
                    <a:pt x="2143" y="4569"/>
                  </a:cubicBezTo>
                  <a:cubicBezTo>
                    <a:pt x="2143" y="5041"/>
                    <a:pt x="2395" y="5419"/>
                    <a:pt x="2836" y="5545"/>
                  </a:cubicBezTo>
                  <a:lnTo>
                    <a:pt x="2836" y="6994"/>
                  </a:lnTo>
                  <a:lnTo>
                    <a:pt x="1986" y="6994"/>
                  </a:lnTo>
                  <a:lnTo>
                    <a:pt x="788" y="5230"/>
                  </a:lnTo>
                  <a:lnTo>
                    <a:pt x="3183" y="1009"/>
                  </a:lnTo>
                  <a:close/>
                  <a:moveTo>
                    <a:pt x="4600" y="7688"/>
                  </a:moveTo>
                  <a:cubicBezTo>
                    <a:pt x="4821" y="7688"/>
                    <a:pt x="4947" y="7845"/>
                    <a:pt x="4947" y="8034"/>
                  </a:cubicBezTo>
                  <a:lnTo>
                    <a:pt x="4947" y="8412"/>
                  </a:lnTo>
                  <a:lnTo>
                    <a:pt x="1450" y="8412"/>
                  </a:lnTo>
                  <a:lnTo>
                    <a:pt x="1450" y="8034"/>
                  </a:lnTo>
                  <a:cubicBezTo>
                    <a:pt x="1450" y="7845"/>
                    <a:pt x="1607" y="7688"/>
                    <a:pt x="1797" y="7688"/>
                  </a:cubicBezTo>
                  <a:close/>
                  <a:moveTo>
                    <a:pt x="3183" y="0"/>
                  </a:moveTo>
                  <a:cubicBezTo>
                    <a:pt x="3057" y="0"/>
                    <a:pt x="2962" y="63"/>
                    <a:pt x="2868" y="158"/>
                  </a:cubicBezTo>
                  <a:lnTo>
                    <a:pt x="64" y="5073"/>
                  </a:lnTo>
                  <a:cubicBezTo>
                    <a:pt x="1" y="5199"/>
                    <a:pt x="1" y="5356"/>
                    <a:pt x="64" y="5419"/>
                  </a:cubicBezTo>
                  <a:lnTo>
                    <a:pt x="1229" y="7152"/>
                  </a:lnTo>
                  <a:cubicBezTo>
                    <a:pt x="914" y="7373"/>
                    <a:pt x="694" y="7688"/>
                    <a:pt x="694" y="8066"/>
                  </a:cubicBezTo>
                  <a:lnTo>
                    <a:pt x="694" y="8790"/>
                  </a:lnTo>
                  <a:cubicBezTo>
                    <a:pt x="694" y="8979"/>
                    <a:pt x="851" y="9137"/>
                    <a:pt x="1072" y="9137"/>
                  </a:cubicBezTo>
                  <a:lnTo>
                    <a:pt x="5262" y="9137"/>
                  </a:lnTo>
                  <a:cubicBezTo>
                    <a:pt x="5483" y="9137"/>
                    <a:pt x="5640" y="8979"/>
                    <a:pt x="5640" y="8790"/>
                  </a:cubicBezTo>
                  <a:lnTo>
                    <a:pt x="5640" y="8066"/>
                  </a:lnTo>
                  <a:cubicBezTo>
                    <a:pt x="5640" y="7688"/>
                    <a:pt x="5420" y="7373"/>
                    <a:pt x="5105" y="7152"/>
                  </a:cubicBezTo>
                  <a:lnTo>
                    <a:pt x="6270" y="5419"/>
                  </a:lnTo>
                  <a:cubicBezTo>
                    <a:pt x="6333" y="5325"/>
                    <a:pt x="6333" y="5199"/>
                    <a:pt x="6270" y="5073"/>
                  </a:cubicBezTo>
                  <a:lnTo>
                    <a:pt x="3498" y="158"/>
                  </a:lnTo>
                  <a:cubicBezTo>
                    <a:pt x="3435" y="32"/>
                    <a:pt x="3309" y="0"/>
                    <a:pt x="3183" y="0"/>
                  </a:cubicBezTo>
                  <a:close/>
                </a:path>
              </a:pathLst>
            </a:custGeom>
            <a:grpFill/>
            <a:ln>
              <a:solidFill>
                <a:srgbClr val="2932D3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315;p41"/>
            <p:cNvSpPr/>
            <p:nvPr/>
          </p:nvSpPr>
          <p:spPr>
            <a:xfrm>
              <a:off x="-50523475" y="2316000"/>
              <a:ext cx="299325" cy="178025"/>
            </a:xfrm>
            <a:custGeom>
              <a:avLst/>
              <a:gdLst/>
              <a:ahLst/>
              <a:cxnLst/>
              <a:rect l="l" t="t" r="r" b="b"/>
              <a:pathLst>
                <a:path w="11973" h="7121" extrusionOk="0">
                  <a:moveTo>
                    <a:pt x="1072" y="694"/>
                  </a:moveTo>
                  <a:cubicBezTo>
                    <a:pt x="1261" y="694"/>
                    <a:pt x="1419" y="851"/>
                    <a:pt x="1419" y="1040"/>
                  </a:cubicBezTo>
                  <a:cubicBezTo>
                    <a:pt x="1419" y="1229"/>
                    <a:pt x="1261" y="1418"/>
                    <a:pt x="1072" y="1418"/>
                  </a:cubicBezTo>
                  <a:cubicBezTo>
                    <a:pt x="883" y="1418"/>
                    <a:pt x="725" y="1229"/>
                    <a:pt x="725" y="1040"/>
                  </a:cubicBez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6333" y="694"/>
                  </a:moveTo>
                  <a:lnTo>
                    <a:pt x="6333" y="1418"/>
                  </a:lnTo>
                  <a:lnTo>
                    <a:pt x="5640" y="1418"/>
                  </a:lnTo>
                  <a:lnTo>
                    <a:pt x="5640" y="694"/>
                  </a:lnTo>
                  <a:close/>
                  <a:moveTo>
                    <a:pt x="10902" y="725"/>
                  </a:moveTo>
                  <a:cubicBezTo>
                    <a:pt x="11122" y="725"/>
                    <a:pt x="11280" y="883"/>
                    <a:pt x="11280" y="1103"/>
                  </a:cubicBezTo>
                  <a:cubicBezTo>
                    <a:pt x="11280" y="1292"/>
                    <a:pt x="11122" y="1450"/>
                    <a:pt x="10902" y="1450"/>
                  </a:cubicBezTo>
                  <a:cubicBezTo>
                    <a:pt x="10712" y="1450"/>
                    <a:pt x="10555" y="1292"/>
                    <a:pt x="10555" y="1103"/>
                  </a:cubicBezTo>
                  <a:cubicBezTo>
                    <a:pt x="10586" y="883"/>
                    <a:pt x="10744" y="725"/>
                    <a:pt x="10902" y="725"/>
                  </a:cubicBezTo>
                  <a:close/>
                  <a:moveTo>
                    <a:pt x="2143" y="5640"/>
                  </a:moveTo>
                  <a:lnTo>
                    <a:pt x="2143" y="6364"/>
                  </a:lnTo>
                  <a:lnTo>
                    <a:pt x="1419" y="6364"/>
                  </a:lnTo>
                  <a:lnTo>
                    <a:pt x="1419" y="5640"/>
                  </a:lnTo>
                  <a:close/>
                  <a:moveTo>
                    <a:pt x="10555" y="5640"/>
                  </a:moveTo>
                  <a:lnTo>
                    <a:pt x="10555" y="6364"/>
                  </a:lnTo>
                  <a:lnTo>
                    <a:pt x="9862" y="6364"/>
                  </a:lnTo>
                  <a:lnTo>
                    <a:pt x="9862" y="5640"/>
                  </a:lnTo>
                  <a:close/>
                  <a:moveTo>
                    <a:pt x="10902" y="0"/>
                  </a:moveTo>
                  <a:cubicBezTo>
                    <a:pt x="10460" y="0"/>
                    <a:pt x="10051" y="252"/>
                    <a:pt x="9925" y="694"/>
                  </a:cubicBezTo>
                  <a:lnTo>
                    <a:pt x="7058" y="694"/>
                  </a:lnTo>
                  <a:lnTo>
                    <a:pt x="7058" y="379"/>
                  </a:lnTo>
                  <a:cubicBezTo>
                    <a:pt x="7058" y="189"/>
                    <a:pt x="6900" y="32"/>
                    <a:pt x="6711" y="32"/>
                  </a:cubicBezTo>
                  <a:lnTo>
                    <a:pt x="5294" y="32"/>
                  </a:lnTo>
                  <a:cubicBezTo>
                    <a:pt x="5073" y="32"/>
                    <a:pt x="4947" y="189"/>
                    <a:pt x="4947" y="379"/>
                  </a:cubicBezTo>
                  <a:lnTo>
                    <a:pt x="4947" y="725"/>
                  </a:lnTo>
                  <a:lnTo>
                    <a:pt x="2049" y="725"/>
                  </a:lnTo>
                  <a:cubicBezTo>
                    <a:pt x="1891" y="347"/>
                    <a:pt x="1513" y="32"/>
                    <a:pt x="1072" y="32"/>
                  </a:cubicBezTo>
                  <a:cubicBezTo>
                    <a:pt x="473" y="32"/>
                    <a:pt x="1" y="505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cubicBezTo>
                    <a:pt x="1545" y="2143"/>
                    <a:pt x="1923" y="1828"/>
                    <a:pt x="2049" y="1450"/>
                  </a:cubicBezTo>
                  <a:lnTo>
                    <a:pt x="3592" y="1450"/>
                  </a:lnTo>
                  <a:cubicBezTo>
                    <a:pt x="3183" y="1670"/>
                    <a:pt x="2836" y="1985"/>
                    <a:pt x="2521" y="2332"/>
                  </a:cubicBezTo>
                  <a:cubicBezTo>
                    <a:pt x="1891" y="3088"/>
                    <a:pt x="1545" y="4002"/>
                    <a:pt x="1450" y="4978"/>
                  </a:cubicBezTo>
                  <a:lnTo>
                    <a:pt x="1103" y="4978"/>
                  </a:lnTo>
                  <a:cubicBezTo>
                    <a:pt x="914" y="4978"/>
                    <a:pt x="757" y="5136"/>
                    <a:pt x="757" y="5325"/>
                  </a:cubicBezTo>
                  <a:lnTo>
                    <a:pt x="757" y="6742"/>
                  </a:lnTo>
                  <a:cubicBezTo>
                    <a:pt x="757" y="6963"/>
                    <a:pt x="914" y="7121"/>
                    <a:pt x="1103" y="7121"/>
                  </a:cubicBezTo>
                  <a:lnTo>
                    <a:pt x="2521" y="7121"/>
                  </a:lnTo>
                  <a:cubicBezTo>
                    <a:pt x="2742" y="7121"/>
                    <a:pt x="2899" y="6963"/>
                    <a:pt x="2899" y="6742"/>
                  </a:cubicBezTo>
                  <a:lnTo>
                    <a:pt x="2899" y="5325"/>
                  </a:lnTo>
                  <a:cubicBezTo>
                    <a:pt x="2899" y="5136"/>
                    <a:pt x="2742" y="4978"/>
                    <a:pt x="2521" y="4978"/>
                  </a:cubicBezTo>
                  <a:lnTo>
                    <a:pt x="2175" y="4978"/>
                  </a:lnTo>
                  <a:cubicBezTo>
                    <a:pt x="2332" y="3403"/>
                    <a:pt x="3435" y="2017"/>
                    <a:pt x="4979" y="1607"/>
                  </a:cubicBezTo>
                  <a:lnTo>
                    <a:pt x="4979" y="1796"/>
                  </a:lnTo>
                  <a:cubicBezTo>
                    <a:pt x="4979" y="1985"/>
                    <a:pt x="5136" y="2143"/>
                    <a:pt x="5325" y="2143"/>
                  </a:cubicBezTo>
                  <a:lnTo>
                    <a:pt x="6743" y="2143"/>
                  </a:lnTo>
                  <a:cubicBezTo>
                    <a:pt x="6932" y="2143"/>
                    <a:pt x="7089" y="1985"/>
                    <a:pt x="7089" y="1796"/>
                  </a:cubicBezTo>
                  <a:lnTo>
                    <a:pt x="7089" y="1576"/>
                  </a:lnTo>
                  <a:cubicBezTo>
                    <a:pt x="8633" y="1985"/>
                    <a:pt x="9736" y="3371"/>
                    <a:pt x="9893" y="4947"/>
                  </a:cubicBezTo>
                  <a:lnTo>
                    <a:pt x="9547" y="4947"/>
                  </a:lnTo>
                  <a:cubicBezTo>
                    <a:pt x="9358" y="4947"/>
                    <a:pt x="9200" y="5104"/>
                    <a:pt x="9200" y="5293"/>
                  </a:cubicBezTo>
                  <a:lnTo>
                    <a:pt x="9200" y="6711"/>
                  </a:lnTo>
                  <a:cubicBezTo>
                    <a:pt x="9200" y="6932"/>
                    <a:pt x="9358" y="7089"/>
                    <a:pt x="9547" y="7089"/>
                  </a:cubicBezTo>
                  <a:lnTo>
                    <a:pt x="10965" y="7089"/>
                  </a:lnTo>
                  <a:cubicBezTo>
                    <a:pt x="11154" y="7089"/>
                    <a:pt x="11311" y="6932"/>
                    <a:pt x="11311" y="6711"/>
                  </a:cubicBezTo>
                  <a:lnTo>
                    <a:pt x="11311" y="5293"/>
                  </a:lnTo>
                  <a:cubicBezTo>
                    <a:pt x="11311" y="5104"/>
                    <a:pt x="11154" y="4947"/>
                    <a:pt x="10965" y="4947"/>
                  </a:cubicBezTo>
                  <a:lnTo>
                    <a:pt x="10618" y="4947"/>
                  </a:lnTo>
                  <a:cubicBezTo>
                    <a:pt x="10523" y="4002"/>
                    <a:pt x="10177" y="3056"/>
                    <a:pt x="9547" y="2300"/>
                  </a:cubicBezTo>
                  <a:cubicBezTo>
                    <a:pt x="9232" y="1954"/>
                    <a:pt x="8885" y="1639"/>
                    <a:pt x="8476" y="1418"/>
                  </a:cubicBezTo>
                  <a:lnTo>
                    <a:pt x="10019" y="1418"/>
                  </a:lnTo>
                  <a:cubicBezTo>
                    <a:pt x="10082" y="1828"/>
                    <a:pt x="10492" y="2111"/>
                    <a:pt x="10902" y="2111"/>
                  </a:cubicBezTo>
                  <a:cubicBezTo>
                    <a:pt x="11500" y="2111"/>
                    <a:pt x="11973" y="1639"/>
                    <a:pt x="11973" y="1040"/>
                  </a:cubicBezTo>
                  <a:cubicBezTo>
                    <a:pt x="11973" y="473"/>
                    <a:pt x="11500" y="0"/>
                    <a:pt x="10902" y="0"/>
                  </a:cubicBezTo>
                  <a:close/>
                </a:path>
              </a:pathLst>
            </a:custGeom>
            <a:grpFill/>
            <a:ln>
              <a:solidFill>
                <a:srgbClr val="2932D3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490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9132" y="827314"/>
            <a:ext cx="4361069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показника </a:t>
            </a:r>
            <a:r>
              <a:rPr lang="uk-UA" sz="2133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залежно від віддаленості джерел децентралізованого водопостачання від річки Остер</a:t>
            </a:r>
            <a:endParaRPr lang="en-US" sz="2133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/>
          </p:nvPr>
        </p:nvGraphicFramePr>
        <p:xfrm>
          <a:off x="435905" y="2365205"/>
          <a:ext cx="5710897" cy="4180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42743" y="198187"/>
            <a:ext cx="521922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лужності води колодязів, залежно від віддаленості від річки Остер</a:t>
            </a:r>
            <a:endParaRPr lang="en-US" sz="2133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/>
          </p:nvPr>
        </p:nvGraphicFramePr>
        <p:xfrm>
          <a:off x="6023429" y="1189463"/>
          <a:ext cx="6168572" cy="3977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169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2372" y="287484"/>
            <a:ext cx="3946885" cy="148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жорсткості води у колодязях, залежно від віддаленості від річки Остер</a:t>
            </a:r>
            <a:r>
              <a:rPr lang="ru-RU" sz="2667" b="1" i="1" dirty="0">
                <a:latin typeface="Cambria" panose="02040503050406030204" pitchFamily="18" charset="0"/>
              </a:rPr>
              <a:t/>
            </a:r>
            <a:br>
              <a:rPr lang="ru-RU" sz="2667" b="1" i="1" dirty="0">
                <a:latin typeface="Cambria" panose="02040503050406030204" pitchFamily="18" charset="0"/>
              </a:rPr>
            </a:br>
            <a:endParaRPr lang="en-US" sz="2667" b="1" i="1" dirty="0">
              <a:latin typeface="Cambria" panose="02040503050406030204" pitchFamily="18" charset="0"/>
            </a:endParaRP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/>
          </p:nvPr>
        </p:nvGraphicFramePr>
        <p:xfrm>
          <a:off x="448443" y="1387366"/>
          <a:ext cx="5691101" cy="511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08800" y="115947"/>
            <a:ext cx="4466528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кількості заліза у воді, залежно від віддаленості від річки Остер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33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/>
          </p:nvPr>
        </p:nvGraphicFramePr>
        <p:xfrm>
          <a:off x="6139544" y="1221199"/>
          <a:ext cx="5747656" cy="52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217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8137" y="117429"/>
            <a:ext cx="4481179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кількості хлору у воді джерел децентралізованого водопостачання, залежно від віддаленості від річки Остер</a:t>
            </a:r>
            <a:r>
              <a:rPr lang="ru-RU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33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/>
          </p:nvPr>
        </p:nvGraphicFramePr>
        <p:xfrm>
          <a:off x="335447" y="1349829"/>
          <a:ext cx="5646560" cy="535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5849257" y="1093074"/>
          <a:ext cx="5950856" cy="543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74150" y="188277"/>
            <a:ext cx="4901071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33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кількості нітратів у воді колодязів, залежно від віддаленості від річки Остер</a:t>
            </a:r>
            <a:endParaRPr lang="en-US" sz="2133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8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5" y="1257939"/>
            <a:ext cx="3668040" cy="45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9348"/>
            <a:ext cx="12075885" cy="665757"/>
          </a:xfrm>
        </p:spPr>
        <p:txBody>
          <a:bodyPr/>
          <a:lstStyle/>
          <a:p>
            <a:r>
              <a:rPr lang="uk-UA" sz="2400" b="1" dirty="0">
                <a:solidFill>
                  <a:srgbClr val="2932D3"/>
                </a:solidFill>
                <a:latin typeface="Cambria" panose="02040503050406030204" pitchFamily="18" charset="0"/>
              </a:rPr>
              <a:t>Дослідження бактеріологічного забруднення води в колодязях та річці Остер</a:t>
            </a:r>
            <a:endParaRPr lang="en-US" sz="2400" b="1" dirty="0">
              <a:solidFill>
                <a:srgbClr val="2932D3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7379" y="592183"/>
            <a:ext cx="8534400" cy="176107"/>
          </a:xfrm>
          <a:prstGeom prst="rect">
            <a:avLst/>
          </a:prstGeom>
          <a:solidFill>
            <a:srgbClr val="2932D3"/>
          </a:solidFill>
          <a:ln>
            <a:solidFill>
              <a:srgbClr val="2932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Google Shape;423;p47"/>
          <p:cNvSpPr/>
          <p:nvPr/>
        </p:nvSpPr>
        <p:spPr>
          <a:xfrm>
            <a:off x="194356" y="562187"/>
            <a:ext cx="338667" cy="338667"/>
          </a:xfrm>
          <a:custGeom>
            <a:avLst/>
            <a:gdLst/>
            <a:ahLst/>
            <a:cxnLst/>
            <a:rect l="l" t="t" r="r" b="b"/>
            <a:pathLst>
              <a:path w="11941" h="12091" extrusionOk="0">
                <a:moveTo>
                  <a:pt x="5955" y="796"/>
                </a:moveTo>
                <a:lnTo>
                  <a:pt x="10933" y="3915"/>
                </a:lnTo>
                <a:lnTo>
                  <a:pt x="5955" y="7034"/>
                </a:lnTo>
                <a:lnTo>
                  <a:pt x="977" y="3915"/>
                </a:lnTo>
                <a:lnTo>
                  <a:pt x="5955" y="796"/>
                </a:lnTo>
                <a:close/>
                <a:moveTo>
                  <a:pt x="9924" y="5428"/>
                </a:moveTo>
                <a:lnTo>
                  <a:pt x="10964" y="6058"/>
                </a:lnTo>
                <a:lnTo>
                  <a:pt x="5955" y="9145"/>
                </a:lnTo>
                <a:lnTo>
                  <a:pt x="977" y="6058"/>
                </a:lnTo>
                <a:lnTo>
                  <a:pt x="2017" y="5428"/>
                </a:lnTo>
                <a:lnTo>
                  <a:pt x="5797" y="7790"/>
                </a:lnTo>
                <a:cubicBezTo>
                  <a:pt x="5860" y="7822"/>
                  <a:pt x="5931" y="7838"/>
                  <a:pt x="5994" y="7838"/>
                </a:cubicBezTo>
                <a:cubicBezTo>
                  <a:pt x="6057" y="7838"/>
                  <a:pt x="6112" y="7822"/>
                  <a:pt x="6144" y="7790"/>
                </a:cubicBezTo>
                <a:lnTo>
                  <a:pt x="9924" y="5428"/>
                </a:lnTo>
                <a:close/>
                <a:moveTo>
                  <a:pt x="9956" y="7538"/>
                </a:moveTo>
                <a:lnTo>
                  <a:pt x="10964" y="8169"/>
                </a:lnTo>
                <a:lnTo>
                  <a:pt x="5986" y="11288"/>
                </a:lnTo>
                <a:lnTo>
                  <a:pt x="1040" y="8169"/>
                </a:lnTo>
                <a:lnTo>
                  <a:pt x="2048" y="7538"/>
                </a:lnTo>
                <a:lnTo>
                  <a:pt x="5829" y="9901"/>
                </a:lnTo>
                <a:cubicBezTo>
                  <a:pt x="5892" y="9949"/>
                  <a:pt x="5963" y="9972"/>
                  <a:pt x="6026" y="9972"/>
                </a:cubicBezTo>
                <a:cubicBezTo>
                  <a:pt x="6089" y="9972"/>
                  <a:pt x="6144" y="9949"/>
                  <a:pt x="6175" y="9901"/>
                </a:cubicBezTo>
                <a:lnTo>
                  <a:pt x="9956" y="7538"/>
                </a:lnTo>
                <a:close/>
                <a:moveTo>
                  <a:pt x="5959" y="1"/>
                </a:moveTo>
                <a:cubicBezTo>
                  <a:pt x="5900" y="1"/>
                  <a:pt x="5845" y="25"/>
                  <a:pt x="5797" y="72"/>
                </a:cubicBezTo>
                <a:lnTo>
                  <a:pt x="158" y="3600"/>
                </a:lnTo>
                <a:cubicBezTo>
                  <a:pt x="32" y="3695"/>
                  <a:pt x="0" y="3758"/>
                  <a:pt x="0" y="3915"/>
                </a:cubicBezTo>
                <a:cubicBezTo>
                  <a:pt x="0" y="4073"/>
                  <a:pt x="95" y="4136"/>
                  <a:pt x="158" y="4230"/>
                </a:cubicBezTo>
                <a:lnTo>
                  <a:pt x="1387" y="4987"/>
                </a:lnTo>
                <a:lnTo>
                  <a:pt x="158" y="5743"/>
                </a:lnTo>
                <a:cubicBezTo>
                  <a:pt x="32" y="5806"/>
                  <a:pt x="0" y="5869"/>
                  <a:pt x="0" y="6058"/>
                </a:cubicBezTo>
                <a:cubicBezTo>
                  <a:pt x="0" y="6152"/>
                  <a:pt x="95" y="6278"/>
                  <a:pt x="158" y="6373"/>
                </a:cubicBezTo>
                <a:lnTo>
                  <a:pt x="1387" y="7097"/>
                </a:lnTo>
                <a:lnTo>
                  <a:pt x="158" y="7854"/>
                </a:lnTo>
                <a:cubicBezTo>
                  <a:pt x="32" y="7948"/>
                  <a:pt x="0" y="8011"/>
                  <a:pt x="0" y="8169"/>
                </a:cubicBezTo>
                <a:cubicBezTo>
                  <a:pt x="0" y="8295"/>
                  <a:pt x="95" y="8421"/>
                  <a:pt x="158" y="8484"/>
                </a:cubicBezTo>
                <a:lnTo>
                  <a:pt x="5797" y="12044"/>
                </a:lnTo>
                <a:cubicBezTo>
                  <a:pt x="5860" y="12075"/>
                  <a:pt x="5931" y="12091"/>
                  <a:pt x="5994" y="12091"/>
                </a:cubicBezTo>
                <a:cubicBezTo>
                  <a:pt x="6057" y="12091"/>
                  <a:pt x="6112" y="12075"/>
                  <a:pt x="6144" y="12044"/>
                </a:cubicBezTo>
                <a:lnTo>
                  <a:pt x="11783" y="8484"/>
                </a:lnTo>
                <a:cubicBezTo>
                  <a:pt x="11909" y="8421"/>
                  <a:pt x="11941" y="8326"/>
                  <a:pt x="11941" y="8169"/>
                </a:cubicBezTo>
                <a:cubicBezTo>
                  <a:pt x="11941" y="8043"/>
                  <a:pt x="11846" y="7948"/>
                  <a:pt x="11783" y="7854"/>
                </a:cubicBezTo>
                <a:lnTo>
                  <a:pt x="10555" y="7097"/>
                </a:lnTo>
                <a:lnTo>
                  <a:pt x="11783" y="6373"/>
                </a:lnTo>
                <a:cubicBezTo>
                  <a:pt x="11909" y="6278"/>
                  <a:pt x="11941" y="6152"/>
                  <a:pt x="11941" y="6058"/>
                </a:cubicBezTo>
                <a:cubicBezTo>
                  <a:pt x="11941" y="5932"/>
                  <a:pt x="11846" y="5806"/>
                  <a:pt x="11783" y="5743"/>
                </a:cubicBezTo>
                <a:lnTo>
                  <a:pt x="10555" y="4987"/>
                </a:lnTo>
                <a:lnTo>
                  <a:pt x="11783" y="4230"/>
                </a:lnTo>
                <a:cubicBezTo>
                  <a:pt x="11909" y="4136"/>
                  <a:pt x="11941" y="4073"/>
                  <a:pt x="11941" y="3915"/>
                </a:cubicBezTo>
                <a:cubicBezTo>
                  <a:pt x="11941" y="3758"/>
                  <a:pt x="11846" y="3695"/>
                  <a:pt x="11783" y="3600"/>
                </a:cubicBezTo>
                <a:lnTo>
                  <a:pt x="6144" y="72"/>
                </a:lnTo>
                <a:cubicBezTo>
                  <a:pt x="6081" y="25"/>
                  <a:pt x="6018" y="1"/>
                  <a:pt x="5959" y="1"/>
                </a:cubicBezTo>
                <a:close/>
              </a:path>
            </a:pathLst>
          </a:custGeom>
          <a:solidFill>
            <a:srgbClr val="2932D3"/>
          </a:solidFill>
          <a:ln>
            <a:solidFill>
              <a:srgbClr val="2932D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" name="Объект 3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80" b="12991"/>
          <a:stretch>
            <a:fillRect/>
          </a:stretch>
        </p:blipFill>
        <p:spPr bwMode="auto">
          <a:xfrm>
            <a:off x="8325785" y="1257938"/>
            <a:ext cx="3624127" cy="45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41" y="1257938"/>
            <a:ext cx="3561416" cy="454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377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пля 8"/>
          <p:cNvSpPr/>
          <p:nvPr/>
        </p:nvSpPr>
        <p:spPr>
          <a:xfrm rot="19111182">
            <a:off x="322199" y="3148822"/>
            <a:ext cx="239309" cy="276543"/>
          </a:xfrm>
          <a:prstGeom prst="teardrop">
            <a:avLst>
              <a:gd name="adj" fmla="val 1368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Капля 7"/>
          <p:cNvSpPr/>
          <p:nvPr/>
        </p:nvSpPr>
        <p:spPr>
          <a:xfrm rot="19016401">
            <a:off x="844386" y="2142850"/>
            <a:ext cx="345500" cy="412733"/>
          </a:xfrm>
          <a:prstGeom prst="teardrop">
            <a:avLst>
              <a:gd name="adj" fmla="val 1430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Капля 9"/>
          <p:cNvSpPr/>
          <p:nvPr/>
        </p:nvSpPr>
        <p:spPr>
          <a:xfrm rot="18891633">
            <a:off x="375938" y="1341914"/>
            <a:ext cx="345343" cy="362807"/>
          </a:xfrm>
          <a:prstGeom prst="teardrop">
            <a:avLst>
              <a:gd name="adj" fmla="val 1623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Прямоугольник 2"/>
          <p:cNvSpPr/>
          <p:nvPr/>
        </p:nvSpPr>
        <p:spPr>
          <a:xfrm>
            <a:off x="4686915" y="-241347"/>
            <a:ext cx="2142959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uk-UA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08161"/>
            <a:ext cx="12192000" cy="1087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аналізу результатів дослідження проведених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Держсанепідслужбою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м. Ніжині встановлено, що ситуація з якісним станом води у джерелах водопостачання за хімічними та бактеріологічними показниками впродовж останніх років залишається незадовільною і має нестійкий характер.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незадовільної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гідрологічні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гідрохімічні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водоносних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80990" indent="-38099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аналізу відібраних зразків води із джерел децентралізованого водопостачання, які знаходяться на різній відстані від річки показали, що чим далі від річки знаходиться колодязь, тим більшою стає лужність води, а кислотність зменшується. Жорсткість води, вміст заліза також зростає при віддаленості від Остра.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 хлору в нормі мали тільки зразки води з р. Остер, вул. Набережна та вул. Тургенєва. Більш віддалені від річки колодязі мають підвищений вміст хлору. Рівень нітратів у річці та в інших джерелах децентралізованого водопостачання був у нормі.</a:t>
            </a:r>
          </a:p>
          <a:p>
            <a:pPr marL="380990" indent="-38099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залежність якості питної води в колодязях від віддаленості річки, також свідчить зміна рівня біологічного забруднення. Багато років поспіль моніторинг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Держсанепідслужби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 Ніжина визначає високий рівень саме біологічного забруднення Остра. Наше дослідження доводить, що найбільше біологічне забруднення мають колодязі, які знаходяться близько від річки. </a:t>
            </a:r>
          </a:p>
          <a:p>
            <a:pPr marL="380990" indent="-38099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Вважаємо, що для забезпечення населення якісною питною водою з джерел децентралізованого водопостачання, необхідно постійно проводити моніторинг поверхневих вод щодо хіміко-біологічного забруднення. А також вживати заходів, щоб запобігти надмірному техногенному й антропогенному впливу на поверхневі та підземні води.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07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145139"/>
            <a:ext cx="8911687" cy="71120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56344"/>
            <a:ext cx="11567885" cy="5471885"/>
          </a:xfrm>
        </p:spPr>
        <p:txBody>
          <a:bodyPr>
            <a:normAutofit/>
          </a:bodyPr>
          <a:lstStyle/>
          <a:p>
            <a:pPr marL="0" indent="478355" algn="just">
              <a:spcBef>
                <a:spcPts val="0"/>
              </a:spcBef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прісна вода є найбільшим багатством на планеті. Аби зберегти здоров’я, підвищити загальний тонус організму, надати життєвої енергії, вода, яку ми вживаємо, має бути чистою, адже це є запорукою довголіття.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песимістичні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чиста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дефіцитною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незабаром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стане такою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78355" algn="just"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техногенного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мало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придатні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води. 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78355" algn="just">
              <a:spcBef>
                <a:spcPts val="0"/>
              </a:spcBef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зв’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встановлення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децентралізованого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актуальною темою.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>
            <a:spLocks noGrp="1"/>
          </p:cNvSpPr>
          <p:nvPr>
            <p:ph type="title"/>
          </p:nvPr>
        </p:nvSpPr>
        <p:spPr>
          <a:xfrm>
            <a:off x="1714879" y="3610443"/>
            <a:ext cx="3540917" cy="7450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3200" dirty="0"/>
              <a:t>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Завдання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rgbClr val="3A392C"/>
                </a:solidFill>
              </a:rPr>
              <a:t/>
            </a:r>
            <a:br>
              <a:rPr lang="ru-RU" dirty="0">
                <a:solidFill>
                  <a:srgbClr val="3A392C"/>
                </a:solidFill>
              </a:rPr>
            </a:br>
            <a:r>
              <a:rPr lang="ru-RU" dirty="0"/>
              <a:t>                   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2" name="Google Shape;202;p35"/>
          <p:cNvSpPr txBox="1">
            <a:spLocks noGrp="1"/>
          </p:cNvSpPr>
          <p:nvPr>
            <p:ph type="title" idx="2"/>
          </p:nvPr>
        </p:nvSpPr>
        <p:spPr>
          <a:xfrm>
            <a:off x="800949" y="4289487"/>
            <a:ext cx="1164948" cy="11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08" name="Google Shape;208;p35"/>
          <p:cNvSpPr txBox="1">
            <a:spLocks noGrp="1"/>
          </p:cNvSpPr>
          <p:nvPr>
            <p:ph type="title" idx="4"/>
          </p:nvPr>
        </p:nvSpPr>
        <p:spPr>
          <a:xfrm>
            <a:off x="5596469" y="4248832"/>
            <a:ext cx="1231600" cy="11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2" name="Google Shape;208;p35"/>
          <p:cNvSpPr txBox="1">
            <a:spLocks noGrp="1"/>
          </p:cNvSpPr>
          <p:nvPr>
            <p:ph type="title" idx="7"/>
          </p:nvPr>
        </p:nvSpPr>
        <p:spPr>
          <a:xfrm>
            <a:off x="3885645" y="5514725"/>
            <a:ext cx="1231600" cy="11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 smtClean="0"/>
              <a:t>0</a:t>
            </a:r>
            <a:r>
              <a:rPr lang="uk-UA" dirty="0" smtClean="0"/>
              <a:t>3</a:t>
            </a:r>
            <a:endParaRPr dirty="0"/>
          </a:p>
        </p:txBody>
      </p:sp>
      <p:sp>
        <p:nvSpPr>
          <p:cNvPr id="214" name="Google Shape;214;p35"/>
          <p:cNvSpPr/>
          <p:nvPr/>
        </p:nvSpPr>
        <p:spPr>
          <a:xfrm flipH="1">
            <a:off x="1935414" y="4289487"/>
            <a:ext cx="60959" cy="1265359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6" name="Google Shape;216;p35"/>
          <p:cNvSpPr/>
          <p:nvPr/>
        </p:nvSpPr>
        <p:spPr>
          <a:xfrm flipH="1">
            <a:off x="6925418" y="4080618"/>
            <a:ext cx="60959" cy="1330469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TextBox 17"/>
          <p:cNvSpPr txBox="1"/>
          <p:nvPr/>
        </p:nvSpPr>
        <p:spPr>
          <a:xfrm>
            <a:off x="2028375" y="4246318"/>
            <a:ext cx="3470740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Проаналізувати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забезпеченіст</a:t>
            </a:r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ь якісною питною водою населення м. Ніжина.</a:t>
            </a:r>
            <a:endParaRPr lang="en-US" sz="2133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3732" y="4171525"/>
            <a:ext cx="4528472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Дослідити якість питної води децентралізованого водопостачання в м. Ніжині.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 </a:t>
            </a:r>
            <a:endParaRPr lang="en-US" sz="2133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00693" y="726138"/>
            <a:ext cx="6515947" cy="2985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924755" y="988118"/>
            <a:ext cx="110723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Мета</a:t>
            </a:r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uk-UA" sz="2133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дослідити вплив поверхневих вод (на прикладі річки Остер) на якість питної води у джерелах децентралізованого водопостачання у м. Ніжині.</a:t>
            </a:r>
            <a:endParaRPr lang="en-US" sz="2133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Google Shape;195;p34"/>
          <p:cNvSpPr txBox="1">
            <a:spLocks/>
          </p:cNvSpPr>
          <p:nvPr/>
        </p:nvSpPr>
        <p:spPr>
          <a:xfrm>
            <a:off x="850275" y="2024485"/>
            <a:ext cx="10723988" cy="1730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57175" lvl="0" indent="-257175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350" kern="1200">
                <a:solidFill>
                  <a:schemeClr val="l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557213" lvl="1" indent="-214313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34290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00000"/>
            </a:pPr>
            <a:r>
              <a:rPr lang="uk-UA" sz="2133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Об’єктом</a:t>
            </a:r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дослідження є питна вода з джерел децентралізованого водопостачання м. Ніжина та вода річки Остер. </a:t>
            </a:r>
          </a:p>
          <a:p>
            <a:pPr>
              <a:buSzPct val="100000"/>
            </a:pPr>
            <a:r>
              <a:rPr lang="uk-UA" sz="2133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Предметом</a:t>
            </a:r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дослідження є залежність якості питної води джерел децентралізованого водопостачання м. Ніжина від близькості річки Остер</a:t>
            </a: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0" indent="0">
              <a:spcAft>
                <a:spcPts val="2133"/>
              </a:spcAft>
            </a:pPr>
            <a:endParaRPr lang="uk-UA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3994" y="5527975"/>
            <a:ext cx="5785892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Виявити чи впливає близькість річки Остер на якість питної води у джерелах децентралізованого водопостачання.</a:t>
            </a:r>
            <a:endParaRPr lang="en-US" sz="2133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 </a:t>
            </a:r>
            <a:endParaRPr lang="en-US" sz="2133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Google Shape;216;p35"/>
          <p:cNvSpPr/>
          <p:nvPr/>
        </p:nvSpPr>
        <p:spPr>
          <a:xfrm flipH="1">
            <a:off x="5213035" y="5514726"/>
            <a:ext cx="60959" cy="1289815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4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43;p39"/>
          <p:cNvSpPr txBox="1">
            <a:spLocks/>
          </p:cNvSpPr>
          <p:nvPr/>
        </p:nvSpPr>
        <p:spPr>
          <a:xfrm>
            <a:off x="2072307" y="484309"/>
            <a:ext cx="5136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Методи дослідження: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0679" y="1244063"/>
            <a:ext cx="429515" cy="469672"/>
          </a:xfrm>
          <a:prstGeom prst="rect">
            <a:avLst/>
          </a:prstGeom>
        </p:spPr>
      </p:pic>
      <p:sp>
        <p:nvSpPr>
          <p:cNvPr id="17" name="Google Shape;263;p39"/>
          <p:cNvSpPr/>
          <p:nvPr/>
        </p:nvSpPr>
        <p:spPr>
          <a:xfrm flipH="1">
            <a:off x="2082999" y="1177759"/>
            <a:ext cx="60959" cy="2072640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TextBox 17"/>
          <p:cNvSpPr txBox="1"/>
          <p:nvPr/>
        </p:nvSpPr>
        <p:spPr>
          <a:xfrm>
            <a:off x="2165944" y="1244063"/>
            <a:ext cx="228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теоретичні –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" name="Google Shape;244;p39"/>
          <p:cNvSpPr txBox="1">
            <a:spLocks/>
          </p:cNvSpPr>
          <p:nvPr/>
        </p:nvSpPr>
        <p:spPr>
          <a:xfrm>
            <a:off x="2113477" y="1510903"/>
            <a:ext cx="4089311" cy="17528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</a:pP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аналіз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синтез,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порівняння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узагальнення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теоретичних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та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дослідних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матеріалів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метод теоретичного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моделювання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2133"/>
              </a:spcAft>
              <a:buNone/>
            </a:pP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1" name="Google Shape;415;p47"/>
          <p:cNvGrpSpPr/>
          <p:nvPr/>
        </p:nvGrpSpPr>
        <p:grpSpPr>
          <a:xfrm>
            <a:off x="6328899" y="1256092"/>
            <a:ext cx="435909" cy="509621"/>
            <a:chOff x="-48237000" y="2342650"/>
            <a:chExt cx="256800" cy="300225"/>
          </a:xfrm>
          <a:solidFill>
            <a:schemeClr val="accent2">
              <a:lumMod val="50000"/>
            </a:schemeClr>
          </a:solidFill>
        </p:grpSpPr>
        <p:sp>
          <p:nvSpPr>
            <p:cNvPr id="22" name="Google Shape;416;p47"/>
            <p:cNvSpPr/>
            <p:nvPr/>
          </p:nvSpPr>
          <p:spPr>
            <a:xfrm>
              <a:off x="-48237000" y="2342650"/>
              <a:ext cx="256800" cy="300225"/>
            </a:xfrm>
            <a:custGeom>
              <a:avLst/>
              <a:gdLst/>
              <a:ahLst/>
              <a:cxnLst/>
              <a:rect l="l" t="t" r="r" b="b"/>
              <a:pathLst>
                <a:path w="10272" h="12009" extrusionOk="0">
                  <a:moveTo>
                    <a:pt x="4507" y="679"/>
                  </a:moveTo>
                  <a:cubicBezTo>
                    <a:pt x="4774" y="679"/>
                    <a:pt x="5048" y="706"/>
                    <a:pt x="5325" y="762"/>
                  </a:cubicBezTo>
                  <a:cubicBezTo>
                    <a:pt x="6774" y="1077"/>
                    <a:pt x="7940" y="2274"/>
                    <a:pt x="8255" y="3723"/>
                  </a:cubicBezTo>
                  <a:cubicBezTo>
                    <a:pt x="8381" y="4227"/>
                    <a:pt x="8381" y="4763"/>
                    <a:pt x="8318" y="5267"/>
                  </a:cubicBezTo>
                  <a:cubicBezTo>
                    <a:pt x="8318" y="5330"/>
                    <a:pt x="8318" y="5424"/>
                    <a:pt x="8350" y="5487"/>
                  </a:cubicBezTo>
                  <a:lnTo>
                    <a:pt x="9263" y="7220"/>
                  </a:lnTo>
                  <a:cubicBezTo>
                    <a:pt x="9389" y="7441"/>
                    <a:pt x="9232" y="7756"/>
                    <a:pt x="8980" y="7756"/>
                  </a:cubicBezTo>
                  <a:lnTo>
                    <a:pt x="8034" y="7756"/>
                  </a:lnTo>
                  <a:cubicBezTo>
                    <a:pt x="7845" y="7756"/>
                    <a:pt x="7688" y="7913"/>
                    <a:pt x="7688" y="8102"/>
                  </a:cubicBezTo>
                  <a:lnTo>
                    <a:pt x="7688" y="9867"/>
                  </a:lnTo>
                  <a:lnTo>
                    <a:pt x="5892" y="9867"/>
                  </a:lnTo>
                  <a:cubicBezTo>
                    <a:pt x="5703" y="9867"/>
                    <a:pt x="5546" y="10024"/>
                    <a:pt x="5546" y="10213"/>
                  </a:cubicBezTo>
                  <a:lnTo>
                    <a:pt x="5546" y="11284"/>
                  </a:lnTo>
                  <a:lnTo>
                    <a:pt x="2049" y="11284"/>
                  </a:lnTo>
                  <a:lnTo>
                    <a:pt x="2049" y="7693"/>
                  </a:lnTo>
                  <a:cubicBezTo>
                    <a:pt x="2049" y="7598"/>
                    <a:pt x="2017" y="7504"/>
                    <a:pt x="1923" y="7441"/>
                  </a:cubicBezTo>
                  <a:cubicBezTo>
                    <a:pt x="1103" y="6685"/>
                    <a:pt x="631" y="5645"/>
                    <a:pt x="631" y="4542"/>
                  </a:cubicBezTo>
                  <a:cubicBezTo>
                    <a:pt x="631" y="2387"/>
                    <a:pt x="2372" y="679"/>
                    <a:pt x="4507" y="679"/>
                  </a:cubicBezTo>
                  <a:close/>
                  <a:moveTo>
                    <a:pt x="4570" y="0"/>
                  </a:moveTo>
                  <a:cubicBezTo>
                    <a:pt x="2059" y="0"/>
                    <a:pt x="1" y="1999"/>
                    <a:pt x="1" y="4542"/>
                  </a:cubicBezTo>
                  <a:cubicBezTo>
                    <a:pt x="1" y="5802"/>
                    <a:pt x="505" y="7000"/>
                    <a:pt x="1418" y="7850"/>
                  </a:cubicBezTo>
                  <a:lnTo>
                    <a:pt x="1418" y="11631"/>
                  </a:lnTo>
                  <a:cubicBezTo>
                    <a:pt x="1418" y="11851"/>
                    <a:pt x="1576" y="12009"/>
                    <a:pt x="1765" y="12009"/>
                  </a:cubicBezTo>
                  <a:lnTo>
                    <a:pt x="5987" y="12009"/>
                  </a:lnTo>
                  <a:cubicBezTo>
                    <a:pt x="6176" y="12009"/>
                    <a:pt x="6333" y="11851"/>
                    <a:pt x="6333" y="11631"/>
                  </a:cubicBezTo>
                  <a:lnTo>
                    <a:pt x="6333" y="10591"/>
                  </a:lnTo>
                  <a:lnTo>
                    <a:pt x="8097" y="10591"/>
                  </a:lnTo>
                  <a:cubicBezTo>
                    <a:pt x="8287" y="10591"/>
                    <a:pt x="8444" y="10434"/>
                    <a:pt x="8444" y="10213"/>
                  </a:cubicBezTo>
                  <a:lnTo>
                    <a:pt x="8444" y="8449"/>
                  </a:lnTo>
                  <a:lnTo>
                    <a:pt x="9043" y="8449"/>
                  </a:lnTo>
                  <a:cubicBezTo>
                    <a:pt x="9799" y="8417"/>
                    <a:pt x="10271" y="7598"/>
                    <a:pt x="9925" y="6874"/>
                  </a:cubicBezTo>
                  <a:lnTo>
                    <a:pt x="9043" y="5267"/>
                  </a:lnTo>
                  <a:cubicBezTo>
                    <a:pt x="9137" y="4700"/>
                    <a:pt x="9137" y="4164"/>
                    <a:pt x="9011" y="3597"/>
                  </a:cubicBezTo>
                  <a:cubicBezTo>
                    <a:pt x="8665" y="1864"/>
                    <a:pt x="7247" y="510"/>
                    <a:pt x="5546" y="100"/>
                  </a:cubicBezTo>
                  <a:cubicBezTo>
                    <a:pt x="5215" y="33"/>
                    <a:pt x="4889" y="0"/>
                    <a:pt x="4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17;p47"/>
            <p:cNvSpPr/>
            <p:nvPr/>
          </p:nvSpPr>
          <p:spPr>
            <a:xfrm>
              <a:off x="-48195250" y="2377425"/>
              <a:ext cx="144150" cy="140225"/>
            </a:xfrm>
            <a:custGeom>
              <a:avLst/>
              <a:gdLst/>
              <a:ahLst/>
              <a:cxnLst/>
              <a:rect l="l" t="t" r="r" b="b"/>
              <a:pathLst>
                <a:path w="5766" h="5609" extrusionOk="0">
                  <a:moveTo>
                    <a:pt x="3214" y="757"/>
                  </a:moveTo>
                  <a:lnTo>
                    <a:pt x="3214" y="883"/>
                  </a:lnTo>
                  <a:cubicBezTo>
                    <a:pt x="3214" y="1040"/>
                    <a:pt x="3277" y="1135"/>
                    <a:pt x="3435" y="1198"/>
                  </a:cubicBezTo>
                  <a:cubicBezTo>
                    <a:pt x="3624" y="1261"/>
                    <a:pt x="3844" y="1387"/>
                    <a:pt x="4002" y="1513"/>
                  </a:cubicBezTo>
                  <a:cubicBezTo>
                    <a:pt x="4061" y="1553"/>
                    <a:pt x="4146" y="1593"/>
                    <a:pt x="4233" y="1593"/>
                  </a:cubicBezTo>
                  <a:cubicBezTo>
                    <a:pt x="4283" y="1593"/>
                    <a:pt x="4333" y="1579"/>
                    <a:pt x="4380" y="1545"/>
                  </a:cubicBezTo>
                  <a:lnTo>
                    <a:pt x="4506" y="1482"/>
                  </a:lnTo>
                  <a:lnTo>
                    <a:pt x="4852" y="2049"/>
                  </a:lnTo>
                  <a:lnTo>
                    <a:pt x="4726" y="2143"/>
                  </a:lnTo>
                  <a:cubicBezTo>
                    <a:pt x="4632" y="2206"/>
                    <a:pt x="4537" y="2364"/>
                    <a:pt x="4569" y="2490"/>
                  </a:cubicBezTo>
                  <a:cubicBezTo>
                    <a:pt x="4632" y="2710"/>
                    <a:pt x="4632" y="2899"/>
                    <a:pt x="4569" y="3120"/>
                  </a:cubicBezTo>
                  <a:cubicBezTo>
                    <a:pt x="4537" y="3277"/>
                    <a:pt x="4632" y="3403"/>
                    <a:pt x="4726" y="3466"/>
                  </a:cubicBezTo>
                  <a:lnTo>
                    <a:pt x="4852" y="3561"/>
                  </a:lnTo>
                  <a:lnTo>
                    <a:pt x="4506" y="4159"/>
                  </a:lnTo>
                  <a:lnTo>
                    <a:pt x="4380" y="4065"/>
                  </a:lnTo>
                  <a:cubicBezTo>
                    <a:pt x="4323" y="4037"/>
                    <a:pt x="4260" y="4021"/>
                    <a:pt x="4199" y="4021"/>
                  </a:cubicBezTo>
                  <a:cubicBezTo>
                    <a:pt x="4125" y="4021"/>
                    <a:pt x="4054" y="4044"/>
                    <a:pt x="4002" y="4096"/>
                  </a:cubicBezTo>
                  <a:cubicBezTo>
                    <a:pt x="3844" y="4254"/>
                    <a:pt x="3624" y="4348"/>
                    <a:pt x="3435" y="4411"/>
                  </a:cubicBezTo>
                  <a:cubicBezTo>
                    <a:pt x="3277" y="4475"/>
                    <a:pt x="3214" y="4632"/>
                    <a:pt x="3214" y="4727"/>
                  </a:cubicBezTo>
                  <a:lnTo>
                    <a:pt x="3214" y="4853"/>
                  </a:lnTo>
                  <a:lnTo>
                    <a:pt x="2489" y="4853"/>
                  </a:lnTo>
                  <a:lnTo>
                    <a:pt x="2489" y="4727"/>
                  </a:lnTo>
                  <a:cubicBezTo>
                    <a:pt x="2489" y="4569"/>
                    <a:pt x="2426" y="4475"/>
                    <a:pt x="2269" y="4411"/>
                  </a:cubicBezTo>
                  <a:cubicBezTo>
                    <a:pt x="2048" y="4348"/>
                    <a:pt x="1859" y="4222"/>
                    <a:pt x="1702" y="4096"/>
                  </a:cubicBezTo>
                  <a:cubicBezTo>
                    <a:pt x="1622" y="4057"/>
                    <a:pt x="1530" y="4017"/>
                    <a:pt x="1449" y="4017"/>
                  </a:cubicBezTo>
                  <a:cubicBezTo>
                    <a:pt x="1402" y="4017"/>
                    <a:pt x="1358" y="4030"/>
                    <a:pt x="1324" y="4065"/>
                  </a:cubicBezTo>
                  <a:lnTo>
                    <a:pt x="1198" y="4159"/>
                  </a:lnTo>
                  <a:lnTo>
                    <a:pt x="851" y="3561"/>
                  </a:lnTo>
                  <a:lnTo>
                    <a:pt x="946" y="3466"/>
                  </a:lnTo>
                  <a:cubicBezTo>
                    <a:pt x="1072" y="3403"/>
                    <a:pt x="1166" y="3246"/>
                    <a:pt x="1103" y="3120"/>
                  </a:cubicBezTo>
                  <a:cubicBezTo>
                    <a:pt x="1072" y="2899"/>
                    <a:pt x="1072" y="2710"/>
                    <a:pt x="1103" y="2490"/>
                  </a:cubicBezTo>
                  <a:cubicBezTo>
                    <a:pt x="1166" y="2332"/>
                    <a:pt x="1072" y="2206"/>
                    <a:pt x="946" y="2143"/>
                  </a:cubicBezTo>
                  <a:lnTo>
                    <a:pt x="851" y="2049"/>
                  </a:lnTo>
                  <a:lnTo>
                    <a:pt x="1198" y="1482"/>
                  </a:lnTo>
                  <a:lnTo>
                    <a:pt x="1324" y="1545"/>
                  </a:lnTo>
                  <a:cubicBezTo>
                    <a:pt x="1366" y="1573"/>
                    <a:pt x="1421" y="1588"/>
                    <a:pt x="1481" y="1588"/>
                  </a:cubicBezTo>
                  <a:cubicBezTo>
                    <a:pt x="1553" y="1588"/>
                    <a:pt x="1632" y="1565"/>
                    <a:pt x="1702" y="1513"/>
                  </a:cubicBezTo>
                  <a:cubicBezTo>
                    <a:pt x="1859" y="1356"/>
                    <a:pt x="2048" y="1261"/>
                    <a:pt x="2269" y="1198"/>
                  </a:cubicBezTo>
                  <a:cubicBezTo>
                    <a:pt x="2426" y="1135"/>
                    <a:pt x="2489" y="977"/>
                    <a:pt x="2489" y="883"/>
                  </a:cubicBezTo>
                  <a:lnTo>
                    <a:pt x="2489" y="757"/>
                  </a:lnTo>
                  <a:close/>
                  <a:moveTo>
                    <a:pt x="2174" y="1"/>
                  </a:moveTo>
                  <a:cubicBezTo>
                    <a:pt x="1985" y="1"/>
                    <a:pt x="1828" y="158"/>
                    <a:pt x="1828" y="379"/>
                  </a:cubicBezTo>
                  <a:lnTo>
                    <a:pt x="1828" y="599"/>
                  </a:lnTo>
                  <a:cubicBezTo>
                    <a:pt x="1702" y="631"/>
                    <a:pt x="1576" y="725"/>
                    <a:pt x="1513" y="788"/>
                  </a:cubicBezTo>
                  <a:lnTo>
                    <a:pt x="1324" y="694"/>
                  </a:lnTo>
                  <a:cubicBezTo>
                    <a:pt x="1265" y="658"/>
                    <a:pt x="1192" y="641"/>
                    <a:pt x="1122" y="641"/>
                  </a:cubicBezTo>
                  <a:cubicBezTo>
                    <a:pt x="1004" y="641"/>
                    <a:pt x="890" y="690"/>
                    <a:pt x="851" y="788"/>
                  </a:cubicBezTo>
                  <a:lnTo>
                    <a:pt x="126" y="2017"/>
                  </a:lnTo>
                  <a:cubicBezTo>
                    <a:pt x="63" y="2175"/>
                    <a:pt x="95" y="2427"/>
                    <a:pt x="253" y="2490"/>
                  </a:cubicBezTo>
                  <a:lnTo>
                    <a:pt x="442" y="2616"/>
                  </a:lnTo>
                  <a:lnTo>
                    <a:pt x="442" y="2994"/>
                  </a:lnTo>
                  <a:lnTo>
                    <a:pt x="253" y="3120"/>
                  </a:lnTo>
                  <a:cubicBezTo>
                    <a:pt x="95" y="3214"/>
                    <a:pt x="0" y="3435"/>
                    <a:pt x="126" y="3592"/>
                  </a:cubicBezTo>
                  <a:lnTo>
                    <a:pt x="851" y="4821"/>
                  </a:lnTo>
                  <a:cubicBezTo>
                    <a:pt x="894" y="4928"/>
                    <a:pt x="1024" y="4991"/>
                    <a:pt x="1152" y="4991"/>
                  </a:cubicBezTo>
                  <a:cubicBezTo>
                    <a:pt x="1213" y="4991"/>
                    <a:pt x="1273" y="4977"/>
                    <a:pt x="1324" y="4947"/>
                  </a:cubicBezTo>
                  <a:lnTo>
                    <a:pt x="1513" y="4821"/>
                  </a:lnTo>
                  <a:cubicBezTo>
                    <a:pt x="1639" y="4884"/>
                    <a:pt x="1733" y="4979"/>
                    <a:pt x="1828" y="5010"/>
                  </a:cubicBezTo>
                  <a:lnTo>
                    <a:pt x="1828" y="5262"/>
                  </a:lnTo>
                  <a:cubicBezTo>
                    <a:pt x="1828" y="5451"/>
                    <a:pt x="1985" y="5609"/>
                    <a:pt x="2174" y="5609"/>
                  </a:cubicBezTo>
                  <a:lnTo>
                    <a:pt x="3592" y="5609"/>
                  </a:lnTo>
                  <a:cubicBezTo>
                    <a:pt x="3781" y="5609"/>
                    <a:pt x="3939" y="5451"/>
                    <a:pt x="3939" y="5262"/>
                  </a:cubicBezTo>
                  <a:lnTo>
                    <a:pt x="3939" y="5010"/>
                  </a:lnTo>
                  <a:cubicBezTo>
                    <a:pt x="4065" y="4979"/>
                    <a:pt x="4191" y="4884"/>
                    <a:pt x="4254" y="4821"/>
                  </a:cubicBezTo>
                  <a:lnTo>
                    <a:pt x="4474" y="4947"/>
                  </a:lnTo>
                  <a:cubicBezTo>
                    <a:pt x="4524" y="4967"/>
                    <a:pt x="4580" y="4978"/>
                    <a:pt x="4637" y="4978"/>
                  </a:cubicBezTo>
                  <a:cubicBezTo>
                    <a:pt x="4759" y="4978"/>
                    <a:pt x="4882" y="4929"/>
                    <a:pt x="4947" y="4821"/>
                  </a:cubicBezTo>
                  <a:lnTo>
                    <a:pt x="5640" y="3592"/>
                  </a:lnTo>
                  <a:cubicBezTo>
                    <a:pt x="5734" y="3435"/>
                    <a:pt x="5671" y="3214"/>
                    <a:pt x="5514" y="3120"/>
                  </a:cubicBezTo>
                  <a:lnTo>
                    <a:pt x="5325" y="2994"/>
                  </a:lnTo>
                  <a:lnTo>
                    <a:pt x="5325" y="2616"/>
                  </a:lnTo>
                  <a:lnTo>
                    <a:pt x="5514" y="2490"/>
                  </a:lnTo>
                  <a:cubicBezTo>
                    <a:pt x="5671" y="2427"/>
                    <a:pt x="5766" y="2206"/>
                    <a:pt x="5640" y="2017"/>
                  </a:cubicBezTo>
                  <a:lnTo>
                    <a:pt x="4947" y="788"/>
                  </a:lnTo>
                  <a:cubicBezTo>
                    <a:pt x="4887" y="689"/>
                    <a:pt x="4777" y="627"/>
                    <a:pt x="4664" y="627"/>
                  </a:cubicBezTo>
                  <a:cubicBezTo>
                    <a:pt x="4598" y="627"/>
                    <a:pt x="4532" y="648"/>
                    <a:pt x="4474" y="694"/>
                  </a:cubicBezTo>
                  <a:lnTo>
                    <a:pt x="4254" y="788"/>
                  </a:lnTo>
                  <a:cubicBezTo>
                    <a:pt x="4159" y="725"/>
                    <a:pt x="4033" y="631"/>
                    <a:pt x="3939" y="599"/>
                  </a:cubicBezTo>
                  <a:lnTo>
                    <a:pt x="3939" y="379"/>
                  </a:lnTo>
                  <a:cubicBezTo>
                    <a:pt x="3939" y="158"/>
                    <a:pt x="3781" y="1"/>
                    <a:pt x="35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18;p47"/>
            <p:cNvSpPr/>
            <p:nvPr/>
          </p:nvSpPr>
          <p:spPr>
            <a:xfrm>
              <a:off x="-48150350" y="242232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40" y="662"/>
                  </a:moveTo>
                  <a:cubicBezTo>
                    <a:pt x="1260" y="662"/>
                    <a:pt x="1418" y="820"/>
                    <a:pt x="1418" y="1009"/>
                  </a:cubicBezTo>
                  <a:cubicBezTo>
                    <a:pt x="1418" y="1198"/>
                    <a:pt x="1260" y="1355"/>
                    <a:pt x="1040" y="1355"/>
                  </a:cubicBezTo>
                  <a:cubicBezTo>
                    <a:pt x="851" y="1355"/>
                    <a:pt x="693" y="1198"/>
                    <a:pt x="693" y="1009"/>
                  </a:cubicBezTo>
                  <a:cubicBezTo>
                    <a:pt x="693" y="820"/>
                    <a:pt x="851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639"/>
                    <a:pt x="473" y="2111"/>
                    <a:pt x="1040" y="2111"/>
                  </a:cubicBezTo>
                  <a:cubicBezTo>
                    <a:pt x="1639" y="2111"/>
                    <a:pt x="2111" y="1639"/>
                    <a:pt x="2111" y="1040"/>
                  </a:cubicBezTo>
                  <a:cubicBezTo>
                    <a:pt x="2111" y="473"/>
                    <a:pt x="163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14016" y="1315122"/>
            <a:ext cx="199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емпіричні –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Google Shape;263;p39"/>
          <p:cNvSpPr/>
          <p:nvPr/>
        </p:nvSpPr>
        <p:spPr>
          <a:xfrm flipH="1">
            <a:off x="6956078" y="1147896"/>
            <a:ext cx="60959" cy="2072640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245;p39"/>
          <p:cNvSpPr txBox="1">
            <a:spLocks/>
          </p:cNvSpPr>
          <p:nvPr/>
        </p:nvSpPr>
        <p:spPr>
          <a:xfrm>
            <a:off x="7017035" y="1657418"/>
            <a:ext cx="4559893" cy="11795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2133"/>
              </a:spcAft>
            </a:pPr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експериментальний, статистичний, картографічний.</a:t>
            </a:r>
          </a:p>
          <a:p>
            <a:pPr marL="0" indent="0">
              <a:spcBef>
                <a:spcPts val="0"/>
              </a:spcBef>
              <a:spcAft>
                <a:spcPts val="2133"/>
              </a:spcAft>
              <a:buNone/>
            </a:pPr>
            <a:endParaRPr lang="uk-UA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2213293" y="3526743"/>
            <a:ext cx="7978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Наукова новизна та теоретична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значущість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отриманих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результатів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полягають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у тому,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що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uk-UA" sz="24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перше </a:t>
            </a:r>
            <a:r>
              <a:rPr lang="ru-RU" sz="24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зроблено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аналіз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впливу річки, яка протікає через місто, на якість питної води децентралізованого водопостачання населення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09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>
            <a:spLocks noGrp="1"/>
          </p:cNvSpPr>
          <p:nvPr>
            <p:ph type="title"/>
          </p:nvPr>
        </p:nvSpPr>
        <p:spPr>
          <a:xfrm>
            <a:off x="37738" y="262142"/>
            <a:ext cx="6484012" cy="9985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моніторингових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Держсанепідслужби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Ніжина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виявлено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перевищення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питній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uk-UA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зокрема,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заліза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фторидів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133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/>
          </p:nvPr>
        </p:nvGraphicFramePr>
        <p:xfrm>
          <a:off x="392851" y="1676972"/>
          <a:ext cx="5773783" cy="501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6313717" y="1973943"/>
          <a:ext cx="5593800" cy="418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21749" y="214284"/>
            <a:ext cx="5385768" cy="2061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Питома вага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відхилень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 води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культурно-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побутового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санітарно-гігієнічних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нормативіву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Ніжині</a:t>
            </a:r>
            <a:r>
              <a:rPr lang="ru-RU" sz="21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33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4858" y="419629"/>
            <a:ext cx="11014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8355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5542" y="202933"/>
            <a:ext cx="7875031" cy="312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якості питної води децентралізованого водопостачання в м. Ніжині</a:t>
            </a:r>
          </a:p>
          <a:p>
            <a:pPr indent="558786" algn="just"/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дослідження ми відібрали 5 зразків води з колодязів, що розміщуються на різній відстані від р. Остер та з самої річки:</a:t>
            </a:r>
          </a:p>
          <a:p>
            <a:pPr marL="457189" indent="-457189" algn="just">
              <a:buAutoNum type="arabicParenR"/>
            </a:pPr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Набережна – 50 м; </a:t>
            </a:r>
          </a:p>
          <a:p>
            <a:pPr marL="457189" indent="-457189" algn="just">
              <a:buAutoNum type="arabicParenR"/>
            </a:pPr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Тургенєва – 150 м; </a:t>
            </a:r>
          </a:p>
          <a:p>
            <a:pPr marL="457189" indent="-457189" algn="just">
              <a:buAutoNum type="arabicParenR"/>
            </a:pPr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</a:t>
            </a:r>
            <a:r>
              <a:rPr lang="uk-UA" sz="21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Широкомагерська</a:t>
            </a:r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800 м; </a:t>
            </a:r>
          </a:p>
          <a:p>
            <a:pPr marL="457189" indent="-457189" algn="just">
              <a:buAutoNum type="arabicParenR"/>
            </a:pPr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Трудова – близько 2 км, </a:t>
            </a:r>
          </a:p>
          <a:p>
            <a:pPr marL="457189" indent="-457189" algn="just">
              <a:buAutoNum type="arabicParenR"/>
            </a:pPr>
            <a:r>
              <a:rPr lang="uk-UA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Академіка Амосова – близько 3 км.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87" y="1922737"/>
            <a:ext cx="2697339" cy="359645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2"/>
          <a:stretch/>
        </p:blipFill>
        <p:spPr bwMode="auto">
          <a:xfrm>
            <a:off x="8200573" y="4335981"/>
            <a:ext cx="3815500" cy="239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77" y="202933"/>
            <a:ext cx="2984545" cy="3979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1" y="3443398"/>
            <a:ext cx="2507179" cy="3342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57" y="3443398"/>
            <a:ext cx="2507179" cy="33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3" y="0"/>
            <a:ext cx="12017828" cy="763600"/>
          </a:xfrm>
        </p:spPr>
        <p:txBody>
          <a:bodyPr/>
          <a:lstStyle/>
          <a:p>
            <a:pPr algn="ctr"/>
            <a:r>
              <a:rPr lang="uk-UA" sz="2400" b="1" dirty="0"/>
              <a:t>Картосхема місцезнаходжень гідрологічних об'єктів забору зразків води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8" name="Рисунок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r="24140" b="44817"/>
          <a:stretch/>
        </p:blipFill>
        <p:spPr bwMode="auto">
          <a:xfrm>
            <a:off x="1059543" y="624114"/>
            <a:ext cx="8040915" cy="5979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 11"/>
          <p:cNvSpPr>
            <a:spLocks/>
          </p:cNvSpPr>
          <p:nvPr/>
        </p:nvSpPr>
        <p:spPr bwMode="auto">
          <a:xfrm>
            <a:off x="7589886" y="4914902"/>
            <a:ext cx="399953" cy="371927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3" name=" 12"/>
          <p:cNvSpPr>
            <a:spLocks/>
          </p:cNvSpPr>
          <p:nvPr/>
        </p:nvSpPr>
        <p:spPr bwMode="auto">
          <a:xfrm rot="182542">
            <a:off x="8422258" y="2937386"/>
            <a:ext cx="385295" cy="463575"/>
          </a:xfrm>
          <a:prstGeom prst="irregularSeal1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4" name=" 12"/>
          <p:cNvSpPr>
            <a:spLocks/>
          </p:cNvSpPr>
          <p:nvPr/>
        </p:nvSpPr>
        <p:spPr bwMode="auto">
          <a:xfrm rot="182542">
            <a:off x="8201342" y="4541236"/>
            <a:ext cx="332125" cy="449017"/>
          </a:xfrm>
          <a:prstGeom prst="irregularSeal1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6" name=" 11"/>
          <p:cNvSpPr>
            <a:spLocks/>
          </p:cNvSpPr>
          <p:nvPr/>
        </p:nvSpPr>
        <p:spPr bwMode="auto">
          <a:xfrm>
            <a:off x="7384122" y="4104826"/>
            <a:ext cx="399953" cy="371927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7" name=" 11"/>
          <p:cNvSpPr>
            <a:spLocks/>
          </p:cNvSpPr>
          <p:nvPr/>
        </p:nvSpPr>
        <p:spPr bwMode="auto">
          <a:xfrm>
            <a:off x="7509530" y="4579781"/>
            <a:ext cx="399953" cy="371927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8" name=" 11"/>
          <p:cNvSpPr>
            <a:spLocks/>
          </p:cNvSpPr>
          <p:nvPr/>
        </p:nvSpPr>
        <p:spPr bwMode="auto">
          <a:xfrm>
            <a:off x="7186565" y="3583741"/>
            <a:ext cx="399953" cy="371927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9" name=" 11"/>
          <p:cNvSpPr>
            <a:spLocks/>
          </p:cNvSpPr>
          <p:nvPr/>
        </p:nvSpPr>
        <p:spPr bwMode="auto">
          <a:xfrm>
            <a:off x="7509657" y="2927487"/>
            <a:ext cx="399953" cy="371927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30" name=" 12"/>
          <p:cNvSpPr>
            <a:spLocks/>
          </p:cNvSpPr>
          <p:nvPr/>
        </p:nvSpPr>
        <p:spPr bwMode="auto">
          <a:xfrm rot="182542">
            <a:off x="9613106" y="2825941"/>
            <a:ext cx="385295" cy="463575"/>
          </a:xfrm>
          <a:prstGeom prst="irregularSeal1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31" name=" 11"/>
          <p:cNvSpPr>
            <a:spLocks/>
          </p:cNvSpPr>
          <p:nvPr/>
        </p:nvSpPr>
        <p:spPr bwMode="auto">
          <a:xfrm>
            <a:off x="9601076" y="3732899"/>
            <a:ext cx="399953" cy="371927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ru-RU" sz="2400"/>
          </a:p>
        </p:txBody>
      </p:sp>
      <p:sp>
        <p:nvSpPr>
          <p:cNvPr id="2050" name="Прямоугольник 2049"/>
          <p:cNvSpPr/>
          <p:nvPr/>
        </p:nvSpPr>
        <p:spPr>
          <a:xfrm>
            <a:off x="10254985" y="3694457"/>
            <a:ext cx="146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Колодязь </a:t>
            </a:r>
            <a:endParaRPr lang="ru-RU" sz="2400" dirty="0"/>
          </a:p>
        </p:txBody>
      </p:sp>
      <p:sp>
        <p:nvSpPr>
          <p:cNvPr id="2052" name="Прямоугольник 2051"/>
          <p:cNvSpPr/>
          <p:nvPr/>
        </p:nvSpPr>
        <p:spPr>
          <a:xfrm>
            <a:off x="10093615" y="2889045"/>
            <a:ext cx="1897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Свердловина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418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914" y="153943"/>
            <a:ext cx="10274057" cy="763600"/>
          </a:xfrm>
        </p:spPr>
        <p:txBody>
          <a:bodyPr/>
          <a:lstStyle/>
          <a:p>
            <a:pPr algn="ctr"/>
            <a:r>
              <a:rPr lang="uk-UA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зразків води методами домашнього дослідження</a:t>
            </a:r>
            <a:endParaRPr lang="ru-RU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5" y="3788227"/>
            <a:ext cx="2240975" cy="283754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6527"/>
          <a:stretch>
            <a:fillRect/>
          </a:stretch>
        </p:blipFill>
        <p:spPr bwMode="auto">
          <a:xfrm>
            <a:off x="204017" y="917543"/>
            <a:ext cx="2353793" cy="26428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679227" y="917543"/>
          <a:ext cx="9286996" cy="5708228"/>
        </p:xfrm>
        <a:graphic>
          <a:graphicData uri="http://schemas.openxmlformats.org/drawingml/2006/table">
            <a:tbl>
              <a:tblPr firstRow="1" firstCol="1" bandRow="1"/>
              <a:tblGrid>
                <a:gridCol w="1547336"/>
                <a:gridCol w="1547336"/>
                <a:gridCol w="1547336"/>
                <a:gridCol w="1548329"/>
                <a:gridCol w="1548329"/>
                <a:gridCol w="1548329"/>
              </a:tblGrid>
              <a:tr h="1325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</a:rPr>
                        <a:t>Показник</a:t>
                      </a:r>
                      <a:r>
                        <a:rPr lang="ru-RU" sz="1900" dirty="0">
                          <a:effectLst/>
                        </a:rPr>
                        <a:t> 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вул. Набережна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вул. Тургенєва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вул. Широкомагерська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вул. Трудова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вул. Академіка Амосова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876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Придатність для пиття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норма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норма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426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Прозорість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норма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норма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426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Запах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норма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норма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1775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Смак </a:t>
                      </a:r>
                      <a:r>
                        <a:rPr lang="uk-UA" sz="1900">
                          <a:effectLst/>
                        </a:rPr>
                        <a:t>(присмак)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err="1" smtClean="0">
                          <a:effectLst/>
                        </a:rPr>
                        <a:t>солодкува-тий</a:t>
                      </a:r>
                      <a:r>
                        <a:rPr lang="uk-UA" sz="1900" dirty="0" smtClean="0">
                          <a:effectLst/>
                        </a:rPr>
                        <a:t> </a:t>
                      </a:r>
                      <a:r>
                        <a:rPr lang="uk-UA" sz="1900" dirty="0">
                          <a:effectLst/>
                        </a:rPr>
                        <a:t>і терпкуватий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err="1" smtClean="0">
                          <a:effectLst/>
                        </a:rPr>
                        <a:t>солодкува-тий</a:t>
                      </a:r>
                      <a:r>
                        <a:rPr lang="uk-UA" sz="1900" dirty="0" smtClean="0">
                          <a:effectLst/>
                        </a:rPr>
                        <a:t> </a:t>
                      </a:r>
                      <a:r>
                        <a:rPr lang="uk-UA" sz="1900" dirty="0">
                          <a:effectLst/>
                        </a:rPr>
                        <a:t>і терпкуватий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не має чітко вираженого смаку, трохи терпкувата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слабо виражена гіркота й терпкість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слабо виражена гіркота й терпкість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876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Жорсткість 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м’яка 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м’яка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помірно жорстка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>
                          <a:effectLst/>
                        </a:rPr>
                        <a:t>жорстка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жорстка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79" y="838982"/>
            <a:ext cx="2107616" cy="2810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67" y="3490849"/>
            <a:ext cx="2523284" cy="33643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33" y="3488077"/>
            <a:ext cx="2483803" cy="3311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7396" y="-25716"/>
            <a:ext cx="60096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67" b="1" dirty="0">
                <a:latin typeface="Cambria" panose="02040503050406030204" pitchFamily="18" charset="0"/>
              </a:rPr>
              <a:t>Проведення тестових досліджень</a:t>
            </a:r>
            <a:endParaRPr lang="en-US" sz="2667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4849491" y="386299"/>
            <a:ext cx="562621" cy="1009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Прямоугольник 12"/>
          <p:cNvSpPr/>
          <p:nvPr/>
        </p:nvSpPr>
        <p:spPr>
          <a:xfrm>
            <a:off x="10634135" y="609600"/>
            <a:ext cx="636693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Прямоугольник 32"/>
          <p:cNvSpPr/>
          <p:nvPr/>
        </p:nvSpPr>
        <p:spPr>
          <a:xfrm>
            <a:off x="6517781" y="459841"/>
            <a:ext cx="5560363" cy="194772"/>
          </a:xfrm>
          <a:prstGeom prst="rect">
            <a:avLst/>
          </a:prstGeom>
          <a:solidFill>
            <a:srgbClr val="2932D3"/>
          </a:solidFill>
          <a:ln>
            <a:solidFill>
              <a:srgbClr val="2932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85" y="155591"/>
            <a:ext cx="2411472" cy="3215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8" y="133585"/>
            <a:ext cx="2427976" cy="32373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69" y="3488077"/>
            <a:ext cx="7622244" cy="3369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00" y="639960"/>
            <a:ext cx="2490512" cy="3320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06" y="894397"/>
            <a:ext cx="2267116" cy="30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330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094_TF33787325" id="{18D54F6A-308A-4375-83C4-7C47CD17DB36}" vid="{C1E13FCF-C86D-47F5-9DD1-93B3870E0A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Лабораторная безопасность</Template>
  <TotalTime>0</TotalTime>
  <Words>922</Words>
  <Application>Microsoft Office PowerPoint</Application>
  <PresentationFormat>Широкоэкранный</PresentationFormat>
  <Paragraphs>223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Book Antiqua</vt:lpstr>
      <vt:lpstr>Calibri</vt:lpstr>
      <vt:lpstr>Calibri Light</vt:lpstr>
      <vt:lpstr>Cambria</vt:lpstr>
      <vt:lpstr>Reem Kufi</vt:lpstr>
      <vt:lpstr>Roboto Medium</vt:lpstr>
      <vt:lpstr>Times New Roman</vt:lpstr>
      <vt:lpstr>Wingdings 3</vt:lpstr>
      <vt:lpstr>Тема Office</vt:lpstr>
      <vt:lpstr>Вплив поверхневих вод на якість води в джерелах децентралізованого водопостачання у м. Ніжин</vt:lpstr>
      <vt:lpstr>Актуальність дослідження</vt:lpstr>
      <vt:lpstr>  Завдання:                     </vt:lpstr>
      <vt:lpstr>Презентация PowerPoint</vt:lpstr>
      <vt:lpstr>Результати моніторингових спостережень Держсанепідслужби м. Ніжина   (виявлено перевищення рівнів хімічних речовин у питній воді, зокрема, заліза та фторидів)</vt:lpstr>
      <vt:lpstr>Презентация PowerPoint</vt:lpstr>
      <vt:lpstr>Картосхема місцезнаходжень гідрологічних об'єктів забору зразків води </vt:lpstr>
      <vt:lpstr>Аналіз зразків води методами домашнього дослідження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Дослідження бактеріологічного забруднення води в колодязях та річці Остер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2021-01-25T15:43:31Z</dcterms:created>
  <dcterms:modified xsi:type="dcterms:W3CDTF">2021-04-12T14:01:37Z</dcterms:modified>
</cp:coreProperties>
</file>