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7" r:id="rId6"/>
    <p:sldId id="273" r:id="rId7"/>
    <p:sldId id="275" r:id="rId8"/>
    <p:sldId id="261" r:id="rId9"/>
    <p:sldId id="280" r:id="rId10"/>
    <p:sldId id="281" r:id="rId11"/>
    <p:sldId id="282" r:id="rId12"/>
    <p:sldId id="276" r:id="rId13"/>
    <p:sldId id="278" r:id="rId14"/>
    <p:sldId id="279" r:id="rId15"/>
    <p:sldId id="265" r:id="rId16"/>
    <p:sldId id="264" r:id="rId17"/>
  </p:sldIdLst>
  <p:sldSz cx="10801350" cy="7200900"/>
  <p:notesSz cx="6858000" cy="9144000"/>
  <p:defaultTextStyle>
    <a:defPPr>
      <a:defRPr lang="uk-UA"/>
    </a:defPPr>
    <a:lvl1pPr algn="l" defTabSz="102711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1pPr>
    <a:lvl2pPr marL="512763" indent="-55563" algn="l" defTabSz="102711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2pPr>
    <a:lvl3pPr marL="1027113" indent="-112713" algn="l" defTabSz="102711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3pPr>
    <a:lvl4pPr marL="1541463" indent="-169863" algn="l" defTabSz="102711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4pPr>
    <a:lvl5pPr marL="2055813" indent="-227013" algn="l" defTabSz="102711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ill Sans MT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2" d="100"/>
          <a:sy n="62" d="100"/>
        </p:scale>
        <p:origin x="-1176" y="-72"/>
      </p:cViewPr>
      <p:guideLst>
        <p:guide orient="horz" pos="2268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1B98-B925-4E18-8AC9-0F55F632D00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64DDF1C7-3258-44B3-96EE-90A11E633F94}">
      <dgm:prSet phldrT="[Текст]" custT="1"/>
      <dgm:spPr/>
      <dgm:t>
        <a:bodyPr/>
        <a:lstStyle/>
        <a:p>
          <a:r>
            <a: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ПІДВИЩЕННЯ ЕНЕРГОЕФЕКТИВНОСТІ ТЕПЛОВИХ ЕЛЕКТРИЧНИХ СТАНЦІЙ ШЛЯХОМ ЗАСТОСУВАННЯ ПАРОТУРБІННИХ УСТАНОВОК, ПРАЦЮЮЧИХ НА НИЗЬКОКИПЛЯЧОМУ РОБОЧОМУ ТІЛІ</a:t>
          </a:r>
          <a:endParaRPr lang="uk-UA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DCFCD-3FFB-4C5C-8277-24F0096829BD}" type="parTrans" cxnId="{75B0B0C9-1C68-43DE-98D3-697BC79EEEE4}">
      <dgm:prSet/>
      <dgm:spPr/>
      <dgm:t>
        <a:bodyPr/>
        <a:lstStyle/>
        <a:p>
          <a:endParaRPr lang="uk-UA"/>
        </a:p>
      </dgm:t>
    </dgm:pt>
    <dgm:pt modelId="{41E717D9-5B20-4C29-856F-2D4B31FA9D70}" type="sibTrans" cxnId="{75B0B0C9-1C68-43DE-98D3-697BC79EEEE4}">
      <dgm:prSet/>
      <dgm:spPr/>
      <dgm:t>
        <a:bodyPr/>
        <a:lstStyle/>
        <a:p>
          <a:endParaRPr lang="uk-UA"/>
        </a:p>
      </dgm:t>
    </dgm:pt>
    <dgm:pt modelId="{31821020-932A-48CA-883C-164253049D38}" type="pres">
      <dgm:prSet presAssocID="{46991B98-B925-4E18-8AC9-0F55F632D00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7F53FF6-DEE4-40C2-ABA4-F558916E0976}" type="pres">
      <dgm:prSet presAssocID="{64DDF1C7-3258-44B3-96EE-90A11E633F94}" presName="root" presStyleCnt="0">
        <dgm:presLayoutVars>
          <dgm:chMax/>
          <dgm:chPref val="4"/>
        </dgm:presLayoutVars>
      </dgm:prSet>
      <dgm:spPr/>
    </dgm:pt>
    <dgm:pt modelId="{5A1BE448-91A8-4543-8EC8-DC02213B63C8}" type="pres">
      <dgm:prSet presAssocID="{64DDF1C7-3258-44B3-96EE-90A11E633F94}" presName="rootComposite" presStyleCnt="0">
        <dgm:presLayoutVars/>
      </dgm:prSet>
      <dgm:spPr/>
    </dgm:pt>
    <dgm:pt modelId="{39AC0C36-3335-4C2B-8B1C-CD9884476A9C}" type="pres">
      <dgm:prSet presAssocID="{64DDF1C7-3258-44B3-96EE-90A11E633F94}" presName="rootText" presStyleLbl="node0" presStyleIdx="0" presStyleCnt="1" custScaleX="99998" custScaleY="400000" custLinFactNeighborX="-2690" custLinFactNeighborY="22857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38FEBD84-6110-4E96-B619-1EE88E6EB2F7}" type="pres">
      <dgm:prSet presAssocID="{64DDF1C7-3258-44B3-96EE-90A11E633F94}" presName="childShape" presStyleCnt="0">
        <dgm:presLayoutVars>
          <dgm:chMax val="0"/>
          <dgm:chPref val="0"/>
        </dgm:presLayoutVars>
      </dgm:prSet>
      <dgm:spPr/>
    </dgm:pt>
  </dgm:ptLst>
  <dgm:cxnLst>
    <dgm:cxn modelId="{DEF757FD-5214-4D22-A505-4E394309A250}" type="presOf" srcId="{64DDF1C7-3258-44B3-96EE-90A11E633F94}" destId="{39AC0C36-3335-4C2B-8B1C-CD9884476A9C}" srcOrd="0" destOrd="0" presId="urn:microsoft.com/office/officeart/2008/layout/PictureAccentList"/>
    <dgm:cxn modelId="{75B0B0C9-1C68-43DE-98D3-697BC79EEEE4}" srcId="{46991B98-B925-4E18-8AC9-0F55F632D009}" destId="{64DDF1C7-3258-44B3-96EE-90A11E633F94}" srcOrd="0" destOrd="0" parTransId="{182DCFCD-3FFB-4C5C-8277-24F0096829BD}" sibTransId="{41E717D9-5B20-4C29-856F-2D4B31FA9D70}"/>
    <dgm:cxn modelId="{C0C62CF6-596D-4D75-9A7C-9C6FCCF797C6}" type="presOf" srcId="{46991B98-B925-4E18-8AC9-0F55F632D009}" destId="{31821020-932A-48CA-883C-164253049D38}" srcOrd="0" destOrd="0" presId="urn:microsoft.com/office/officeart/2008/layout/PictureAccentList"/>
    <dgm:cxn modelId="{A9697403-5027-4A40-95DE-C90303FE5FEF}" type="presParOf" srcId="{31821020-932A-48CA-883C-164253049D38}" destId="{37F53FF6-DEE4-40C2-ABA4-F558916E0976}" srcOrd="0" destOrd="0" presId="urn:microsoft.com/office/officeart/2008/layout/PictureAccentList"/>
    <dgm:cxn modelId="{C125DC82-9AC9-4D65-BAC2-F6F2B04F0172}" type="presParOf" srcId="{37F53FF6-DEE4-40C2-ABA4-F558916E0976}" destId="{5A1BE448-91A8-4543-8EC8-DC02213B63C8}" srcOrd="0" destOrd="0" presId="urn:microsoft.com/office/officeart/2008/layout/PictureAccentList"/>
    <dgm:cxn modelId="{4EBE6738-FD13-4E34-A20A-39376D570FE2}" type="presParOf" srcId="{5A1BE448-91A8-4543-8EC8-DC02213B63C8}" destId="{39AC0C36-3335-4C2B-8B1C-CD9884476A9C}" srcOrd="0" destOrd="0" presId="urn:microsoft.com/office/officeart/2008/layout/PictureAccentList"/>
    <dgm:cxn modelId="{6C8C1B8C-8024-409A-942E-68996BF55A52}" type="presParOf" srcId="{37F53FF6-DEE4-40C2-ABA4-F558916E0976}" destId="{38FEBD84-6110-4E96-B619-1EE88E6EB2F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 custT="1"/>
      <dgm:spPr/>
      <dgm:t>
        <a:bodyPr/>
        <a:lstStyle/>
        <a:p>
          <a:r>
            <a:rPr lang="uk-UA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Принципова схема </a:t>
          </a:r>
          <a:r>
            <a:rPr lang="uk-UA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одноконтурної</a:t>
          </a:r>
          <a:r>
            <a:rPr lang="uk-UA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ТЕС на НРТ</a:t>
          </a:r>
          <a:r>
            <a:rPr lang="uk-UA" sz="4000" b="0" i="0" dirty="0" smtClean="0">
              <a:latin typeface="Arial" pitchFamily="34" charset="0"/>
              <a:cs typeface="Arial" pitchFamily="34" charset="0"/>
            </a:rPr>
            <a:t> </a:t>
          </a:r>
          <a:endParaRPr lang="uk-U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ScaleY="127790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7A77CAC-1CE1-46C6-84DE-7103F24F099D}" type="presOf" srcId="{6077EC6A-403E-4FF3-804F-AAD604A01B8F}" destId="{7021661E-C2DF-41A1-909D-578BC4A53862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F6F24B38-45F4-4024-956C-A159F2535EB7}" type="presOf" srcId="{8A9E69B3-1149-48BD-A250-B73E48AF3141}" destId="{29254D21-8604-4BB9-ACCC-5D45BD261364}" srcOrd="0" destOrd="0" presId="urn:microsoft.com/office/officeart/2005/8/layout/default"/>
    <dgm:cxn modelId="{E773A801-698C-4164-B576-25B05B8C51F0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F5F54887-CCBB-48AB-95F6-29339EF3A7C5}" type="presOf" srcId="{6077EC6A-403E-4FF3-804F-AAD604A01B8F}" destId="{7021661E-C2DF-41A1-909D-578BC4A53862}" srcOrd="0" destOrd="0" presId="urn:microsoft.com/office/officeart/2005/8/layout/default"/>
    <dgm:cxn modelId="{3B963826-E63E-4BC9-B02E-BFEC9903DEB3}" type="presOf" srcId="{8A9E69B3-1149-48BD-A250-B73E48AF3141}" destId="{29254D21-8604-4BB9-ACCC-5D45BD261364}" srcOrd="0" destOrd="0" presId="urn:microsoft.com/office/officeart/2005/8/layout/default"/>
    <dgm:cxn modelId="{7DEC9A3B-0D7D-4A48-8FCE-231E9B2122BD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4CB421F-FC51-420B-8B80-5EC3173ABF93}" type="presOf" srcId="{8A9E69B3-1149-48BD-A250-B73E48AF3141}" destId="{29254D21-8604-4BB9-ACCC-5D45BD261364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422670E7-33BE-4C82-AEE4-F8721FEDDDB2}" type="presOf" srcId="{6077EC6A-403E-4FF3-804F-AAD604A01B8F}" destId="{7021661E-C2DF-41A1-909D-578BC4A53862}" srcOrd="0" destOrd="0" presId="urn:microsoft.com/office/officeart/2005/8/layout/default"/>
    <dgm:cxn modelId="{C5BD2920-3A17-49D8-9F3D-C442DCCE1DDB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063EE48-4C66-40F6-B542-6FBEDBF2B920}" type="presOf" srcId="{6077EC6A-403E-4FF3-804F-AAD604A01B8F}" destId="{7021661E-C2DF-41A1-909D-578BC4A53862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068FDCB0-3B40-4DCD-ABD4-A889330E7B7E}" type="presOf" srcId="{8A9E69B3-1149-48BD-A250-B73E48AF3141}" destId="{29254D21-8604-4BB9-ACCC-5D45BD261364}" srcOrd="0" destOrd="0" presId="urn:microsoft.com/office/officeart/2005/8/layout/default"/>
    <dgm:cxn modelId="{E07791C7-5915-4AA4-8D00-D0D7B6F69259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Результати досліджень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968DEA55-1798-43E6-B60A-C34C6A223C8D}" type="presOf" srcId="{6077EC6A-403E-4FF3-804F-AAD604A01B8F}" destId="{7021661E-C2DF-41A1-909D-578BC4A53862}" srcOrd="0" destOrd="0" presId="urn:microsoft.com/office/officeart/2005/8/layout/default"/>
    <dgm:cxn modelId="{9D0E8D4B-D359-4703-9EC7-851337A65BF2}" type="presOf" srcId="{8A9E69B3-1149-48BD-A250-B73E48AF3141}" destId="{29254D21-8604-4BB9-ACCC-5D45BD261364}" srcOrd="0" destOrd="0" presId="urn:microsoft.com/office/officeart/2005/8/layout/default"/>
    <dgm:cxn modelId="{1AED3A03-04AD-4189-A912-E292D1FC4783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Висновок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8735B0E-19B8-4CBC-8375-2CB6B9448FE1}" type="presOf" srcId="{8A9E69B3-1149-48BD-A250-B73E48AF3141}" destId="{29254D21-8604-4BB9-ACCC-5D45BD261364}" srcOrd="0" destOrd="0" presId="urn:microsoft.com/office/officeart/2005/8/layout/default"/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0235D051-1670-40AC-9C6A-87244F914BED}" type="presOf" srcId="{6077EC6A-403E-4FF3-804F-AAD604A01B8F}" destId="{7021661E-C2DF-41A1-909D-578BC4A53862}" srcOrd="0" destOrd="0" presId="urn:microsoft.com/office/officeart/2005/8/layout/default"/>
    <dgm:cxn modelId="{D70C79E4-DE55-4568-A576-72856341B4EF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Список використаних джерел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AD3C7463-7E90-4E62-A7FE-E815A5B0225E}" type="presOf" srcId="{6077EC6A-403E-4FF3-804F-AAD604A01B8F}" destId="{7021661E-C2DF-41A1-909D-578BC4A53862}" srcOrd="0" destOrd="0" presId="urn:microsoft.com/office/officeart/2005/8/layout/default"/>
    <dgm:cxn modelId="{6832D3B0-92E4-4870-896A-84F623D64600}" type="presOf" srcId="{8A9E69B3-1149-48BD-A250-B73E48AF3141}" destId="{29254D21-8604-4BB9-ACCC-5D45BD261364}" srcOrd="0" destOrd="0" presId="urn:microsoft.com/office/officeart/2005/8/layout/default"/>
    <dgm:cxn modelId="{BA8B70D8-4F10-4CF9-825F-3BA9D96C9F1B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DD1B2-2940-47D2-BC2E-A1CB46CBCAEF}" type="doc">
      <dgm:prSet loTypeId="urn:microsoft.com/office/officeart/2005/8/layout/defaul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1007F5E2-FCDF-4429-AA24-0C45D4B49EDD}">
      <dgm:prSet phldrT="[Текст]" custT="1"/>
      <dgm:spPr/>
      <dgm:t>
        <a:bodyPr/>
        <a:lstStyle/>
        <a:p>
          <a:pPr algn="l"/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Боднар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Володимир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Сергійович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algn="l"/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учень 9 класу СЗОШ №1,</a:t>
          </a:r>
        </a:p>
        <a:p>
          <a:pPr algn="l"/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м. Кам’янець-Подільський</a:t>
          </a:r>
        </a:p>
        <a:p>
          <a:pPr algn="l"/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керівник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algn="l"/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вчитель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фізики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Теличко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Іванович</a:t>
          </a:r>
          <a:endParaRPr lang="uk-UA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87D5F-3255-4F37-9E32-2D58AD8061C0}" type="parTrans" cxnId="{8D5F097F-16BB-4401-AF78-515098E3EFAD}">
      <dgm:prSet/>
      <dgm:spPr/>
      <dgm:t>
        <a:bodyPr/>
        <a:lstStyle/>
        <a:p>
          <a:pPr algn="l"/>
          <a:endParaRPr lang="uk-UA"/>
        </a:p>
      </dgm:t>
    </dgm:pt>
    <dgm:pt modelId="{A096E6B4-8153-411B-A402-D8C764D2BCB5}" type="sibTrans" cxnId="{8D5F097F-16BB-4401-AF78-515098E3EFAD}">
      <dgm:prSet/>
      <dgm:spPr/>
      <dgm:t>
        <a:bodyPr/>
        <a:lstStyle/>
        <a:p>
          <a:pPr algn="l"/>
          <a:endParaRPr lang="uk-UA"/>
        </a:p>
      </dgm:t>
    </dgm:pt>
    <dgm:pt modelId="{B52FA28F-2C0E-40A5-A552-1920FD705B9B}" type="pres">
      <dgm:prSet presAssocID="{E1ADD1B2-2940-47D2-BC2E-A1CB46CBCA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75BE52A-0F3B-479C-B053-514F40E368FD}" type="pres">
      <dgm:prSet presAssocID="{1007F5E2-FCDF-4429-AA24-0C45D4B49EDD}" presName="node" presStyleLbl="node1" presStyleIdx="0" presStyleCnt="1" custScaleX="66097" custScaleY="52214" custLinFactNeighborX="-16900" custLinFactNeighborY="127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AD001D-0567-4975-BE96-302DF20B033E}" type="presOf" srcId="{1007F5E2-FCDF-4429-AA24-0C45D4B49EDD}" destId="{275BE52A-0F3B-479C-B053-514F40E368FD}" srcOrd="0" destOrd="0" presId="urn:microsoft.com/office/officeart/2005/8/layout/default"/>
    <dgm:cxn modelId="{8D5F097F-16BB-4401-AF78-515098E3EFAD}" srcId="{E1ADD1B2-2940-47D2-BC2E-A1CB46CBCAEF}" destId="{1007F5E2-FCDF-4429-AA24-0C45D4B49EDD}" srcOrd="0" destOrd="0" parTransId="{78687D5F-3255-4F37-9E32-2D58AD8061C0}" sibTransId="{A096E6B4-8153-411B-A402-D8C764D2BCB5}"/>
    <dgm:cxn modelId="{6EABD8D7-AC91-404C-8D97-755DEE7D3A76}" type="presOf" srcId="{E1ADD1B2-2940-47D2-BC2E-A1CB46CBCAEF}" destId="{B52FA28F-2C0E-40A5-A552-1920FD705B9B}" srcOrd="0" destOrd="0" presId="urn:microsoft.com/office/officeart/2005/8/layout/default"/>
    <dgm:cxn modelId="{5F1B02DA-0057-46E3-9A1D-BA575F5A755E}" type="presParOf" srcId="{B52FA28F-2C0E-40A5-A552-1920FD705B9B}" destId="{275BE52A-0F3B-479C-B053-514F40E368F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Актуальність теми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B65FE120-1F65-4BC6-8B26-19BE8283CA9E}" type="presOf" srcId="{8A9E69B3-1149-48BD-A250-B73E48AF3141}" destId="{29254D21-8604-4BB9-ACCC-5D45BD261364}" srcOrd="0" destOrd="0" presId="urn:microsoft.com/office/officeart/2005/8/layout/default"/>
    <dgm:cxn modelId="{9017E4E1-FC2E-4DC3-A8E2-21F38D56BE8D}" type="presOf" srcId="{6077EC6A-403E-4FF3-804F-AAD604A01B8F}" destId="{7021661E-C2DF-41A1-909D-578BC4A53862}" srcOrd="0" destOrd="0" presId="urn:microsoft.com/office/officeart/2005/8/layout/default"/>
    <dgm:cxn modelId="{80FABDF3-E67A-4C0A-B2F9-755EA0B70051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Науковий апарат дослідження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FC72F995-C110-43B8-ABB4-68655F7B2C00}" type="presOf" srcId="{8A9E69B3-1149-48BD-A250-B73E48AF3141}" destId="{29254D21-8604-4BB9-ACCC-5D45BD261364}" srcOrd="0" destOrd="0" presId="urn:microsoft.com/office/officeart/2005/8/layout/default"/>
    <dgm:cxn modelId="{6D19D88F-970B-4069-8501-2C6007549A71}" type="presOf" srcId="{6077EC6A-403E-4FF3-804F-AAD604A01B8F}" destId="{7021661E-C2DF-41A1-909D-578BC4A53862}" srcOrd="0" destOrd="0" presId="urn:microsoft.com/office/officeart/2005/8/layout/default"/>
    <dgm:cxn modelId="{3DBD87F2-C1AF-4646-A84C-A2733E1D8102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Завдання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74CBE1E0-844E-4696-8A4A-0EE54E553ACE}" type="presOf" srcId="{6077EC6A-403E-4FF3-804F-AAD604A01B8F}" destId="{7021661E-C2DF-41A1-909D-578BC4A53862}" srcOrd="0" destOrd="0" presId="urn:microsoft.com/office/officeart/2005/8/layout/default"/>
    <dgm:cxn modelId="{5BF8AF49-38C1-4F75-ABCD-DF51D1BD051C}" type="presOf" srcId="{8A9E69B3-1149-48BD-A250-B73E48AF3141}" destId="{29254D21-8604-4BB9-ACCC-5D45BD261364}" srcOrd="0" destOrd="0" presId="urn:microsoft.com/office/officeart/2005/8/layout/default"/>
    <dgm:cxn modelId="{74C76F4F-0454-472D-8FEC-E72A06B6F085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latin typeface="Arial" panose="020B0604020202020204" pitchFamily="34" charset="0"/>
              <a:cs typeface="Arial" panose="020B0604020202020204" pitchFamily="34" charset="0"/>
            </a:rPr>
            <a:t>Аналіз використання НРТ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F99936E7-D02C-4F01-97AB-90C69A9E5070}" type="presOf" srcId="{6077EC6A-403E-4FF3-804F-AAD604A01B8F}" destId="{7021661E-C2DF-41A1-909D-578BC4A53862}" srcOrd="0" destOrd="0" presId="urn:microsoft.com/office/officeart/2005/8/layout/default"/>
    <dgm:cxn modelId="{62F17E05-5AF6-4F87-AA74-0E3B848B585A}" type="presOf" srcId="{8A9E69B3-1149-48BD-A250-B73E48AF3141}" destId="{29254D21-8604-4BB9-ACCC-5D45BD261364}" srcOrd="0" destOrd="0" presId="urn:microsoft.com/office/officeart/2005/8/layout/default"/>
    <dgm:cxn modelId="{F3E9FD20-F873-44FA-8850-EFC31026D599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 вибору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97628575-2068-4C5B-BCE9-9E80F6ED8BE5}" type="presOf" srcId="{6077EC6A-403E-4FF3-804F-AAD604A01B8F}" destId="{7021661E-C2DF-41A1-909D-578BC4A53862}" srcOrd="0" destOrd="0" presId="urn:microsoft.com/office/officeart/2005/8/layout/default"/>
    <dgm:cxn modelId="{DCAFDBB0-1630-45FD-B480-1834D3A86FEC}" type="presOf" srcId="{8A9E69B3-1149-48BD-A250-B73E48AF3141}" destId="{29254D21-8604-4BB9-ACCC-5D45BD261364}" srcOrd="0" destOrd="0" presId="urn:microsoft.com/office/officeart/2005/8/layout/default"/>
    <dgm:cxn modelId="{DA53F96C-D68F-4F85-956B-3BBBDCF43AF7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/>
      <dgm:spPr/>
      <dgm:t>
        <a:bodyPr/>
        <a:lstStyle/>
        <a:p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Схема виробництва </a:t>
          </a:r>
          <a:r>
            <a:rPr lang="uk-UA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цемента</a:t>
          </a:r>
          <a:r>
            <a:rPr lang="uk-U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сухим способом</a:t>
          </a:r>
          <a:endParaRPr lang="uk-UA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ScaleY="142824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66842A6A-3625-4338-A239-F3BEF0A01ABF}" type="presOf" srcId="{8A9E69B3-1149-48BD-A250-B73E48AF3141}" destId="{29254D21-8604-4BB9-ACCC-5D45BD261364}" srcOrd="0" destOrd="0" presId="urn:microsoft.com/office/officeart/2005/8/layout/default"/>
    <dgm:cxn modelId="{0CDAD842-8590-41E8-8340-EFB02261FC40}" type="presOf" srcId="{6077EC6A-403E-4FF3-804F-AAD604A01B8F}" destId="{7021661E-C2DF-41A1-909D-578BC4A53862}" srcOrd="0" destOrd="0" presId="urn:microsoft.com/office/officeart/2005/8/layout/default"/>
    <dgm:cxn modelId="{883B6589-C5DD-4737-8C8C-F568C6394CC9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A9E69B3-1149-48BD-A250-B73E48AF3141}" type="doc">
      <dgm:prSet loTypeId="urn:microsoft.com/office/officeart/2005/8/layout/default" loCatId="list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uk-UA"/>
        </a:p>
      </dgm:t>
    </dgm:pt>
    <dgm:pt modelId="{6077EC6A-403E-4FF3-804F-AAD604A01B8F}">
      <dgm:prSet phldrT="[Текст]" custT="1"/>
      <dgm:spPr/>
      <dgm:t>
        <a:bodyPr/>
        <a:lstStyle/>
        <a:p>
          <a:r>
            <a:rPr lang="uk-UA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Принципова схема </a:t>
          </a:r>
          <a:r>
            <a:rPr lang="uk-UA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одноконтурної</a:t>
          </a:r>
          <a:r>
            <a:rPr lang="uk-UA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ТЕС на НРТ</a:t>
          </a:r>
          <a:r>
            <a:rPr lang="uk-UA" sz="4000" b="0" i="0" dirty="0" smtClean="0">
              <a:latin typeface="Arial" pitchFamily="34" charset="0"/>
              <a:cs typeface="Arial" pitchFamily="34" charset="0"/>
            </a:rPr>
            <a:t> </a:t>
          </a:r>
          <a:endParaRPr lang="uk-UA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0F80EE5-F7C7-4978-817C-4576ECD1A2F2}" type="parTrans" cxnId="{15E25394-1852-45DB-9E7A-AA3BC0B340E8}">
      <dgm:prSet/>
      <dgm:spPr/>
      <dgm:t>
        <a:bodyPr/>
        <a:lstStyle/>
        <a:p>
          <a:endParaRPr lang="uk-UA"/>
        </a:p>
      </dgm:t>
    </dgm:pt>
    <dgm:pt modelId="{B4EE55A2-DA38-44A2-BED5-541A4ABFA18E}" type="sibTrans" cxnId="{15E25394-1852-45DB-9E7A-AA3BC0B340E8}">
      <dgm:prSet/>
      <dgm:spPr/>
      <dgm:t>
        <a:bodyPr/>
        <a:lstStyle/>
        <a:p>
          <a:endParaRPr lang="uk-UA"/>
        </a:p>
      </dgm:t>
    </dgm:pt>
    <dgm:pt modelId="{29254D21-8604-4BB9-ACCC-5D45BD261364}" type="pres">
      <dgm:prSet presAssocID="{8A9E69B3-1149-48BD-A250-B73E48AF31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021661E-C2DF-41A1-909D-578BC4A53862}" type="pres">
      <dgm:prSet presAssocID="{6077EC6A-403E-4FF3-804F-AAD604A01B8F}" presName="node" presStyleLbl="node1" presStyleIdx="0" presStyleCnt="1" custScaleX="580993" custScaleY="127790" custLinFactY="-25044" custLinFactNeighborX="22505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5E25394-1852-45DB-9E7A-AA3BC0B340E8}" srcId="{8A9E69B3-1149-48BD-A250-B73E48AF3141}" destId="{6077EC6A-403E-4FF3-804F-AAD604A01B8F}" srcOrd="0" destOrd="0" parTransId="{50F80EE5-F7C7-4978-817C-4576ECD1A2F2}" sibTransId="{B4EE55A2-DA38-44A2-BED5-541A4ABFA18E}"/>
    <dgm:cxn modelId="{BFC1BA5F-F6A3-434C-A5F7-F4C2F5D61C4E}" type="presOf" srcId="{6077EC6A-403E-4FF3-804F-AAD604A01B8F}" destId="{7021661E-C2DF-41A1-909D-578BC4A53862}" srcOrd="0" destOrd="0" presId="urn:microsoft.com/office/officeart/2005/8/layout/default"/>
    <dgm:cxn modelId="{45F25142-2CDC-420C-89AF-D7F383CD3B47}" type="presOf" srcId="{8A9E69B3-1149-48BD-A250-B73E48AF3141}" destId="{29254D21-8604-4BB9-ACCC-5D45BD261364}" srcOrd="0" destOrd="0" presId="urn:microsoft.com/office/officeart/2005/8/layout/default"/>
    <dgm:cxn modelId="{C7520078-8782-4EED-80D7-51B3844E5BB7}" type="presParOf" srcId="{29254D21-8604-4BB9-ACCC-5D45BD261364}" destId="{7021661E-C2DF-41A1-909D-578BC4A5386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C0C36-3335-4C2B-8B1C-CD9884476A9C}">
      <dsp:nvSpPr>
        <dsp:cNvPr id="0" name=""/>
        <dsp:cNvSpPr/>
      </dsp:nvSpPr>
      <dsp:spPr>
        <a:xfrm>
          <a:off x="0" y="0"/>
          <a:ext cx="7056742" cy="5040559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ПІДВИЩЕННЯ ЕНЕРГОЕФЕКТИВНОСТІ ТЕПЛОВИХ ЕЛЕКТРИЧНИХ СТАНЦІЙ ШЛЯХОМ ЗАСТОСУВАННЯ ПАРОТУРБІННИХ УСТАНОВОК, ПРАЦЮЮЧИХ НА НИЗЬКОКИПЛЯЧОМУ РОБОЧОМУ ТІЛІ</a:t>
          </a:r>
          <a:endParaRPr lang="uk-UA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7633" y="147633"/>
        <a:ext cx="6761476" cy="47452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BE52A-0F3B-479C-B053-514F40E368FD}">
      <dsp:nvSpPr>
        <dsp:cNvPr id="0" name=""/>
        <dsp:cNvSpPr/>
      </dsp:nvSpPr>
      <dsp:spPr>
        <a:xfrm>
          <a:off x="2707" y="801520"/>
          <a:ext cx="3474443" cy="1646803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Боднар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Володимир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Сергійович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учень 9 класу СЗОШ №1,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м. Кам’янець-Подільський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Педагогічний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керівник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вчитель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фізики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Теличко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Іванович</a:t>
          </a:r>
          <a:endParaRPr lang="uk-UA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7" y="801520"/>
        <a:ext cx="3474443" cy="1646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Актуальність теми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Науковий апарат дослідження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Завдання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Аналіз використання НРТ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13174" y="0"/>
          <a:ext cx="9275857" cy="95793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Результат вибору</a:t>
          </a:r>
          <a:endParaRPr lang="uk-UA" sz="4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74" y="0"/>
        <a:ext cx="9275857" cy="9579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26350" y="0"/>
          <a:ext cx="9262681" cy="1366212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Схема виробництва </a:t>
          </a:r>
          <a:r>
            <a:rPr lang="uk-UA" sz="4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цемента</a:t>
          </a:r>
          <a:r>
            <a:rPr lang="uk-UA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сухим способом</a:t>
          </a:r>
          <a:endParaRPr lang="uk-U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50" y="0"/>
        <a:ext cx="9262681" cy="13662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1661E-C2DF-41A1-909D-578BC4A53862}">
      <dsp:nvSpPr>
        <dsp:cNvPr id="0" name=""/>
        <dsp:cNvSpPr/>
      </dsp:nvSpPr>
      <dsp:spPr>
        <a:xfrm>
          <a:off x="26350" y="0"/>
          <a:ext cx="9262681" cy="122240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Принципова схема </a:t>
          </a:r>
          <a:r>
            <a:rPr lang="uk-UA" sz="40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одноконтурної</a:t>
          </a:r>
          <a:r>
            <a:rPr lang="uk-UA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ТЕС на НРТ</a:t>
          </a:r>
          <a:r>
            <a:rPr lang="uk-UA" sz="4000" b="0" i="0" kern="1200" dirty="0" smtClean="0">
              <a:latin typeface="Arial" pitchFamily="34" charset="0"/>
              <a:cs typeface="Arial" pitchFamily="34" charset="0"/>
            </a:rPr>
            <a:t> </a:t>
          </a:r>
          <a:endParaRPr lang="uk-UA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26350" y="0"/>
        <a:ext cx="9262681" cy="1222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88443" y="1484492"/>
            <a:ext cx="248431" cy="22082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4"/>
          <p:cNvSpPr/>
          <p:nvPr/>
        </p:nvSpPr>
        <p:spPr>
          <a:xfrm>
            <a:off x="1366838" y="1412875"/>
            <a:ext cx="76200" cy="6667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692211" y="377893"/>
            <a:ext cx="8749094" cy="1545793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692211" y="1942567"/>
            <a:ext cx="8749094" cy="1840230"/>
          </a:xfrm>
        </p:spPr>
        <p:txBody>
          <a:bodyPr tIns="0"/>
          <a:lstStyle>
            <a:lvl1pPr marL="30861" indent="0" algn="l">
              <a:buNone/>
              <a:defRPr sz="29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14350" indent="0" algn="ctr">
              <a:buNone/>
            </a:lvl2pPr>
            <a:lvl3pPr marL="1028700" indent="0" algn="ctr">
              <a:buNone/>
            </a:lvl3pPr>
            <a:lvl4pPr marL="1543050" indent="0" algn="ctr">
              <a:buNone/>
            </a:lvl4pPr>
            <a:lvl5pPr marL="2057400" indent="0" algn="ctr">
              <a:buNone/>
            </a:lvl5pPr>
            <a:lvl6pPr marL="2571750" indent="0" algn="ctr">
              <a:buNone/>
            </a:lvl6pPr>
            <a:lvl7pPr marL="3086100" indent="0" algn="ctr">
              <a:buNone/>
            </a:lvl7pPr>
            <a:lvl8pPr marL="3600450" indent="0" algn="ctr">
              <a:buNone/>
            </a:lvl8pPr>
            <a:lvl9pPr marL="41148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0C58A8-51D7-455B-A2E7-F7C20BD5C667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296118-637C-4DAA-80C1-871D319A2F4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1570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36758-A7DC-481D-9DCD-6B6994F2A189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46ADD-60AD-4CA2-AAB8-5374F219372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99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101013" y="288372"/>
            <a:ext cx="2160270" cy="614410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50169" y="288373"/>
            <a:ext cx="6570821" cy="61441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EC07C-5A0D-4C99-8817-E17BE80E1318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95B3-055E-4639-A68F-BC491612648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4697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AF95E-059D-4524-B763-4DDBB5A2EF1C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6F6BD-76D4-40FA-845F-5076E852F7E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64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7163" y="0"/>
            <a:ext cx="8101012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700338" y="0"/>
            <a:ext cx="90487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2566054" y="2955389"/>
            <a:ext cx="248431" cy="220828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2844800" y="2882900"/>
            <a:ext cx="74613" cy="68263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5726" y="2730341"/>
            <a:ext cx="7560945" cy="2400300"/>
          </a:xfrm>
        </p:spPr>
        <p:txBody>
          <a:bodyPr anchor="t"/>
          <a:lstStyle>
            <a:lvl1pPr algn="l">
              <a:lnSpc>
                <a:spcPts val="5063"/>
              </a:lnSpc>
              <a:buNone/>
              <a:defRPr sz="45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5726" y="1120140"/>
            <a:ext cx="7560945" cy="1585198"/>
          </a:xfrm>
        </p:spPr>
        <p:txBody>
          <a:bodyPr anchor="b"/>
          <a:lstStyle>
            <a:lvl1pPr marL="20574" indent="0">
              <a:lnSpc>
                <a:spcPts val="2588"/>
              </a:lnSpc>
              <a:spcBef>
                <a:spcPts val="0"/>
              </a:spcBef>
              <a:buNone/>
              <a:defRPr sz="23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A88435-7BAB-468C-B0DA-6B33463FD486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F8F32C8-E844-4AC3-AB90-108A26C898E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89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812" y="288036"/>
            <a:ext cx="8857107" cy="12001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95812" y="1600200"/>
            <a:ext cx="4320540" cy="489661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32379" y="1600200"/>
            <a:ext cx="4320540" cy="489661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841-D773-49B2-BC24-5A0EA6FD52EF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BB38C-E3F2-4A52-9FE0-C66C42D375D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14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8" y="5418353"/>
            <a:ext cx="9721215" cy="1200150"/>
          </a:xfrm>
        </p:spPr>
        <p:txBody>
          <a:bodyPr/>
          <a:lstStyle>
            <a:lvl1pPr algn="ctr">
              <a:defRPr sz="51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068" y="344692"/>
            <a:ext cx="4752594" cy="672084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2009" indent="0" algn="l">
              <a:lnSpc>
                <a:spcPct val="100000"/>
              </a:lnSpc>
              <a:spcBef>
                <a:spcPts val="113"/>
              </a:spcBef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08689" y="344692"/>
            <a:ext cx="4752594" cy="672084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2009" indent="0" algn="l">
              <a:lnSpc>
                <a:spcPct val="100000"/>
              </a:lnSpc>
              <a:spcBef>
                <a:spcPts val="113"/>
              </a:spcBef>
              <a:buNone/>
              <a:defRPr sz="2100" b="0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40068" y="1017803"/>
            <a:ext cx="4752594" cy="432054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42341" indent="-308610">
              <a:lnSpc>
                <a:spcPct val="100000"/>
              </a:lnSpc>
              <a:spcBef>
                <a:spcPts val="788"/>
              </a:spcBef>
              <a:defRPr sz="2700"/>
            </a:lvl1pPr>
            <a:lvl2pPr>
              <a:lnSpc>
                <a:spcPct val="100000"/>
              </a:lnSpc>
              <a:spcBef>
                <a:spcPts val="788"/>
              </a:spcBef>
              <a:defRPr sz="2300"/>
            </a:lvl2pPr>
            <a:lvl3pPr>
              <a:lnSpc>
                <a:spcPct val="100000"/>
              </a:lnSpc>
              <a:spcBef>
                <a:spcPts val="788"/>
              </a:spcBef>
              <a:defRPr sz="2000"/>
            </a:lvl3pPr>
            <a:lvl4pPr>
              <a:lnSpc>
                <a:spcPct val="100000"/>
              </a:lnSpc>
              <a:spcBef>
                <a:spcPts val="788"/>
              </a:spcBef>
              <a:defRPr sz="1800"/>
            </a:lvl4pPr>
            <a:lvl5pPr>
              <a:lnSpc>
                <a:spcPct val="100000"/>
              </a:lnSpc>
              <a:spcBef>
                <a:spcPts val="788"/>
              </a:spcBef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8689" y="1017803"/>
            <a:ext cx="4752594" cy="432054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42341" indent="-308610">
              <a:lnSpc>
                <a:spcPct val="100000"/>
              </a:lnSpc>
              <a:spcBef>
                <a:spcPts val="788"/>
              </a:spcBef>
              <a:defRPr sz="2700"/>
            </a:lvl1pPr>
            <a:lvl2pPr>
              <a:lnSpc>
                <a:spcPct val="100000"/>
              </a:lnSpc>
              <a:spcBef>
                <a:spcPts val="788"/>
              </a:spcBef>
              <a:defRPr sz="2300"/>
            </a:lvl2pPr>
            <a:lvl3pPr>
              <a:lnSpc>
                <a:spcPct val="100000"/>
              </a:lnSpc>
              <a:spcBef>
                <a:spcPts val="788"/>
              </a:spcBef>
              <a:defRPr sz="2000"/>
            </a:lvl3pPr>
            <a:lvl4pPr>
              <a:lnSpc>
                <a:spcPct val="100000"/>
              </a:lnSpc>
              <a:spcBef>
                <a:spcPts val="788"/>
              </a:spcBef>
              <a:defRPr sz="1800"/>
            </a:lvl4pPr>
            <a:lvl5pPr>
              <a:lnSpc>
                <a:spcPct val="100000"/>
              </a:lnSpc>
              <a:spcBef>
                <a:spcPts val="788"/>
              </a:spcBef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57A34-054A-4A2D-9492-9E1AC2A6596B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8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10587-AB1F-4E4D-B7FC-3B8E483A696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206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5812" y="288036"/>
            <a:ext cx="8857107" cy="120015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AEF8-E29E-4F14-A032-42E2F704C05B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0DA56-E00B-40E9-983D-27BEAAB7849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405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563" y="0"/>
            <a:ext cx="9602787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198563" y="0"/>
            <a:ext cx="87312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39A5FC2-8119-4B77-8BAD-C253EF257B2D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BEB100-85A4-4D03-AFCE-5AECE2688D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40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067" y="227617"/>
            <a:ext cx="4500563" cy="1220153"/>
          </a:xfrm>
          <a:ln>
            <a:noFill/>
          </a:ln>
        </p:spPr>
        <p:txBody>
          <a:bodyPr anchor="b"/>
          <a:lstStyle>
            <a:lvl1pPr algn="l">
              <a:lnSpc>
                <a:spcPts val="2250"/>
              </a:lnSpc>
              <a:buNone/>
              <a:defRPr sz="25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40067" y="1477312"/>
            <a:ext cx="4500563" cy="733425"/>
          </a:xfrm>
        </p:spPr>
        <p:txBody>
          <a:bodyPr/>
          <a:lstStyle>
            <a:lvl1pPr marL="51435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buNone/>
              <a:defRPr sz="14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40067" y="2240281"/>
            <a:ext cx="9631204" cy="4192191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05256-0F6D-450B-BE6D-2AD436777258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24C3-6CA6-4C2C-A020-10BEE7B6853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95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0113" y="1120140"/>
            <a:ext cx="5400675" cy="48006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2870" tIns="308610" rIns="102870" bIns="51435">
            <a:normAutofit/>
          </a:bodyPr>
          <a:lstStyle>
            <a:extLst/>
          </a:lstStyle>
          <a:p>
            <a:pPr indent="-318897" defTabSz="1028649" fontAlgn="auto">
              <a:lnSpc>
                <a:spcPts val="3375"/>
              </a:lnSpc>
              <a:spcBef>
                <a:spcPts val="675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600">
              <a:latin typeface="+mn-l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468313" y="1001713"/>
            <a:ext cx="811212" cy="214312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910263" y="984250"/>
            <a:ext cx="766762" cy="21431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896" y="1120140"/>
            <a:ext cx="3240405" cy="2080260"/>
          </a:xfrm>
        </p:spPr>
        <p:txBody>
          <a:bodyPr anchor="b">
            <a:noAutofit/>
          </a:bodyPr>
          <a:lstStyle>
            <a:lvl1pPr algn="l">
              <a:buNone/>
              <a:defRPr sz="24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90124" y="1200153"/>
            <a:ext cx="5220653" cy="369025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308610">
            <a:normAutofit/>
          </a:bodyPr>
          <a:lstStyle>
            <a:lvl1pPr marL="0" indent="0" algn="l" eaLnBrk="1" latinLnBrk="0" hangingPunct="1">
              <a:buNone/>
              <a:defRPr sz="36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0124" y="5040630"/>
            <a:ext cx="5220653" cy="800100"/>
          </a:xfrm>
        </p:spPr>
        <p:txBody>
          <a:bodyPr anchor="ctr"/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600">
                <a:solidFill>
                  <a:srgbClr val="777777"/>
                </a:solidFill>
              </a:defRPr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E699E4-CD46-4137-AB4F-33F2118715D2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8EEB5D-9648-4729-9051-CC571B87F0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769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963613" y="-857250"/>
            <a:ext cx="1935163" cy="172085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200025" y="22225"/>
            <a:ext cx="2009775" cy="1787525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16029" y="1107831"/>
            <a:ext cx="1329753" cy="115775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196975" y="0"/>
            <a:ext cx="9604375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5450" y="288925"/>
            <a:ext cx="8858250" cy="1200150"/>
          </a:xfrm>
          <a:prstGeom prst="rect">
            <a:avLst/>
          </a:prstGeom>
        </p:spPr>
        <p:txBody>
          <a:bodyPr lIns="102870" tIns="51435" rIns="102870" bIns="51435"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695450" y="1520825"/>
            <a:ext cx="88582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230688" y="6621463"/>
            <a:ext cx="2520950" cy="500062"/>
          </a:xfrm>
          <a:prstGeom prst="rect">
            <a:avLst/>
          </a:prstGeom>
        </p:spPr>
        <p:txBody>
          <a:bodyPr lIns="102870" tIns="51435" rIns="102870" bIns="51435" anchor="b"/>
          <a:lstStyle>
            <a:lvl1pPr algn="r" defTabSz="102864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1FC1C8-3D29-4F2E-8A5A-8E6218930A2B}" type="datetimeFigureOut">
              <a:rPr lang="uk-UA"/>
              <a:pPr>
                <a:defRPr/>
              </a:pPr>
              <a:t>08.04.2021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6751638" y="6621463"/>
            <a:ext cx="3419475" cy="500062"/>
          </a:xfrm>
          <a:prstGeom prst="rect">
            <a:avLst/>
          </a:prstGeom>
        </p:spPr>
        <p:txBody>
          <a:bodyPr lIns="102870" tIns="51435" rIns="102870" bIns="51435" anchor="b"/>
          <a:lstStyle>
            <a:lvl1pPr defTabSz="102864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174288" y="6621463"/>
            <a:ext cx="541337" cy="500062"/>
          </a:xfrm>
          <a:prstGeom prst="rect">
            <a:avLst/>
          </a:prstGeom>
        </p:spPr>
        <p:txBody>
          <a:bodyPr lIns="102870" tIns="51435" rIns="102870" bIns="51435" anchor="b"/>
          <a:lstStyle>
            <a:lvl1pPr algn="ctr" defTabSz="102864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D11F35A-51C3-4EA9-9234-C520A1F007C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198563" y="0"/>
            <a:ext cx="87312" cy="72009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2870" tIns="51435" rIns="102870" bIns="51435" anchor="ctr"/>
          <a:lstStyle>
            <a:extLst/>
          </a:lstStyle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0" r:id="rId2"/>
    <p:sldLayoutId id="2147483768" r:id="rId3"/>
    <p:sldLayoutId id="2147483761" r:id="rId4"/>
    <p:sldLayoutId id="2147483762" r:id="rId5"/>
    <p:sldLayoutId id="2147483763" r:id="rId6"/>
    <p:sldLayoutId id="2147483769" r:id="rId7"/>
    <p:sldLayoutId id="2147483764" r:id="rId8"/>
    <p:sldLayoutId id="2147483770" r:id="rId9"/>
    <p:sldLayoutId id="2147483765" r:id="rId10"/>
    <p:sldLayoutId id="21474837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8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>
          <a:solidFill>
            <a:srgbClr val="572314"/>
          </a:solidFill>
          <a:latin typeface="Corbel" pitchFamily="34" charset="0"/>
        </a:defRPr>
      </a:lvl9pPr>
      <a:extLst/>
    </p:titleStyle>
    <p:bodyStyle>
      <a:lvl1pPr marL="411163" indent="-317500" algn="l" rtl="0" fontAlgn="base">
        <a:spcBef>
          <a:spcPts val="675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266700" algn="l" rtl="0" fontAlgn="base">
        <a:spcBef>
          <a:spcPts val="6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96950" indent="-257175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195263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500" indent="-204788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20574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3956" indent="-20574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indent="-20574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2396871" indent="-20574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zakon4.rada.gov.ua/laws/show/902-2014-%D1%80" TargetMode="External"/><Relationship Id="rId3" Type="http://schemas.openxmlformats.org/officeDocument/2006/relationships/diagramLayout" Target="../diagrams/layout16.xml"/><Relationship Id="rId7" Type="http://schemas.openxmlformats.org/officeDocument/2006/relationships/image" Target="../media/image5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hyperlink" Target="http://medu.pp.ua/sanepidkontrol-gigiena/svoystva-vrednyih-opasnyih-veschestv.html" TargetMode="External"/><Relationship Id="rId4" Type="http://schemas.openxmlformats.org/officeDocument/2006/relationships/diagramQuickStyle" Target="../diagrams/quickStyle16.xml"/><Relationship Id="rId9" Type="http://schemas.openxmlformats.org/officeDocument/2006/relationships/hyperlink" Target="https://uk.wikipedia.org/wik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1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2275" y="377825"/>
            <a:ext cx="8748713" cy="15462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uk-UA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275" y="1943100"/>
            <a:ext cx="8748713" cy="18399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uk-UA"/>
          </a:p>
        </p:txBody>
      </p:sp>
      <p:pic>
        <p:nvPicPr>
          <p:cNvPr id="7172" name="Picture 3" descr="C:\Users\ВАНЯ\Desktop\4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135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33386411"/>
              </p:ext>
            </p:extLst>
          </p:nvPr>
        </p:nvGraphicFramePr>
        <p:xfrm>
          <a:off x="3528467" y="1584226"/>
          <a:ext cx="70568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6582113"/>
              </p:ext>
            </p:extLst>
          </p:nvPr>
        </p:nvGraphicFramePr>
        <p:xfrm>
          <a:off x="0" y="4752578"/>
          <a:ext cx="5256583" cy="244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55588"/>
            <a:ext cx="10775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ХМЕЛЬНИЦЬКЕ ТЕРИТОРІАЛЬНЕ ВІДДІЛЕННЯ МАЛОЇ АКАДЕМІЇ НАУК УКРАЇНИ</a:t>
            </a:r>
          </a:p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КАМ’ЯНЕЦЬ-ПОДІЛЬСЬКЕ МІСЬКЕ НАУКОВЕ ТОВАРИСТВО МАН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71599" y="1224186"/>
            <a:ext cx="928566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розрахунки, виконані в рамках наукової роботи, були розроблені на ПК із застосуванням наступних програмних пакетів і засобів: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Excel 2010;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CYKLS v.3.0 - призначений для розрахунку і аналізу ідеальних циклів теплових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машин.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Підставивши дані в програму CYKLS v.3.0, ми отримали результат: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8"/>
          <a:srcRect t="3357" r="27907"/>
          <a:stretch/>
        </p:blipFill>
        <p:spPr bwMode="auto">
          <a:xfrm>
            <a:off x="2474696" y="2703796"/>
            <a:ext cx="7246459" cy="438270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05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8"/>
          <a:srcRect t="3357" r="10375"/>
          <a:stretch/>
        </p:blipFill>
        <p:spPr bwMode="auto">
          <a:xfrm>
            <a:off x="1368227" y="1296193"/>
            <a:ext cx="9289032" cy="57450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68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12243" y="1728242"/>
          <a:ext cx="9001000" cy="297083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544616"/>
                <a:gridCol w="1584176"/>
                <a:gridCol w="1872208"/>
              </a:tblGrid>
              <a:tr h="648072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 anchor="ctr">
                    <a:blipFill rotWithShape="1">
                      <a:blip r:embed="rId8"/>
                      <a:stretch>
                        <a:fillRect t="-943" r="-62308" b="-378302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Гкал/</a:t>
                      </a:r>
                      <a:r>
                        <a:rPr lang="ru-RU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lang="uk-UA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734 676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640">
                <a:tc rowSpan="2"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 anchor="ctr">
                    <a:blipFill rotWithShape="1">
                      <a:blip r:embed="rId8"/>
                      <a:stretch>
                        <a:fillRect t="-55155" r="-62308" b="-106701"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Гкал/</a:t>
                      </a:r>
                      <a:r>
                        <a:rPr lang="ru-RU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lang="uk-UA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39 343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41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56 209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640">
                <a:tc rowSpan="2"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 anchor="ctr">
                    <a:blipFill rotWithShape="1">
                      <a:blip r:embed="rId8"/>
                      <a:stretch>
                        <a:fillRect t="-160963" r="-62308" b="-10695"/>
                      </a:stretch>
                    </a:blipFill>
                  </a:tcPr>
                </a:tc>
                <a:tc rowSpan="2">
                  <a:txBody>
                    <a:bodyPr/>
                    <a:lstStyle/>
                    <a:p>
                      <a:pPr marL="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Гкал/</a:t>
                      </a:r>
                      <a:r>
                        <a:rPr lang="ru-RU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lang="uk-UA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593 818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9131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80 044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71600" y="1189038"/>
            <a:ext cx="91424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Теплова енергія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12243" y="5472658"/>
          <a:ext cx="9001000" cy="136815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544616"/>
                <a:gridCol w="1584176"/>
                <a:gridCol w="1872208"/>
              </a:tblGrid>
              <a:tr h="68407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Зовнішня</a:t>
                      </a:r>
                      <a:r>
                        <a:rPr lang="uk-UA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температура печі </a:t>
                      </a:r>
                      <a:r>
                        <a:rPr lang="uk-UA" sz="24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вижигання</a:t>
                      </a:r>
                      <a:endParaRPr lang="uk-UA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 anchor="ctr">
                    <a:blipFill rotWithShape="1">
                      <a:blip r:embed="rId9"/>
                      <a:stretch>
                        <a:fillRect l="-350000" t="-893" r="-118077" b="-108929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840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Вторинне тепло</a:t>
                      </a:r>
                      <a:endParaRPr lang="uk-UA" sz="24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 anchor="ctr">
                    <a:blipFill rotWithShape="1">
                      <a:blip r:embed="rId9"/>
                      <a:stretch>
                        <a:fillRect l="-350000" t="-100893" r="-118077" b="-8929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62088" y="4713288"/>
            <a:ext cx="90058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914400">
              <a:defRPr/>
            </a:pP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Температурний показник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36032"/>
              </p:ext>
            </p:extLst>
          </p:nvPr>
        </p:nvGraphicFramePr>
        <p:xfrm>
          <a:off x="1440235" y="1368202"/>
          <a:ext cx="9073008" cy="550237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46789"/>
                <a:gridCol w="5326219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Витрата </a:t>
                      </a:r>
                      <a:r>
                        <a:rPr lang="uk-UA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гріючої</a:t>
                      </a: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пари 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anchor="ctr">
                    <a:blipFill rotWithShape="1">
                      <a:blip r:embed="rId8"/>
                      <a:stretch>
                        <a:fillRect l="-70366" b="-866316"/>
                      </a:stretch>
                    </a:blipFill>
                  </a:tcPr>
                </a:tc>
              </a:tr>
              <a:tr h="513039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Тиск </a:t>
                      </a:r>
                      <a:r>
                        <a:rPr lang="uk-UA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гріючої</a:t>
                      </a: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пари :</a:t>
                      </a:r>
                      <a:endParaRPr lang="uk-UA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anchor="ctr">
                    <a:blipFill rotWithShape="1">
                      <a:blip r:embed="rId8"/>
                      <a:stretch>
                        <a:fillRect l="-70366" t="-113095" b="-879762"/>
                      </a:stretch>
                    </a:blipFill>
                  </a:tcPr>
                </a:tc>
              </a:tr>
              <a:tr h="999129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 </a:t>
                      </a:r>
                      <a:r>
                        <a:rPr lang="uk-UA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гріючої</a:t>
                      </a: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пари : </a:t>
                      </a:r>
                      <a:endParaRPr lang="uk-UA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anchor="ctr">
                    <a:blipFill rotWithShape="1">
                      <a:blip r:embed="rId8"/>
                      <a:stretch>
                        <a:fillRect l="-70366" t="-109146" b="-350610"/>
                      </a:stretch>
                    </a:blipFill>
                  </a:tcPr>
                </a:tc>
              </a:tr>
              <a:tr h="6440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Робоче тіло 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Пентан</a:t>
                      </a:r>
                      <a:endParaRPr lang="uk-UA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31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Продуктивність парогенератора </a:t>
                      </a:r>
                      <a:r>
                        <a:rPr lang="uk-UA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пентана</a:t>
                      </a: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anchor="ctr">
                    <a:blipFill rotWithShape="1">
                      <a:blip r:embed="rId8"/>
                      <a:stretch>
                        <a:fillRect l="-70366" t="-294737" b="-209211"/>
                      </a:stretch>
                    </a:blipFill>
                  </a:tcPr>
                </a:tc>
              </a:tr>
              <a:tr h="9234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Температура пари </a:t>
                      </a:r>
                      <a:r>
                        <a:rPr lang="uk-UA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пентана</a:t>
                      </a:r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перед турбіною: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anchor="ctr">
                    <a:blipFill rotWithShape="1">
                      <a:blip r:embed="rId8"/>
                      <a:stretch>
                        <a:fillRect l="-70366" t="-397351" b="-110596"/>
                      </a:stretch>
                    </a:blipFill>
                  </a:tcPr>
                </a:tc>
              </a:tr>
              <a:tr h="923471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Потужність турбіни (електрична)</a:t>
                      </a:r>
                      <a:endParaRPr lang="uk-UA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anchor="ctr">
                    <a:blipFill rotWithShape="1">
                      <a:blip r:embed="rId8"/>
                      <a:stretch>
                        <a:fillRect l="-70366" t="-494079" b="-9868"/>
                      </a:stretch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368425" y="1368425"/>
            <a:ext cx="928846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361950"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 підставі проведеного літературного огляду позначені основні питання, що виникають при проектуванні елементів теплових електричних станцій на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низькокиплячих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робочих тілах. Виконаний оглядовий аналіз даних теплових електричних станцій на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низькокиплячих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робочих тілах.</a:t>
            </a:r>
          </a:p>
          <a:p>
            <a:pPr indent="361950"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 ході детального термодинамічного аналізу циклів теплових електричних станцій на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низькокиплячих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робочих тілах розроблені рекомендації по вибору. Дослідження виконані для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різноманітних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низькокиплячих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робочих тіл з різними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хaрaктериcтикaми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Вивчені термодинамічні характеристики нових, таких, що не знайшли вживання тіл.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1" name="Picture 5" descr="C:\Users\ВАНЯ\Desktop\Cleante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368425" y="1228725"/>
            <a:ext cx="9288463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Національний план дій з відновлюваної енергетики на період до 2020 року.: 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  <a:hlinkClick r:id="rId8"/>
              </a:rPr>
              <a:t>http://zakon4.rada.gov.ua/laws/show/902-2014-%D1%80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Кудря С.О.</a:t>
            </a:r>
            <a:r>
              <a:rPr lang="uk-UA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Атлас енергетичного потенціалу відновлюваних та нетрадиційних джерел енергії України / С.О. Кудря, Л.В. Яценко та ін. − Національна академія наук України − Київ 2011. С.21-23.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Геотермальна енергія.: 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  <a:hlinkClick r:id="rId9"/>
              </a:rPr>
              <a:t>https://uk.wikipedia.org/wiki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Атлас енергетичного потенціалу відновлюваних та нетрадиційних джерел енергії України: енергія вітру, сонячна енергія,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енергія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малих рік, енергія біомаси, геотермальна енергія,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енергія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довкілля, енергія скидного енерготехнологічного потенціалу, енергія нетрадиційного палива / [Кудря С,О., Яценко Л.В.,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Душина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Г.П., Шинкаренко Л.Я. і др.]. – Київ, 2001. – 41 с.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Білодід В.Д. Відновлювальні джерела енергії в енергетиці України / В. Д. Білодід // Наука та наукознавство. – 2006. – №3. – с. 87-94.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Енергоефективність та відновлювальні джерела енергії. Під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заг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. ред.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Шидловського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А.К. – Київ: Українські енциклопедичні знання, 2007. – 559 с.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Дослідження, визначення та обґрунтування по видам джерел базових прогнозних показників до проекту Програми розвитку відновлювальних джерел енергії та альтернативних видів палива. // Звіт про виконання науково-дослідної роботи. Київ. 2013. – 214 с.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Кудря С.О. Нетрадиційні та відновлювальні джерела енергії С.О. Кудря. – К.: НТУУ «КПІ», 2012. – 492 с.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Енергетика: історія, сучасність і майбутнє. Від вогню до електрики / [Бондаренко В.І.,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Варламов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Г.Б.,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Вольчин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І.А., Карп І.М. і др.]. – Київ, 2011. – 264 с.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Энергетика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настоящее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будущее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Т.4.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Возобновляемая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энергетика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Функционирование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энергетики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современном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мире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. –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Киев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, 2010. – 612 с.</a:t>
            </a:r>
          </a:p>
          <a:p>
            <a:pPr marL="342900" indent="-342900" algn="just">
              <a:buFont typeface="Gill Sans MT" pitchFamily="34" charset="0"/>
              <a:buAutoNum type="arabicParenR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Довідник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. Властивості шкідливих і небезпечних речовин, що звертаються в нафтогазовому комплексі: </a:t>
            </a:r>
            <a:r>
              <a:rPr lang="uk-UA" sz="1600" u="sng" dirty="0">
                <a:latin typeface="Times New Roman" pitchFamily="18" charset="0"/>
                <a:cs typeface="Times New Roman" pitchFamily="18" charset="0"/>
                <a:hlinkClick r:id="rId10"/>
              </a:rPr>
              <a:t>http://medu.pp.ua/sanepidkontrol-gigiena/svoystva-vrednyih-opasnyih-veschestv.html</a:t>
            </a:r>
            <a:endParaRPr lang="uk-UA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98575" y="287338"/>
            <a:ext cx="9361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uk-UA" sz="3600" b="1">
                <a:latin typeface="Times New Roman" pitchFamily="18" charset="0"/>
                <a:cs typeface="Times New Roman" pitchFamily="18" charset="0"/>
              </a:rPr>
              <a:t>Дякую за увагу</a:t>
            </a:r>
          </a:p>
        </p:txBody>
      </p:sp>
      <p:pic>
        <p:nvPicPr>
          <p:cNvPr id="1026" name="Picture 2" descr="C:\Users\Ваня\Desktop\Ман дослідник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19" y="968584"/>
            <a:ext cx="9144000" cy="60944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АНЯ\Desktop\globe-goes-green-icon-final-3333x3333-1024x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3925" y="5033963"/>
            <a:ext cx="2122488" cy="21224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5" descr="C:\Users\ВАНЯ\Desktop\Cleante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68425" y="1368425"/>
            <a:ext cx="92979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Україна належить до енергодефіцитних країн і задовольняє потреби в первинних паливно-енергетичних ресурсах за рахунок власного видобутку не більше, ніж на третину (без урахування енергії атомних електростанцій).</a:t>
            </a:r>
          </a:p>
          <a:p>
            <a:pPr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У зв’язку із цим використання відновлюваних джерел енергії є одним із найбільш важливих напрямів державної енергетичної політики, яка передбачає не лише збереження енергії за рахунок заощадження традиційних паливно-енергетичних ресурсів, але й забезпечення умов для максимально ефективного її використання і покращення стану довкілля.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368425" y="5154613"/>
            <a:ext cx="92979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49263" algn="just"/>
            <a:r>
              <a:rPr lang="uk-UA" sz="2400" b="1" i="1">
                <a:latin typeface="Times New Roman" pitchFamily="18" charset="0"/>
                <a:cs typeface="Times New Roman" pitchFamily="18" charset="0"/>
              </a:rPr>
              <a:t>Основні напрямки енергозбереження:</a:t>
            </a:r>
          </a:p>
          <a:p>
            <a:pPr indent="449263"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• 	використання низькопотенційної енергії;</a:t>
            </a:r>
          </a:p>
          <a:p>
            <a:pPr indent="449263"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• 	створення простих і надійних енергетичних установок для виробництва теплової та електричної енергії.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4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АНЯ\Desktop\495978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1600" y="5099050"/>
            <a:ext cx="1674813" cy="1979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5" descr="C:\Users\ВАНЯ\Desktop\Cleante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68425" y="1155700"/>
            <a:ext cx="9297988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/>
            <a:r>
              <a:rPr lang="uk-UA" sz="2300" b="1" u="sng" dirty="0">
                <a:latin typeface="Times New Roman" pitchFamily="18" charset="0"/>
                <a:cs typeface="Times New Roman" pitchFamily="18" charset="0"/>
              </a:rPr>
              <a:t>Метою роботи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є дослідження вибору </a:t>
            </a:r>
            <a:r>
              <a:rPr lang="uk-UA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низькокиплячого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робочого тіла та розрахунку контуру з турбіною, що працює на цьому тілі з метою підвищення енергетичної ефективності ТЕС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sz="2300" b="1" u="sng" dirty="0" smtClean="0">
                <a:latin typeface="Times New Roman" pitchFamily="18" charset="0"/>
                <a:cs typeface="Times New Roman" pitchFamily="18" charset="0"/>
              </a:rPr>
              <a:t>Об’єкт</a:t>
            </a:r>
            <a:r>
              <a:rPr lang="uk-UA" sz="23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300" b="1" u="sng" dirty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3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300" dirty="0" err="1" smtClean="0">
                <a:latin typeface="Times New Roman" pitchFamily="18" charset="0"/>
                <a:cs typeface="Times New Roman" pitchFamily="18" charset="0"/>
              </a:rPr>
              <a:t>низькокиплячі</a:t>
            </a:r>
            <a:r>
              <a:rPr lang="uk-UA" sz="2300" dirty="0" smtClean="0">
                <a:latin typeface="Times New Roman" pitchFamily="18" charset="0"/>
                <a:cs typeface="Times New Roman" pitchFamily="18" charset="0"/>
              </a:rPr>
              <a:t> робочі тіла.</a:t>
            </a:r>
          </a:p>
          <a:p>
            <a:pPr algn="just"/>
            <a:r>
              <a:rPr lang="uk-UA" sz="2300" b="1" u="sng" dirty="0" smtClean="0">
                <a:latin typeface="Times New Roman" pitchFamily="18" charset="0"/>
                <a:cs typeface="Times New Roman" pitchFamily="18" charset="0"/>
              </a:rPr>
              <a:t>Предмет дослідження</a:t>
            </a:r>
            <a:r>
              <a:rPr lang="uk-UA" sz="23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енергетичні установки, що працюють на НРТ.</a:t>
            </a:r>
          </a:p>
          <a:p>
            <a:pPr algn="just"/>
            <a:r>
              <a:rPr lang="uk-UA" sz="2300" b="1" u="sng" dirty="0" smtClean="0">
                <a:latin typeface="Times New Roman" pitchFamily="18" charset="0"/>
                <a:cs typeface="Times New Roman" pitchFamily="18" charset="0"/>
              </a:rPr>
              <a:t>Гіпотеза</a:t>
            </a:r>
            <a:r>
              <a:rPr lang="uk-UA" sz="23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поширення енергозберігаючих технологій, підвищення енергоефективності економіки, зниження тиску паливно-енергетичного комплексу на природні ресурси країни.</a:t>
            </a:r>
          </a:p>
          <a:p>
            <a:pPr algn="just"/>
            <a:r>
              <a:rPr lang="uk-UA" sz="2300" b="1" u="sng" dirty="0">
                <a:latin typeface="Times New Roman" pitchFamily="18" charset="0"/>
                <a:cs typeface="Times New Roman" pitchFamily="18" charset="0"/>
              </a:rPr>
              <a:t>Практична цінність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полягає в тому, що результати досліджень і розробок, отримані в роботі, можуть бути використані на етапі проектування електричних станцій на </a:t>
            </a:r>
            <a:r>
              <a:rPr lang="uk-UA" sz="2300" dirty="0" err="1">
                <a:latin typeface="Times New Roman" pitchFamily="18" charset="0"/>
                <a:cs typeface="Times New Roman" pitchFamily="18" charset="0"/>
              </a:rPr>
              <a:t>низкокипящих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робочих тілах та їх модернізації.</a:t>
            </a:r>
          </a:p>
          <a:p>
            <a:pPr algn="just"/>
            <a:r>
              <a:rPr lang="uk-UA" sz="2300" b="1" u="sng" dirty="0">
                <a:latin typeface="Times New Roman" pitchFamily="18" charset="0"/>
                <a:cs typeface="Times New Roman" pitchFamily="18" charset="0"/>
              </a:rPr>
              <a:t>Особистий внесок</a:t>
            </a:r>
            <a:r>
              <a:rPr lang="uk-UA" sz="2300" dirty="0">
                <a:latin typeface="Times New Roman" pitchFamily="18" charset="0"/>
                <a:cs typeface="Times New Roman" pitchFamily="18" charset="0"/>
              </a:rPr>
              <a:t> розроблено методику за вибором </a:t>
            </a:r>
            <a:r>
              <a:rPr lang="uk-UA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низькокиплячого</a:t>
            </a: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робочого тіла, що враховує екологічні і технічні вимоги та розроблено математичну модель теплової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схеми.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АНЯ\Desktop\3z15122012jp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7988" y="5040313"/>
            <a:ext cx="1368425" cy="20161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5" descr="C:\Users\ВАНЯ\Desktop\Cleante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хема 7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68425" y="1368425"/>
            <a:ext cx="929798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>
              <a:spcBef>
                <a:spcPts val="1800"/>
              </a:spcBef>
              <a:buFont typeface="Gill Sans MT" pitchFamily="34" charset="0"/>
              <a:buAutoNum type="arabicParenR"/>
            </a:pPr>
            <a:r>
              <a:rPr lang="uk-UA" sz="2800">
                <a:latin typeface="Times New Roman" pitchFamily="18" charset="0"/>
                <a:cs typeface="Times New Roman" pitchFamily="18" charset="0"/>
              </a:rPr>
              <a:t>вивчення характеристик низькокиплячих робочих тіл і створення алгоритму їх вибору;</a:t>
            </a:r>
          </a:p>
          <a:p>
            <a:pPr algn="just">
              <a:spcBef>
                <a:spcPts val="1800"/>
              </a:spcBef>
              <a:buFont typeface="Gill Sans MT" pitchFamily="34" charset="0"/>
              <a:buAutoNum type="arabicParenR"/>
            </a:pPr>
            <a:r>
              <a:rPr lang="uk-UA" sz="2800">
                <a:latin typeface="Times New Roman" pitchFamily="18" charset="0"/>
                <a:cs typeface="Times New Roman" pitchFamily="18" charset="0"/>
              </a:rPr>
              <a:t>вивчення досвіду створення та експлуатації теплових електричних станцій з низкокиплячим робочим тілом;</a:t>
            </a:r>
          </a:p>
          <a:p>
            <a:pPr algn="just">
              <a:spcBef>
                <a:spcPts val="1800"/>
              </a:spcBef>
              <a:buFont typeface="Gill Sans MT" pitchFamily="34" charset="0"/>
              <a:buAutoNum type="arabicParenR"/>
            </a:pPr>
            <a:r>
              <a:rPr lang="uk-UA" sz="2800">
                <a:latin typeface="Times New Roman" pitchFamily="18" charset="0"/>
                <a:cs typeface="Times New Roman" pitchFamily="18" charset="0"/>
              </a:rPr>
              <a:t>розробка рекомендацій щодо вибору параметрів теплових циклів на низькокиплячому робочому тілі;</a:t>
            </a:r>
          </a:p>
          <a:p>
            <a:pPr algn="just">
              <a:spcBef>
                <a:spcPts val="1800"/>
              </a:spcBef>
              <a:buFont typeface="Gill Sans MT" pitchFamily="34" charset="0"/>
              <a:buAutoNum type="arabicParenR"/>
            </a:pPr>
            <a:r>
              <a:rPr lang="uk-UA" sz="2800">
                <a:latin typeface="Times New Roman" pitchFamily="18" charset="0"/>
                <a:cs typeface="Times New Roman" pitchFamily="18" charset="0"/>
              </a:rPr>
              <a:t>оцінка доцільності застосування різних теплових схем;</a:t>
            </a:r>
          </a:p>
          <a:p>
            <a:pPr algn="just">
              <a:spcBef>
                <a:spcPts val="1800"/>
              </a:spcBef>
              <a:buFont typeface="Gill Sans MT" pitchFamily="34" charset="0"/>
              <a:buAutoNum type="arabicParenR"/>
            </a:pPr>
            <a:r>
              <a:rPr lang="uk-UA" sz="2800">
                <a:latin typeface="Times New Roman" pitchFamily="18" charset="0"/>
                <a:cs typeface="Times New Roman" pitchFamily="18" charset="0"/>
              </a:rPr>
              <a:t>підтвердження технічної та економічної доцільності застосування низькокиплячого робочого тіла на теплових електричних станціях.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хема 7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ВАНЯ\Desktop\Energoeffektivnost_klassi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50100" y="4381500"/>
            <a:ext cx="3506788" cy="2774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8425" y="3174582"/>
            <a:ext cx="9288463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2913" algn="just" defTabSz="1028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тіла бінарної енергоустановки повинні мати низьку температуру замерзання для забезпечення нормальної зимової експлуатації і запобігання замерзання.</a:t>
            </a:r>
          </a:p>
          <a:p>
            <a:pPr indent="450850" algn="just" defTabSz="1028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Вибір повинен здійснюватися з урахуванням важливих чинників: </a:t>
            </a:r>
          </a:p>
          <a:p>
            <a:pPr marL="906463" indent="-457200" defTabSz="10286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безпека;</a:t>
            </a:r>
          </a:p>
          <a:p>
            <a:pPr marL="906463" indent="-457200" defTabSz="10286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Термодинамічні властивості;</a:t>
            </a:r>
          </a:p>
          <a:p>
            <a:pPr marL="906463" indent="-457200" defTabSz="10286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Токсичність;</a:t>
            </a:r>
          </a:p>
          <a:p>
            <a:pPr marL="906463" indent="-457200" defTabSz="1028649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 продукту.</a:t>
            </a:r>
          </a:p>
        </p:txBody>
      </p:sp>
      <p:pic>
        <p:nvPicPr>
          <p:cNvPr id="6" name="Рисунок 5" descr="C:\Users\ВАНЯ\Desktop\geoenergy-3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90" y="1143604"/>
            <a:ext cx="2700000" cy="205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НЯ\Desktop\geoenergy-1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5" y="1143604"/>
            <a:ext cx="2700000" cy="205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ВАНЯ\Desktop\geoenergy-2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75" y="1142969"/>
            <a:ext cx="3333298" cy="2059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960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368425" y="1368425"/>
            <a:ext cx="928846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42913" algn="just"/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За даними дослідженнями можна виділити речовину </a:t>
            </a:r>
            <a:r>
              <a:rPr lang="uk-UA" sz="2800" b="1" dirty="0" err="1">
                <a:latin typeface="Times New Roman" pitchFamily="18" charset="0"/>
                <a:cs typeface="Times New Roman" pitchFamily="18" charset="0"/>
              </a:rPr>
              <a:t>н-Пентан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 В даному НРТ низька температура кипіння (36,1 °С за нормальних умов), підвищена теплоємність, що і робить його вживання, як робоче тіло, економічно вигідним. Це дозволяє створювати високоефективні енергетичні комплекси геотермальної енергетики.</a:t>
            </a:r>
          </a:p>
        </p:txBody>
      </p:sp>
      <p:pic>
        <p:nvPicPr>
          <p:cNvPr id="8" name="Picture 3" descr="C:\Users\ВАНЯ\Desktop\Pentane-3D-space-filling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43425" y="5078413"/>
            <a:ext cx="2938463" cy="1795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3038" y="4248150"/>
            <a:ext cx="15192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uk-UA" sz="2400" b="1">
                <a:latin typeface="Times New Roman" pitchFamily="18" charset="0"/>
                <a:cs typeface="Times New Roman" pitchFamily="18" charset="0"/>
              </a:rPr>
              <a:t>н-Пентан</a:t>
            </a:r>
          </a:p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baseline="-250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>
                <a:latin typeface="Times New Roman" pitchFamily="18" charset="0"/>
                <a:cs typeface="Times New Roman" pitchFamily="18" charset="0"/>
              </a:rPr>
              <a:t>12</a:t>
            </a:r>
            <a:endParaRPr lang="uk-UA" sz="2400" b="1" baseline="-25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C:\Users\Ваня\Desktop\Схема-технологического-процесса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68425" y="1584325"/>
            <a:ext cx="9264650" cy="55721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223963" y="3887788"/>
            <a:ext cx="18732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097213" y="3887788"/>
            <a:ext cx="358775" cy="865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068638" y="3887788"/>
            <a:ext cx="387350" cy="17287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33475" y="3178175"/>
            <a:ext cx="20526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2864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Місце для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контура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НРТ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029075" y="4151313"/>
            <a:ext cx="0" cy="406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676650" y="5799138"/>
            <a:ext cx="147638" cy="211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66208" y="3684932"/>
            <a:ext cx="1153451" cy="407099"/>
          </a:xfrm>
          <a:prstGeom prst="rect">
            <a:avLst/>
          </a:prstGeom>
          <a:blipFill rotWithShape="1">
            <a:blip r:embed="rId9"/>
            <a:stretch>
              <a:fillRect t="-5970" b="-32836"/>
            </a:stretch>
          </a:blipFill>
        </p:spPr>
        <p:txBody>
          <a:bodyPr/>
          <a:lstStyle/>
          <a:p>
            <a:r>
              <a:rPr lang="uk-UA">
                <a:noFill/>
              </a:rPr>
              <a:t> </a:t>
            </a:r>
          </a:p>
        </p:txBody>
      </p:sp>
      <p:sp>
        <p:nvSpPr>
          <p:cNvPr id="22" name="TextBox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56459" y="6010795"/>
            <a:ext cx="1153451" cy="407099"/>
          </a:xfrm>
          <a:prstGeom prst="rect">
            <a:avLst/>
          </a:prstGeom>
          <a:blipFill rotWithShape="1">
            <a:blip r:embed="rId10"/>
            <a:stretch>
              <a:fillRect t="-7463" b="-32836"/>
            </a:stretch>
          </a:blipFill>
        </p:spPr>
        <p:txBody>
          <a:bodyPr/>
          <a:lstStyle/>
          <a:p>
            <a:r>
              <a:rPr lang="uk-UA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68425" y="2562225"/>
            <a:ext cx="38877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just">
              <a:buFont typeface="Gill Sans MT" pitchFamily="34" charset="0"/>
              <a:buAutoNum type="arabicParenR"/>
            </a:pP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гріюче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середовище в теплообмінному апараті-випарнику;</a:t>
            </a:r>
          </a:p>
          <a:p>
            <a:pPr algn="just">
              <a:buFont typeface="Gill Sans MT" pitchFamily="34" charset="0"/>
              <a:buAutoNum type="arabicParenR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турбіна;</a:t>
            </a:r>
          </a:p>
          <a:p>
            <a:pPr algn="just">
              <a:buFont typeface="Gill Sans MT" pitchFamily="34" charset="0"/>
              <a:buAutoNum type="arabicParenR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конденсатор;</a:t>
            </a:r>
          </a:p>
          <a:p>
            <a:pPr algn="just">
              <a:buFont typeface="Gill Sans MT" pitchFamily="34" charset="0"/>
              <a:buAutoNum type="arabicParenR"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насос.</a:t>
            </a:r>
          </a:p>
        </p:txBody>
      </p:sp>
      <p:pic>
        <p:nvPicPr>
          <p:cNvPr id="1026" name="Picture 2" descr="C:\Users\Ваня\Desktop\23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14888" y="1439863"/>
            <a:ext cx="5842000" cy="57610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ВАНЯ\Desktop\Cleante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483225"/>
            <a:ext cx="36385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1368227" y="144066"/>
          <a:ext cx="9289032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39807" y="1650881"/>
            <a:ext cx="485569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0" indent="0"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з розгалуженням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потоку</a:t>
            </a:r>
          </a:p>
          <a:p>
            <a:pPr marL="0" indent="0" algn="ctr"/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загальний економайзер, 2 - випарник нижнього каскаду, 3 - економайзер верхнього каскаду, 4 - випарник верхнього каскаду, 5 - турбіна, 6 - генератор, 7 - конденсатор, 8 - насос.</a:t>
            </a:r>
            <a:endParaRPr 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8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 r="3642" b="2500"/>
          <a:stretch/>
        </p:blipFill>
        <p:spPr bwMode="auto">
          <a:xfrm>
            <a:off x="6296356" y="1649506"/>
            <a:ext cx="4320000" cy="260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9" cstate="print">
            <a:lum bright="-20000" contrast="40000"/>
          </a:blip>
          <a:srcRect l="6284" t="3302" r="5737" b="6605"/>
          <a:stretch/>
        </p:blipFill>
        <p:spPr bwMode="auto">
          <a:xfrm>
            <a:off x="6295930" y="4608562"/>
            <a:ext cx="4320000" cy="2296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39807" y="3913564"/>
            <a:ext cx="485612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defTabSz="1027113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marL="0" indent="0" algn="ctr"/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без розгалуження </a:t>
            </a: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потоку</a:t>
            </a:r>
          </a:p>
          <a:p>
            <a:pPr marL="0" indent="0" algn="ctr"/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парогенератор (економайзер, випарник) верхнього каскаду, 2 - турбіна верхнього каскаду, 3 - генератор, 4 - конденсатор верхнього каскаду,5 - насос верхнього каскаду, 6 - парогенератор нижнього каскаду, 7 - турбіна нижнього каскаду, 8 - генератор, 9 - конденсатор нижнього каскаду, 10 - насос нижнього каскаду. I-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гріюче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середовище, II –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низькокипляче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робоче тіло, III - циркуляційне середовище.</a:t>
            </a:r>
            <a:endParaRPr 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191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1880</TotalTime>
  <Words>1079</Words>
  <Application>Microsoft Office PowerPoint</Application>
  <PresentationFormat>Произвольный</PresentationFormat>
  <Paragraphs>98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</dc:creator>
  <cp:lastModifiedBy>Ваня</cp:lastModifiedBy>
  <cp:revision>101</cp:revision>
  <dcterms:created xsi:type="dcterms:W3CDTF">2015-11-22T17:36:04Z</dcterms:created>
  <dcterms:modified xsi:type="dcterms:W3CDTF">2021-04-08T20:57:27Z</dcterms:modified>
</cp:coreProperties>
</file>