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7" r:id="rId3"/>
    <p:sldId id="278" r:id="rId4"/>
    <p:sldId id="271" r:id="rId5"/>
    <p:sldId id="284" r:id="rId6"/>
    <p:sldId id="279" r:id="rId7"/>
    <p:sldId id="282" r:id="rId8"/>
    <p:sldId id="283" r:id="rId9"/>
    <p:sldId id="286" r:id="rId10"/>
    <p:sldId id="287" r:id="rId11"/>
    <p:sldId id="273" r:id="rId12"/>
    <p:sldId id="288" r:id="rId13"/>
    <p:sldId id="289" r:id="rId14"/>
    <p:sldId id="274" r:id="rId15"/>
    <p:sldId id="285" r:id="rId16"/>
  </p:sldIdLst>
  <p:sldSz cx="9144000" cy="6858000" type="screen4x3"/>
  <p:notesSz cx="6797675" cy="9926638"/>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00"/>
    <a:srgbClr val="FF0000"/>
    <a:srgbClr val="0033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3193" autoAdjust="0"/>
    <p:restoredTop sz="71747" autoAdjust="0"/>
  </p:normalViewPr>
  <p:slideViewPr>
    <p:cSldViewPr>
      <p:cViewPr varScale="1">
        <p:scale>
          <a:sx n="52" d="100"/>
          <a:sy n="52" d="100"/>
        </p:scale>
        <p:origin x="-6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9DC485F-8864-444D-9072-A1C9341A3EA0}" type="datetimeFigureOut">
              <a:rPr lang="ru-RU"/>
              <a:pPr>
                <a:defRPr/>
              </a:pPr>
              <a:t>25.04.2021</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5FDD629-FB75-4708-B96D-DD990E7771CC}"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7412" name="Номер слайда 3"/>
          <p:cNvSpPr>
            <a:spLocks noGrp="1"/>
          </p:cNvSpPr>
          <p:nvPr>
            <p:ph type="sldNum" sz="quarter" idx="5"/>
          </p:nvPr>
        </p:nvSpPr>
        <p:spPr bwMode="auto">
          <a:noFill/>
          <a:ln>
            <a:miter lim="800000"/>
            <a:headEnd/>
            <a:tailEnd/>
          </a:ln>
        </p:spPr>
        <p:txBody>
          <a:bodyPr/>
          <a:lstStyle/>
          <a:p>
            <a:fld id="{A251D732-6E53-43EF-A1C6-99A64AA59FD9}" type="slidenum">
              <a:rPr lang="ru-RU" altLang="ru-RU"/>
              <a:pPr/>
              <a:t>14</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C3ADDF7C-48B1-440A-A642-B4EA6FEDD674}"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A3AECF23-5BEE-49CB-B509-AEE981D29C2C}"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CE998C4F-6F1E-465A-A5C7-86AFE397E5AC}" type="slidenum">
              <a:rPr lang="ru-RU" altLang="ru-RU"/>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1B180464-1CD2-4B9F-B59B-663A50953B01}"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46F2DFE9-4BB7-43D5-A259-6BBEA3498074}" type="slidenum">
              <a:rPr lang="ru-RU" altLang="ru-RU"/>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ультимедиа 3"/>
          <p:cNvSpPr>
            <a:spLocks noGrp="1"/>
          </p:cNvSpPr>
          <p:nvPr>
            <p:ph type="media"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3E301587-94C2-42B8-99C2-3A8B0C18F0D4}" type="slidenum">
              <a:rPr lang="ru-RU" altLang="ru-RU"/>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5FAEBE63-2711-45FA-A720-4345D6D8153D}" type="slidenum">
              <a:rPr lang="ru-RU" altLang="ru-RU"/>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E781F57E-A55D-4287-A118-7F9B94FC4879}"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837CC827-F8E0-47AD-BA1E-261C70D15419}"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2DD9AB9C-5A71-4B29-8906-6892083E8DD2}"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4B4BFC4D-1746-408B-81E7-87CA42182DA2}"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23C41E2F-3218-4BCD-93AC-E5749A856E50}"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AE6FA4D1-E93B-4788-A425-7CACD8E896E5}"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F1293F26-3048-458D-8EF0-0B00F40F6119}"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B043DA01-454F-42EA-9839-DFF998FAE711}"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C29D91F0-922F-40F0-8D34-BF83D95BC12E}"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08E2E28-E472-4FAC-94A1-70DF5C64F37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isted.edu.vn.ua/courses/learn/2082" TargetMode="External"/><Relationship Id="rId2" Type="http://schemas.openxmlformats.org/officeDocument/2006/relationships/hyperlink" Target="http://politics.ellib.org.ua/pages-9056.html" TargetMode="External"/><Relationship Id="rId1" Type="http://schemas.openxmlformats.org/officeDocument/2006/relationships/slideLayout" Target="../slideLayouts/slideLayout2.xml"/><Relationship Id="rId4" Type="http://schemas.openxmlformats.org/officeDocument/2006/relationships/hyperlink" Target="https://uk.wikipedia.org/wiki/%D0%A1%D0%BA%D1%96%D1%84%D1%81%D1%8C%D0%BA%D0%B5_%D0%BE%D0%B7%D0%B1%D1%80%D0%BE%D1%94%D0%BD%D0%BD%D1%8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noChangeArrowheads="1"/>
          </p:cNvSpPr>
          <p:nvPr>
            <p:ph type="title"/>
          </p:nvPr>
        </p:nvSpPr>
        <p:spPr>
          <a:xfrm>
            <a:off x="630238" y="457200"/>
            <a:ext cx="2949575" cy="884238"/>
          </a:xfrm>
        </p:spPr>
        <p:txBody>
          <a:bodyPr/>
          <a:lstStyle/>
          <a:p>
            <a:r>
              <a:rPr lang="ru-RU" altLang="ru-RU" sz="2800" smtClean="0">
                <a:latin typeface="Times New Roman" pitchFamily="18" charset="0"/>
                <a:cs typeface="Times New Roman" pitchFamily="18" charset="0"/>
              </a:rPr>
              <a:t>Скіфи на нашій землі</a:t>
            </a:r>
          </a:p>
        </p:txBody>
      </p:sp>
      <p:sp>
        <p:nvSpPr>
          <p:cNvPr id="3075" name="Текст 3"/>
          <p:cNvSpPr>
            <a:spLocks noGrp="1" noChangeArrowheads="1"/>
          </p:cNvSpPr>
          <p:nvPr>
            <p:ph type="body" sz="half" idx="2"/>
          </p:nvPr>
        </p:nvSpPr>
        <p:spPr>
          <a:xfrm>
            <a:off x="630238" y="1341438"/>
            <a:ext cx="4013200" cy="5040312"/>
          </a:xfrm>
        </p:spPr>
        <p:txBody>
          <a:bodyPr/>
          <a:lstStyle/>
          <a:p>
            <a:r>
              <a:rPr lang="uk-UA" altLang="ru-RU" sz="2400" smtClean="0">
                <a:latin typeface="Times New Roman" pitchFamily="18" charset="0"/>
                <a:cs typeface="Times New Roman" pitchFamily="18" charset="0"/>
              </a:rPr>
              <a:t>Конкурс:</a:t>
            </a:r>
          </a:p>
          <a:p>
            <a:r>
              <a:rPr lang="uk-UA" altLang="ru-RU" sz="2400" smtClean="0">
                <a:latin typeface="Times New Roman" pitchFamily="18" charset="0"/>
                <a:cs typeface="Times New Roman" pitchFamily="18" charset="0"/>
              </a:rPr>
              <a:t>«МАН – Юніор Дослідник». Напрямок:          </a:t>
            </a:r>
          </a:p>
          <a:p>
            <a:r>
              <a:rPr lang="uk-UA" altLang="ru-RU" sz="2400" smtClean="0">
                <a:latin typeface="Times New Roman" pitchFamily="18" charset="0"/>
                <a:cs typeface="Times New Roman" pitchFamily="18" charset="0"/>
              </a:rPr>
              <a:t>«Короткий екскурсійний маршрут із елементами власного дослідження»</a:t>
            </a:r>
          </a:p>
          <a:p>
            <a:r>
              <a:rPr lang="uk-UA" altLang="ru-RU" sz="2400" smtClean="0">
                <a:latin typeface="Times New Roman" pitchFamily="18" charset="0"/>
                <a:cs typeface="Times New Roman" pitchFamily="18" charset="0"/>
              </a:rPr>
              <a:t>Автор: Безуглий Богдан Григорович, учень 10 класу,  вихованець гуртка «Історичне краєзнавство» ЕМАН.</a:t>
            </a:r>
          </a:p>
          <a:p>
            <a:r>
              <a:rPr lang="uk-UA" altLang="ru-RU" sz="2400" smtClean="0">
                <a:latin typeface="Times New Roman" pitchFamily="18" charset="0"/>
                <a:cs typeface="Times New Roman" pitchFamily="18" charset="0"/>
              </a:rPr>
              <a:t>Керівник: Губарева С. Ф., керівник гуртка. </a:t>
            </a:r>
            <a:endParaRPr lang="ru-RU" altLang="ru-RU" sz="2400" smtClean="0">
              <a:latin typeface="Times New Roman" pitchFamily="18" charset="0"/>
              <a:cs typeface="Times New Roman" pitchFamily="18" charset="0"/>
            </a:endParaRPr>
          </a:p>
        </p:txBody>
      </p:sp>
      <p:pic>
        <p:nvPicPr>
          <p:cNvPr id="3076" name="Объект 2"/>
          <p:cNvPicPr>
            <a:picLocks noGrp="1" noChangeAspect="1" noChangeArrowheads="1"/>
          </p:cNvPicPr>
          <p:nvPr>
            <p:ph idx="1"/>
          </p:nvPr>
        </p:nvPicPr>
        <p:blipFill>
          <a:blip r:embed="rId2"/>
          <a:srcRect/>
          <a:stretch>
            <a:fillRect/>
          </a:stretch>
        </p:blipFill>
        <p:spPr>
          <a:xfrm>
            <a:off x="4643438" y="1687513"/>
            <a:ext cx="3873500" cy="347186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noChangeArrowheads="1"/>
          </p:cNvSpPr>
          <p:nvPr>
            <p:ph type="title"/>
          </p:nvPr>
        </p:nvSpPr>
        <p:spPr/>
        <p:txBody>
          <a:bodyPr/>
          <a:lstStyle/>
          <a:p>
            <a:r>
              <a:rPr lang="uk-UA" altLang="ru-RU" smtClean="0">
                <a:latin typeface="Times New Roman" pitchFamily="18" charset="0"/>
                <a:cs typeface="Times New Roman" pitchFamily="18" charset="0"/>
              </a:rPr>
              <a:t>Розкопки на Мамай-горі</a:t>
            </a:r>
            <a:endParaRPr lang="ru-RU" altLang="ru-RU" smtClean="0">
              <a:latin typeface="Times New Roman" pitchFamily="18" charset="0"/>
              <a:cs typeface="Times New Roman" pitchFamily="18" charset="0"/>
            </a:endParaRPr>
          </a:p>
        </p:txBody>
      </p:sp>
      <p:sp>
        <p:nvSpPr>
          <p:cNvPr id="12291" name="Объект 2"/>
          <p:cNvSpPr>
            <a:spLocks noGrp="1" noChangeArrowheads="1"/>
          </p:cNvSpPr>
          <p:nvPr>
            <p:ph sz="half" idx="1"/>
          </p:nvPr>
        </p:nvSpPr>
        <p:spPr/>
        <p:txBody>
          <a:bodyPr/>
          <a:lstStyle/>
          <a:p>
            <a:r>
              <a:rPr lang="uk-UA" altLang="ru-RU" sz="2000" smtClean="0">
                <a:latin typeface="Times New Roman" pitchFamily="18" charset="0"/>
                <a:cs typeface="Times New Roman" pitchFamily="18" charset="0"/>
              </a:rPr>
              <a:t>Розкопки на Мамай-горі здійснюють археологи Запорізького національного університету з 1988 року.</a:t>
            </a:r>
          </a:p>
          <a:p>
            <a:r>
              <a:rPr lang="uk-UA" altLang="ru-RU" sz="2000" smtClean="0">
                <a:latin typeface="Times New Roman" pitchFamily="18" charset="0"/>
                <a:cs typeface="Times New Roman" pitchFamily="18" charset="0"/>
              </a:rPr>
              <a:t>Керівник експедиції – Тощев Геннадій Миколайович.</a:t>
            </a:r>
          </a:p>
          <a:p>
            <a:r>
              <a:rPr lang="uk-UA" altLang="ru-RU" sz="2000" smtClean="0">
                <a:latin typeface="Times New Roman" pitchFamily="18" charset="0"/>
                <a:cs typeface="Times New Roman" pitchFamily="18" charset="0"/>
              </a:rPr>
              <a:t>Всі ці роки поряд з ним його дружина – Андрух Сітлана.</a:t>
            </a:r>
          </a:p>
          <a:p>
            <a:r>
              <a:rPr lang="uk-UA" altLang="ru-RU" sz="2000" smtClean="0">
                <a:latin typeface="Times New Roman" pitchFamily="18" charset="0"/>
                <a:cs typeface="Times New Roman" pitchFamily="18" charset="0"/>
              </a:rPr>
              <a:t>Разом із викладачами – студенти.</a:t>
            </a:r>
          </a:p>
          <a:p>
            <a:r>
              <a:rPr lang="uk-UA" altLang="ru-RU" sz="2000" smtClean="0">
                <a:latin typeface="Times New Roman" pitchFamily="18" charset="0"/>
                <a:cs typeface="Times New Roman" pitchFamily="18" charset="0"/>
              </a:rPr>
              <a:t>Роботи проходять в жахливу спеку. Дослідники працюють вручну, лопатами.</a:t>
            </a:r>
            <a:endParaRPr lang="ru-RU" altLang="ru-RU" sz="2000" smtClean="0">
              <a:latin typeface="Times New Roman" pitchFamily="18" charset="0"/>
              <a:cs typeface="Times New Roman" pitchFamily="18" charset="0"/>
            </a:endParaRPr>
          </a:p>
        </p:txBody>
      </p:sp>
      <p:sp>
        <p:nvSpPr>
          <p:cNvPr id="12292" name="Объект 3"/>
          <p:cNvSpPr>
            <a:spLocks noGrp="1" noChangeArrowheads="1"/>
          </p:cNvSpPr>
          <p:nvPr>
            <p:ph sz="half" idx="2"/>
          </p:nvPr>
        </p:nvSpPr>
        <p:spPr>
          <a:xfrm>
            <a:off x="10791825" y="4699000"/>
            <a:ext cx="4414838" cy="8042275"/>
          </a:xfrm>
        </p:spPr>
        <p:txBody>
          <a:bodyPr/>
          <a:lstStyle/>
          <a:p>
            <a:endParaRPr lang="ru-RU" altLang="ru-RU" smtClean="0"/>
          </a:p>
        </p:txBody>
      </p:sp>
      <p:pic>
        <p:nvPicPr>
          <p:cNvPr id="12293" name="Picture 2" descr="SDC10930"/>
          <p:cNvPicPr>
            <a:picLocks noChangeAspect="1" noChangeArrowheads="1"/>
          </p:cNvPicPr>
          <p:nvPr/>
        </p:nvPicPr>
        <p:blipFill>
          <a:blip r:embed="rId2"/>
          <a:srcRect/>
          <a:stretch>
            <a:fillRect/>
          </a:stretch>
        </p:blipFill>
        <p:spPr bwMode="auto">
          <a:xfrm>
            <a:off x="4932363" y="1700213"/>
            <a:ext cx="3384550"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noChangeArrowheads="1"/>
          </p:cNvSpPr>
          <p:nvPr>
            <p:ph type="title"/>
          </p:nvPr>
        </p:nvSpPr>
        <p:spPr/>
        <p:txBody>
          <a:bodyPr/>
          <a:lstStyle/>
          <a:p>
            <a:r>
              <a:rPr lang="ru-RU" altLang="ru-RU" sz="3600" smtClean="0">
                <a:latin typeface="Times New Roman" pitchFamily="18" charset="0"/>
                <a:cs typeface="Times New Roman" pitchFamily="18" charset="0"/>
              </a:rPr>
              <a:t>Ми на Мамай-горі. Знайомимося із роботою запорізьких археологів</a:t>
            </a:r>
          </a:p>
        </p:txBody>
      </p:sp>
      <p:pic>
        <p:nvPicPr>
          <p:cNvPr id="13315" name="Объект 5"/>
          <p:cNvPicPr>
            <a:picLocks noGrp="1" noChangeAspect="1" noChangeArrowheads="1"/>
          </p:cNvPicPr>
          <p:nvPr>
            <p:ph sz="half" idx="2"/>
          </p:nvPr>
        </p:nvPicPr>
        <p:blipFill>
          <a:blip r:embed="rId2"/>
          <a:srcRect/>
          <a:stretch>
            <a:fillRect/>
          </a:stretch>
        </p:blipFill>
        <p:spPr>
          <a:xfrm>
            <a:off x="4787900" y="1600200"/>
            <a:ext cx="3898900" cy="3844925"/>
          </a:xfrm>
        </p:spPr>
      </p:pic>
      <p:pic>
        <p:nvPicPr>
          <p:cNvPr id="13316" name="Место для изображения из Интернета 1"/>
          <p:cNvPicPr>
            <a:picLocks noGrp="1" noChangeAspect="1" noChangeArrowheads="1"/>
          </p:cNvPicPr>
          <p:nvPr>
            <p:ph sz="half" idx="1"/>
          </p:nvPr>
        </p:nvPicPr>
        <p:blipFill>
          <a:blip r:embed="rId3"/>
          <a:srcRect/>
          <a:stretch>
            <a:fillRect/>
          </a:stretch>
        </p:blipFill>
        <p:spPr>
          <a:xfrm>
            <a:off x="536575" y="1600200"/>
            <a:ext cx="3879850" cy="38449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noChangeArrowheads="1"/>
          </p:cNvSpPr>
          <p:nvPr>
            <p:ph type="title"/>
          </p:nvPr>
        </p:nvSpPr>
        <p:spPr/>
        <p:txBody>
          <a:bodyPr/>
          <a:lstStyle/>
          <a:p>
            <a:r>
              <a:rPr lang="uk-UA" altLang="ru-RU" sz="2800" smtClean="0">
                <a:latin typeface="Times New Roman" pitchFamily="18" charset="0"/>
                <a:cs typeface="Times New Roman" pitchFamily="18" charset="0"/>
              </a:rPr>
              <a:t>То коли скіфи прийшли на наші землі: в </a:t>
            </a:r>
            <a:r>
              <a:rPr lang="en-US" altLang="ru-RU" sz="2800" smtClean="0">
                <a:latin typeface="Times New Roman" pitchFamily="18" charset="0"/>
                <a:cs typeface="Times New Roman" pitchFamily="18" charset="0"/>
              </a:rPr>
              <a:t>IV </a:t>
            </a:r>
            <a:r>
              <a:rPr lang="uk-UA" altLang="ru-RU" sz="2800" smtClean="0">
                <a:latin typeface="Times New Roman" pitchFamily="18" charset="0"/>
                <a:cs typeface="Times New Roman" pitchFamily="18" charset="0"/>
              </a:rPr>
              <a:t>чи</a:t>
            </a:r>
            <a:r>
              <a:rPr lang="en-US" altLang="ru-RU" sz="2800" smtClean="0">
                <a:latin typeface="Times New Roman" pitchFamily="18" charset="0"/>
                <a:cs typeface="Times New Roman" pitchFamily="18" charset="0"/>
              </a:rPr>
              <a:t> VI</a:t>
            </a:r>
            <a:r>
              <a:rPr lang="uk-UA" altLang="ru-RU" sz="2800" smtClean="0">
                <a:latin typeface="Times New Roman" pitchFamily="18" charset="0"/>
                <a:cs typeface="Times New Roman" pitchFamily="18" charset="0"/>
              </a:rPr>
              <a:t> ст. до нашої ери?</a:t>
            </a:r>
            <a:endParaRPr lang="ru-RU" altLang="ru-RU" sz="2800" smtClean="0">
              <a:latin typeface="Times New Roman" pitchFamily="18" charset="0"/>
              <a:cs typeface="Times New Roman" pitchFamily="18" charset="0"/>
            </a:endParaRPr>
          </a:p>
        </p:txBody>
      </p:sp>
      <p:sp>
        <p:nvSpPr>
          <p:cNvPr id="14339" name="Текст 2"/>
          <p:cNvSpPr>
            <a:spLocks noGrp="1" noChangeArrowheads="1"/>
          </p:cNvSpPr>
          <p:nvPr>
            <p:ph type="body" sz="half" idx="1"/>
          </p:nvPr>
        </p:nvSpPr>
        <p:spPr/>
        <p:txBody>
          <a:bodyPr/>
          <a:lstStyle/>
          <a:p>
            <a:r>
              <a:rPr lang="uk-UA" altLang="ru-RU" sz="1800" smtClean="0">
                <a:latin typeface="Times New Roman" pitchFamily="18" charset="0"/>
                <a:cs typeface="Times New Roman" pitchFamily="18" charset="0"/>
              </a:rPr>
              <a:t>Серед найцінніших знахідок на Мамай-горі  Андрух Світлана Іванівна називає керамічну амфору. Вона знаходилась в окремій ніші. Ця амфора є найбільшою загадкою і ставить багато питань перед дослідниками. Вона виготовлена із сірої глини, має плоске дно і може датуватися серединою І</a:t>
            </a:r>
            <a:r>
              <a:rPr lang="en-US" altLang="ru-RU" sz="1800" smtClean="0">
                <a:latin typeface="Times New Roman" pitchFamily="18" charset="0"/>
                <a:cs typeface="Times New Roman" pitchFamily="18" charset="0"/>
              </a:rPr>
              <a:t>V</a:t>
            </a:r>
            <a:r>
              <a:rPr lang="uk-UA" altLang="ru-RU" sz="1800" smtClean="0">
                <a:latin typeface="Times New Roman" pitchFamily="18" charset="0"/>
                <a:cs typeface="Times New Roman" pitchFamily="18" charset="0"/>
              </a:rPr>
              <a:t> – другою половиною </a:t>
            </a:r>
            <a:r>
              <a:rPr lang="en-US" altLang="ru-RU" sz="1800" smtClean="0">
                <a:latin typeface="Times New Roman" pitchFamily="18" charset="0"/>
                <a:cs typeface="Times New Roman" pitchFamily="18" charset="0"/>
              </a:rPr>
              <a:t>VI</a:t>
            </a:r>
            <a:r>
              <a:rPr lang="uk-UA" altLang="ru-RU" sz="1800" smtClean="0">
                <a:latin typeface="Times New Roman" pitchFamily="18" charset="0"/>
                <a:cs typeface="Times New Roman" pitchFamily="18" charset="0"/>
              </a:rPr>
              <a:t> сторіччя до н. е. Зараз амфора знаходиться у Кам’янсько-Дніпровському міському історико-археологічному музеї.  </a:t>
            </a:r>
            <a:endParaRPr lang="ru-RU" altLang="ru-RU" sz="1800" smtClean="0">
              <a:latin typeface="Times New Roman" pitchFamily="18" charset="0"/>
              <a:cs typeface="Times New Roman" pitchFamily="18" charset="0"/>
            </a:endParaRPr>
          </a:p>
        </p:txBody>
      </p:sp>
      <p:sp>
        <p:nvSpPr>
          <p:cNvPr id="14340" name="Мультимедиа 3"/>
          <p:cNvSpPr>
            <a:spLocks noGrp="1" noChangeArrowheads="1" noTextEdit="1"/>
          </p:cNvSpPr>
          <p:nvPr>
            <p:ph type="media" sz="half" idx="2"/>
          </p:nvPr>
        </p:nvSpPr>
        <p:spPr>
          <a:xfrm>
            <a:off x="4648200" y="1600200"/>
            <a:ext cx="4086225" cy="4525963"/>
          </a:xfrm>
        </p:spPr>
      </p:sp>
      <p:pic>
        <p:nvPicPr>
          <p:cNvPr id="14341" name="Picture 4" descr="SDC10917"/>
          <p:cNvPicPr>
            <a:picLocks noChangeAspect="1" noChangeArrowheads="1"/>
          </p:cNvPicPr>
          <p:nvPr/>
        </p:nvPicPr>
        <p:blipFill>
          <a:blip r:embed="rId2"/>
          <a:srcRect/>
          <a:stretch>
            <a:fillRect/>
          </a:stretch>
        </p:blipFill>
        <p:spPr bwMode="auto">
          <a:xfrm>
            <a:off x="4648200" y="1600200"/>
            <a:ext cx="4038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noChangeArrowheads="1"/>
          </p:cNvSpPr>
          <p:nvPr>
            <p:ph type="title"/>
          </p:nvPr>
        </p:nvSpPr>
        <p:spPr/>
        <p:txBody>
          <a:bodyPr/>
          <a:lstStyle/>
          <a:p>
            <a:r>
              <a:rPr lang="uk-UA" altLang="ru-RU" smtClean="0"/>
              <a:t> </a:t>
            </a:r>
            <a:r>
              <a:rPr lang="uk-UA" altLang="ru-RU" sz="2800" smtClean="0">
                <a:latin typeface="Times New Roman" pitchFamily="18" charset="0"/>
                <a:cs typeface="Times New Roman" pitchFamily="18" charset="0"/>
              </a:rPr>
              <a:t>Гайманова могила – скіфське поховання, яке відносять до категорії «царських». </a:t>
            </a:r>
            <a:endParaRPr lang="ru-RU" altLang="ru-RU" sz="2800" smtClean="0">
              <a:latin typeface="Times New Roman" pitchFamily="18" charset="0"/>
              <a:cs typeface="Times New Roman" pitchFamily="18" charset="0"/>
            </a:endParaRPr>
          </a:p>
        </p:txBody>
      </p:sp>
      <p:sp>
        <p:nvSpPr>
          <p:cNvPr id="15363" name="Текст 2"/>
          <p:cNvSpPr>
            <a:spLocks noGrp="1" noChangeArrowheads="1"/>
          </p:cNvSpPr>
          <p:nvPr>
            <p:ph type="body" sz="half" idx="1"/>
          </p:nvPr>
        </p:nvSpPr>
        <p:spPr>
          <a:xfrm>
            <a:off x="639763" y="1790700"/>
            <a:ext cx="4038600" cy="4525963"/>
          </a:xfrm>
        </p:spPr>
        <p:txBody>
          <a:bodyPr/>
          <a:lstStyle/>
          <a:p>
            <a:r>
              <a:rPr lang="uk-UA" altLang="ru-RU" sz="1800" smtClean="0">
                <a:latin typeface="Times New Roman" pitchFamily="18" charset="0"/>
                <a:cs typeface="Times New Roman" pitchFamily="18" charset="0"/>
              </a:rPr>
              <a:t>Щоб детальніше ознайомитися із результатами розкопок кургану Гайманова Могила ми поїхали в село Балки Василівського району Запорізької області, яке знаходиться за декілька десятків кілометрів від Енергодара. </a:t>
            </a:r>
            <a:endParaRPr lang="ru-RU" altLang="ru-RU" sz="1800" smtClean="0">
              <a:latin typeface="Times New Roman" pitchFamily="18" charset="0"/>
              <a:cs typeface="Times New Roman" pitchFamily="18" charset="0"/>
            </a:endParaRPr>
          </a:p>
          <a:p>
            <a:r>
              <a:rPr lang="uk-UA" altLang="ru-RU" sz="1800" smtClean="0">
                <a:latin typeface="Times New Roman" pitchFamily="18" charset="0"/>
                <a:cs typeface="Times New Roman" pitchFamily="18" charset="0"/>
              </a:rPr>
              <a:t>Під час екскурсії до музею села Балки ми побачили багато предметів скіфського побуту та зброї (бронзові наконечники стріл, рештки металевих цвяхів, амфори, казани, таріліі.  Тут зберігається скіфська баба, яка знаходилась на</a:t>
            </a:r>
            <a:r>
              <a:rPr lang="ru-RU" altLang="ru-RU" sz="1800" smtClean="0">
                <a:latin typeface="Times New Roman" pitchFamily="18" charset="0"/>
                <a:cs typeface="Times New Roman" pitchFamily="18" charset="0"/>
              </a:rPr>
              <a:t> вершині  кургану Гайманова могила.</a:t>
            </a:r>
            <a:r>
              <a:rPr lang="uk-UA" altLang="ru-RU" sz="1800" smtClean="0">
                <a:latin typeface="Times New Roman" pitchFamily="18" charset="0"/>
                <a:cs typeface="Times New Roman" pitchFamily="18" charset="0"/>
              </a:rPr>
              <a:t> </a:t>
            </a:r>
            <a:endParaRPr lang="ru-RU" altLang="ru-RU" sz="1800" smtClean="0">
              <a:latin typeface="Times New Roman" pitchFamily="18" charset="0"/>
              <a:cs typeface="Times New Roman" pitchFamily="18" charset="0"/>
            </a:endParaRPr>
          </a:p>
        </p:txBody>
      </p:sp>
      <p:sp>
        <p:nvSpPr>
          <p:cNvPr id="15364" name="Мультимедиа 3"/>
          <p:cNvSpPr>
            <a:spLocks noGrp="1" noChangeArrowheads="1" noTextEdit="1"/>
          </p:cNvSpPr>
          <p:nvPr>
            <p:ph type="media" sz="half" idx="2"/>
          </p:nvPr>
        </p:nvSpPr>
        <p:spPr/>
      </p:sp>
      <p:pic>
        <p:nvPicPr>
          <p:cNvPr id="15365" name="Picture 4" descr="SDC10953"/>
          <p:cNvPicPr>
            <a:picLocks noChangeAspect="1" noChangeArrowheads="1"/>
          </p:cNvPicPr>
          <p:nvPr/>
        </p:nvPicPr>
        <p:blipFill>
          <a:blip r:embed="rId2"/>
          <a:srcRect/>
          <a:stretch>
            <a:fillRect/>
          </a:stretch>
        </p:blipFill>
        <p:spPr bwMode="auto">
          <a:xfrm>
            <a:off x="4648200" y="1600200"/>
            <a:ext cx="4038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noChangeArrowheads="1"/>
          </p:cNvSpPr>
          <p:nvPr>
            <p:ph type="title"/>
          </p:nvPr>
        </p:nvSpPr>
        <p:spPr>
          <a:xfrm>
            <a:off x="611188" y="53975"/>
            <a:ext cx="8229600" cy="1143000"/>
          </a:xfrm>
        </p:spPr>
        <p:txBody>
          <a:bodyPr/>
          <a:lstStyle/>
          <a:p>
            <a:r>
              <a:rPr lang="uk-UA" altLang="ru-RU" smtClean="0">
                <a:latin typeface="Times New Roman" pitchFamily="18" charset="0"/>
                <a:cs typeface="Times New Roman" pitchFamily="18" charset="0"/>
              </a:rPr>
              <a:t>Висновки</a:t>
            </a:r>
            <a:endParaRPr lang="ru-RU" altLang="ru-RU" smtClean="0">
              <a:latin typeface="Times New Roman" pitchFamily="18" charset="0"/>
              <a:cs typeface="Times New Roman" pitchFamily="18" charset="0"/>
            </a:endParaRPr>
          </a:p>
        </p:txBody>
      </p:sp>
      <p:sp>
        <p:nvSpPr>
          <p:cNvPr id="16387" name="Объект 2"/>
          <p:cNvSpPr>
            <a:spLocks noGrp="1" noChangeArrowheads="1"/>
          </p:cNvSpPr>
          <p:nvPr>
            <p:ph idx="1"/>
          </p:nvPr>
        </p:nvSpPr>
        <p:spPr>
          <a:xfrm>
            <a:off x="457200" y="1196975"/>
            <a:ext cx="8229600" cy="4929188"/>
          </a:xfrm>
        </p:spPr>
        <p:txBody>
          <a:bodyPr/>
          <a:lstStyle/>
          <a:p>
            <a:r>
              <a:rPr lang="uk-UA" altLang="ru-RU" sz="2400" smtClean="0">
                <a:latin typeface="Times New Roman" pitchFamily="18" charset="0"/>
                <a:cs typeface="Times New Roman" pitchFamily="18" charset="0"/>
              </a:rPr>
              <a:t> У нашому краї знайдено безліч археологічних доказів про присутність скіфів на нашій землі. </a:t>
            </a:r>
          </a:p>
          <a:p>
            <a:r>
              <a:rPr lang="uk-UA" altLang="ru-RU" sz="2400" smtClean="0">
                <a:latin typeface="Times New Roman" pitchFamily="18" charset="0"/>
                <a:cs typeface="Times New Roman" pitchFamily="18" charset="0"/>
              </a:rPr>
              <a:t> В Кам</a:t>
            </a:r>
            <a:r>
              <a:rPr lang="en-US" altLang="ru-RU" sz="2400" smtClean="0">
                <a:latin typeface="Times New Roman" pitchFamily="18" charset="0"/>
                <a:cs typeface="Times New Roman" pitchFamily="18" charset="0"/>
              </a:rPr>
              <a:t>’</a:t>
            </a:r>
            <a:r>
              <a:rPr lang="uk-UA" altLang="ru-RU" sz="2400" smtClean="0">
                <a:latin typeface="Times New Roman" pitchFamily="18" charset="0"/>
                <a:cs typeface="Times New Roman" pitchFamily="18" charset="0"/>
              </a:rPr>
              <a:t>нсько-Дніпровському музеї знаходиться амфора, яка свідчить, що скіфи, можливо, вже у </a:t>
            </a:r>
            <a:r>
              <a:rPr lang="en-US" altLang="ru-RU" sz="2400" smtClean="0">
                <a:latin typeface="Times New Roman" pitchFamily="18" charset="0"/>
                <a:cs typeface="Times New Roman" pitchFamily="18" charset="0"/>
              </a:rPr>
              <a:t>VI </a:t>
            </a:r>
            <a:r>
              <a:rPr lang="uk-UA" altLang="ru-RU" sz="2400" smtClean="0">
                <a:latin typeface="Times New Roman" pitchFamily="18" charset="0"/>
                <a:cs typeface="Times New Roman" pitchFamily="18" charset="0"/>
              </a:rPr>
              <a:t>ст. до н.е. перебували на території наших степів.</a:t>
            </a:r>
          </a:p>
          <a:p>
            <a:r>
              <a:rPr lang="uk-UA" altLang="ru-RU" sz="2400" smtClean="0">
                <a:latin typeface="Times New Roman" pitchFamily="18" charset="0"/>
                <a:cs typeface="Times New Roman" pitchFamily="18" charset="0"/>
              </a:rPr>
              <a:t>В музеї села Балки ми побачили багато цікавих речей із царського поховання Гайманова могила, археологи встановили, що присутність елементів кінської збуї ще раз доводить особливе ставлення скіфів до своїх коней.</a:t>
            </a:r>
          </a:p>
          <a:p>
            <a:r>
              <a:rPr lang="uk-UA" altLang="ru-RU" sz="2400" smtClean="0">
                <a:latin typeface="Times New Roman" pitchFamily="18" charset="0"/>
                <a:cs typeface="Times New Roman" pitchFamily="18" charset="0"/>
              </a:rPr>
              <a:t>Праця запорізьких скіфологів безцінна – вона зберігає для наступних поколінь нашу історичну спадщину.</a:t>
            </a:r>
            <a:endParaRPr lang="ru-RU" alt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noChangeArrowheads="1"/>
          </p:cNvSpPr>
          <p:nvPr>
            <p:ph type="title"/>
          </p:nvPr>
        </p:nvSpPr>
        <p:spPr>
          <a:xfrm>
            <a:off x="457200" y="274638"/>
            <a:ext cx="8229600" cy="777875"/>
          </a:xfrm>
        </p:spPr>
        <p:txBody>
          <a:bodyPr/>
          <a:lstStyle/>
          <a:p>
            <a:r>
              <a:rPr lang="uk-UA" altLang="ru-RU" sz="2000" smtClean="0">
                <a:latin typeface="Times New Roman" pitchFamily="18" charset="0"/>
                <a:cs typeface="Times New Roman" pitchFamily="18" charset="0"/>
              </a:rPr>
              <a:t>Список використаних</a:t>
            </a:r>
            <a:br>
              <a:rPr lang="uk-UA" altLang="ru-RU" sz="2000" smtClean="0">
                <a:latin typeface="Times New Roman" pitchFamily="18" charset="0"/>
                <a:cs typeface="Times New Roman" pitchFamily="18" charset="0"/>
              </a:rPr>
            </a:br>
            <a:r>
              <a:rPr lang="uk-UA" altLang="ru-RU" sz="2000" smtClean="0">
                <a:latin typeface="Times New Roman" pitchFamily="18" charset="0"/>
                <a:cs typeface="Times New Roman" pitchFamily="18" charset="0"/>
              </a:rPr>
              <a:t>джерел</a:t>
            </a:r>
            <a:endParaRPr lang="ru-RU" altLang="ru-RU" sz="2000" smtClean="0">
              <a:latin typeface="Times New Roman" pitchFamily="18" charset="0"/>
              <a:cs typeface="Times New Roman" pitchFamily="18" charset="0"/>
            </a:endParaRPr>
          </a:p>
        </p:txBody>
      </p:sp>
      <p:sp>
        <p:nvSpPr>
          <p:cNvPr id="3" name="Объект 2"/>
          <p:cNvSpPr>
            <a:spLocks noGrp="1"/>
          </p:cNvSpPr>
          <p:nvPr>
            <p:ph idx="1"/>
          </p:nvPr>
        </p:nvSpPr>
        <p:spPr/>
        <p:txBody>
          <a:bodyPr/>
          <a:lstStyle/>
          <a:p>
            <a:pPr>
              <a:defRPr/>
            </a:pPr>
            <a:r>
              <a:rPr lang="ru-RU" sz="1400" dirty="0">
                <a:latin typeface="Times New Roman" panose="02020603050405020304" pitchFamily="18" charset="0"/>
                <a:cs typeface="Times New Roman" panose="02020603050405020304" pitchFamily="18" charset="0"/>
              </a:rPr>
              <a:t> 1. </a:t>
            </a:r>
            <a:r>
              <a:rPr lang="ru-RU" sz="1400" dirty="0" err="1">
                <a:latin typeface="Times New Roman" panose="02020603050405020304" pitchFamily="18" charset="0"/>
                <a:cs typeface="Times New Roman" panose="02020603050405020304" pitchFamily="18" charset="0"/>
              </a:rPr>
              <a:t>Історія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України</a:t>
            </a:r>
            <a:r>
              <a:rPr lang="ru-RU"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[Електронний ресурс</a:t>
            </a:r>
            <a:r>
              <a:rPr lang="ru-RU" sz="1400" dirty="0">
                <a:latin typeface="Times New Roman" panose="02020603050405020304" pitchFamily="18" charset="0"/>
                <a:cs typeface="Times New Roman" panose="02020603050405020304" pitchFamily="18" charset="0"/>
              </a:rPr>
              <a:t>]. Режим доступу: </a:t>
            </a:r>
            <a:r>
              <a:rPr lang="uk-UA" sz="1400" u="sng" dirty="0">
                <a:latin typeface="Times New Roman" panose="02020603050405020304" pitchFamily="18" charset="0"/>
                <a:cs typeface="Times New Roman" panose="02020603050405020304" pitchFamily="18" charset="0"/>
                <a:hlinkClick r:id="rId2"/>
              </a:rPr>
              <a:t>http://politics.ellib.org.ua/pages-9056.html</a:t>
            </a:r>
            <a:endParaRPr lang="ru-RU" sz="1400" dirty="0">
              <a:latin typeface="Times New Roman" panose="02020603050405020304" pitchFamily="18" charset="0"/>
              <a:cs typeface="Times New Roman" panose="02020603050405020304" pitchFamily="18" charset="0"/>
            </a:endParaRPr>
          </a:p>
          <a:p>
            <a:pPr>
              <a:defRPr/>
            </a:pPr>
            <a:r>
              <a:rPr lang="uk-UA" sz="1400" dirty="0">
                <a:latin typeface="Times New Roman" panose="02020603050405020304" pitchFamily="18" charset="0"/>
                <a:cs typeface="Times New Roman" panose="02020603050405020304" pitchFamily="18" charset="0"/>
              </a:rPr>
              <a:t> 2. Скіфи: розселення, </a:t>
            </a:r>
            <a:r>
              <a:rPr lang="uk-UA" sz="1400" dirty="0" err="1">
                <a:latin typeface="Times New Roman" panose="02020603050405020304" pitchFamily="18" charset="0"/>
                <a:cs typeface="Times New Roman" panose="02020603050405020304" pitchFamily="18" charset="0"/>
              </a:rPr>
              <a:t>заняттядуховний</a:t>
            </a:r>
            <a:r>
              <a:rPr lang="uk-UA" sz="1400" dirty="0">
                <a:latin typeface="Times New Roman" panose="02020603050405020304" pitchFamily="18" charset="0"/>
                <a:cs typeface="Times New Roman" panose="02020603050405020304" pitchFamily="18" charset="0"/>
              </a:rPr>
              <a:t> світ [Електронний ресурс].</a:t>
            </a:r>
            <a:r>
              <a:rPr lang="uk-UA" sz="1400" b="1" dirty="0">
                <a:latin typeface="Times New Roman" panose="02020603050405020304" pitchFamily="18" charset="0"/>
                <a:cs typeface="Times New Roman" panose="02020603050405020304" pitchFamily="18" charset="0"/>
              </a:rPr>
              <a:t>  –       </a:t>
            </a:r>
            <a:r>
              <a:rPr lang="uk-UA" sz="1400" dirty="0">
                <a:latin typeface="Times New Roman" panose="02020603050405020304" pitchFamily="18" charset="0"/>
                <a:cs typeface="Times New Roman" panose="02020603050405020304" pitchFamily="18" charset="0"/>
              </a:rPr>
              <a:t>Режим  доступу:  </a:t>
            </a:r>
            <a:r>
              <a:rPr lang="uk-UA" sz="1400" u="sng" dirty="0">
                <a:latin typeface="Times New Roman" panose="02020603050405020304" pitchFamily="18" charset="0"/>
                <a:cs typeface="Times New Roman" panose="02020603050405020304" pitchFamily="18" charset="0"/>
                <a:hlinkClick r:id="rId3"/>
              </a:rPr>
              <a:t>https://disted.edu.vn.ua/courses/learn/2082</a:t>
            </a:r>
            <a:r>
              <a:rPr lang="uk-UA"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a:defRPr/>
            </a:pPr>
            <a:r>
              <a:rPr lang="uk-UA" sz="1400" dirty="0">
                <a:latin typeface="Times New Roman" panose="02020603050405020304" pitchFamily="18" charset="0"/>
                <a:cs typeface="Times New Roman" panose="02020603050405020304" pitchFamily="18" charset="0"/>
              </a:rPr>
              <a:t>   3. Первісна історія України / Л. Л. Залізняк.  – Київ: Вища школа, 1999. –  262 с.</a:t>
            </a:r>
            <a:endParaRPr lang="ru-RU" sz="1400" dirty="0">
              <a:latin typeface="Times New Roman" panose="02020603050405020304" pitchFamily="18" charset="0"/>
              <a:cs typeface="Times New Roman" panose="02020603050405020304" pitchFamily="18" charset="0"/>
            </a:endParaRPr>
          </a:p>
          <a:p>
            <a:pPr>
              <a:defRPr/>
            </a:pPr>
            <a:r>
              <a:rPr lang="uk-UA" sz="1400" dirty="0">
                <a:latin typeface="Times New Roman" panose="02020603050405020304" pitchFamily="18" charset="0"/>
                <a:cs typeface="Times New Roman" panose="02020603050405020304" pitchFamily="18" charset="0"/>
              </a:rPr>
              <a:t>   4. </a:t>
            </a:r>
            <a:r>
              <a:rPr lang="ru-RU" sz="1400" dirty="0">
                <a:latin typeface="Times New Roman" panose="02020603050405020304" pitchFamily="18" charset="0"/>
                <a:cs typeface="Times New Roman" panose="02020603050405020304" pitchFamily="18" charset="0"/>
              </a:rPr>
              <a:t>Каменское городище / И. П. Грязнов. – Запорожье: Дикое поле, 2011. – 56 с.</a:t>
            </a:r>
          </a:p>
          <a:p>
            <a:pPr>
              <a:defRPr/>
            </a:pPr>
            <a:r>
              <a:rPr lang="ru-RU" sz="1400" dirty="0">
                <a:latin typeface="Times New Roman" panose="02020603050405020304" pitchFamily="18" charset="0"/>
                <a:cs typeface="Times New Roman" panose="02020603050405020304" pitchFamily="18" charset="0"/>
              </a:rPr>
              <a:t>5. </a:t>
            </a:r>
            <a:r>
              <a:rPr lang="ru-RU" sz="1400" dirty="0" err="1">
                <a:latin typeface="Times New Roman" panose="02020603050405020304" pitchFamily="18" charset="0"/>
                <a:cs typeface="Times New Roman" panose="02020603050405020304" pitchFamily="18" charset="0"/>
              </a:rPr>
              <a:t>Скіфи</a:t>
            </a:r>
            <a:r>
              <a:rPr lang="ru-RU" sz="1400" dirty="0">
                <a:latin typeface="Times New Roman" panose="02020603050405020304" pitchFamily="18" charset="0"/>
                <a:cs typeface="Times New Roman" panose="02020603050405020304" pitchFamily="18" charset="0"/>
              </a:rPr>
              <a:t> / О. П. </a:t>
            </a:r>
            <a:r>
              <a:rPr lang="ru-RU" sz="1400" dirty="0" err="1">
                <a:latin typeface="Times New Roman" panose="02020603050405020304" pitchFamily="18" charset="0"/>
                <a:cs typeface="Times New Roman" panose="02020603050405020304" pitchFamily="18" charset="0"/>
              </a:rPr>
              <a:t>Смірнов</a:t>
            </a:r>
            <a:r>
              <a:rPr lang="ru-RU" sz="1400"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Москва: Наука, 1966.  – 199 с.   </a:t>
            </a:r>
          </a:p>
          <a:p>
            <a:pPr marL="0" indent="0">
              <a:buFontTx/>
              <a:buNone/>
              <a:defRPr/>
            </a:pPr>
            <a:r>
              <a:rPr lang="uk-UA" sz="1400"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a:defRPr/>
            </a:pPr>
            <a:r>
              <a:rPr lang="uk-UA" sz="1400" dirty="0">
                <a:latin typeface="Times New Roman" panose="02020603050405020304" pitchFamily="18" charset="0"/>
                <a:cs typeface="Times New Roman" panose="02020603050405020304" pitchFamily="18" charset="0"/>
              </a:rPr>
              <a:t>  6. Скіфське озброєння [Електронний ресурс]. </a:t>
            </a:r>
            <a:r>
              <a:rPr lang="uk-UA" sz="1400" b="1"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Режим  доступу: </a:t>
            </a:r>
            <a:endParaRPr lang="ru-RU" sz="1400" dirty="0">
              <a:latin typeface="Times New Roman" panose="02020603050405020304" pitchFamily="18" charset="0"/>
              <a:cs typeface="Times New Roman" panose="02020603050405020304" pitchFamily="18" charset="0"/>
            </a:endParaRPr>
          </a:p>
          <a:p>
            <a:pPr marL="0" indent="0">
              <a:buFontTx/>
              <a:buNone/>
              <a:defRPr/>
            </a:pPr>
            <a:r>
              <a:rPr lang="uk-UA" sz="1400" u="sng" dirty="0">
                <a:latin typeface="Times New Roman" panose="02020603050405020304" pitchFamily="18" charset="0"/>
                <a:cs typeface="Times New Roman" panose="02020603050405020304" pitchFamily="18" charset="0"/>
                <a:hlinkClick r:id="rId4"/>
              </a:rPr>
              <a:t>https://uk.wikipedia.org/wiki/%D0%A1%D0%BA%D1%96%D1%84%D1%81%D1%8C%D0%BA%D0%B5_%D0%BE%D0%B7%D0%B1%D1%80%D0%BE%D1%94%D0%BD%D0%BD%D1%8F</a:t>
            </a:r>
            <a:endParaRPr lang="ru-RU" sz="1400" dirty="0">
              <a:latin typeface="Times New Roman" panose="02020603050405020304" pitchFamily="18" charset="0"/>
              <a:cs typeface="Times New Roman" panose="02020603050405020304" pitchFamily="18" charset="0"/>
            </a:endParaRPr>
          </a:p>
          <a:p>
            <a:pPr>
              <a:defRPr/>
            </a:pPr>
            <a:r>
              <a:rPr lang="uk-UA" sz="1400" dirty="0">
                <a:latin typeface="Times New Roman" panose="02020603050405020304" pitchFamily="18" charset="0"/>
                <a:cs typeface="Times New Roman" panose="02020603050405020304" pitchFamily="18" charset="0"/>
              </a:rPr>
              <a:t>7. Звідки походять наші </a:t>
            </a:r>
            <a:r>
              <a:rPr lang="uk-UA" sz="1400" dirty="0" err="1">
                <a:latin typeface="Times New Roman" panose="02020603050405020304" pitchFamily="18" charset="0"/>
                <a:cs typeface="Times New Roman" panose="02020603050405020304" pitchFamily="18" charset="0"/>
              </a:rPr>
              <a:t>мілітарні</a:t>
            </a:r>
            <a:r>
              <a:rPr lang="uk-UA" sz="1400" dirty="0">
                <a:latin typeface="Times New Roman" panose="02020603050405020304" pitchFamily="18" charset="0"/>
                <a:cs typeface="Times New Roman" panose="02020603050405020304" pitchFamily="18" charset="0"/>
              </a:rPr>
              <a:t> традиції </a:t>
            </a:r>
            <a:r>
              <a:rPr lang="ru-RU" sz="1400" dirty="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Електронний ресурс</a:t>
            </a:r>
            <a:r>
              <a:rPr lang="ru-RU" sz="1400" dirty="0">
                <a:latin typeface="Times New Roman" panose="02020603050405020304" pitchFamily="18" charset="0"/>
                <a:cs typeface="Times New Roman" panose="02020603050405020304" pitchFamily="18" charset="0"/>
              </a:rPr>
              <a:t>]</a:t>
            </a:r>
            <a:r>
              <a:rPr lang="uk-UA" sz="1400"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Режим доступу: </a:t>
            </a:r>
            <a:r>
              <a:rPr lang="uk-UA" sz="1400" u="sng" dirty="0">
                <a:latin typeface="Times New Roman" panose="02020603050405020304" pitchFamily="18" charset="0"/>
                <a:cs typeface="Times New Roman" panose="02020603050405020304" pitchFamily="18" charset="0"/>
              </a:rPr>
              <a:t> https://armyinform.com.ua/2020/02/zvidky-pohodyat-nashi-militarni-tradycziyi/</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noChangeArrowheads="1"/>
          </p:cNvSpPr>
          <p:nvPr>
            <p:ph type="title"/>
          </p:nvPr>
        </p:nvSpPr>
        <p:spPr/>
        <p:txBody>
          <a:bodyPr/>
          <a:lstStyle/>
          <a:p>
            <a:r>
              <a:rPr lang="uk-UA" altLang="ru-RU" sz="2800" smtClean="0">
                <a:latin typeface="Times New Roman" pitchFamily="18" charset="0"/>
                <a:cs typeface="Times New Roman" pitchFamily="18" charset="0"/>
              </a:rPr>
              <a:t>Об</a:t>
            </a:r>
            <a:r>
              <a:rPr lang="en-US" altLang="ru-RU" sz="2800" smtClean="0">
                <a:latin typeface="Times New Roman" pitchFamily="18" charset="0"/>
                <a:cs typeface="Times New Roman" pitchFamily="18" charset="0"/>
              </a:rPr>
              <a:t>’</a:t>
            </a:r>
            <a:r>
              <a:rPr lang="uk-UA" altLang="ru-RU" sz="2800" smtClean="0">
                <a:latin typeface="Times New Roman" pitchFamily="18" charset="0"/>
                <a:cs typeface="Times New Roman" pitchFamily="18" charset="0"/>
              </a:rPr>
              <a:t>єкт, предмет дослідження.</a:t>
            </a:r>
            <a:br>
              <a:rPr lang="uk-UA" altLang="ru-RU" sz="2800" smtClean="0">
                <a:latin typeface="Times New Roman" pitchFamily="18" charset="0"/>
                <a:cs typeface="Times New Roman" pitchFamily="18" charset="0"/>
              </a:rPr>
            </a:br>
            <a:r>
              <a:rPr lang="uk-UA" altLang="ru-RU" sz="2800" smtClean="0">
                <a:latin typeface="Times New Roman" pitchFamily="18" charset="0"/>
                <a:cs typeface="Times New Roman" pitchFamily="18" charset="0"/>
              </a:rPr>
              <a:t>Мета роботи</a:t>
            </a:r>
            <a:endParaRPr lang="ru-RU" altLang="ru-RU" sz="2800" smtClean="0">
              <a:latin typeface="Times New Roman" pitchFamily="18" charset="0"/>
              <a:cs typeface="Times New Roman" pitchFamily="18" charset="0"/>
            </a:endParaRPr>
          </a:p>
        </p:txBody>
      </p:sp>
      <p:sp>
        <p:nvSpPr>
          <p:cNvPr id="4099" name="Объект 2"/>
          <p:cNvSpPr>
            <a:spLocks noGrp="1" noChangeArrowheads="1"/>
          </p:cNvSpPr>
          <p:nvPr>
            <p:ph idx="1"/>
          </p:nvPr>
        </p:nvSpPr>
        <p:spPr/>
        <p:txBody>
          <a:bodyPr/>
          <a:lstStyle/>
          <a:p>
            <a:r>
              <a:rPr lang="uk-UA" altLang="ru-RU" sz="2800" b="1" smtClean="0">
                <a:latin typeface="Times New Roman" pitchFamily="18" charset="0"/>
                <a:cs typeface="Times New Roman" pitchFamily="18" charset="0"/>
              </a:rPr>
              <a:t>Об</a:t>
            </a:r>
            <a:r>
              <a:rPr lang="en-US" altLang="ru-RU" sz="2800" b="1" smtClean="0">
                <a:latin typeface="Times New Roman" pitchFamily="18" charset="0"/>
                <a:cs typeface="Times New Roman" pitchFamily="18" charset="0"/>
              </a:rPr>
              <a:t>’</a:t>
            </a:r>
            <a:r>
              <a:rPr lang="uk-UA" altLang="ru-RU" sz="2800" b="1" smtClean="0">
                <a:latin typeface="Times New Roman" pitchFamily="18" charset="0"/>
                <a:cs typeface="Times New Roman" pitchFamily="18" charset="0"/>
              </a:rPr>
              <a:t>єкт</a:t>
            </a:r>
            <a:r>
              <a:rPr lang="en-US" altLang="ru-RU" sz="2800" b="1" smtClean="0">
                <a:latin typeface="Times New Roman" pitchFamily="18" charset="0"/>
                <a:cs typeface="Times New Roman" pitchFamily="18" charset="0"/>
              </a:rPr>
              <a:t> </a:t>
            </a:r>
            <a:r>
              <a:rPr lang="uk-UA" altLang="ru-RU" sz="2800" b="1" smtClean="0">
                <a:latin typeface="Times New Roman" pitchFamily="18" charset="0"/>
                <a:cs typeface="Times New Roman" pitchFamily="18" charset="0"/>
              </a:rPr>
              <a:t>вивчення </a:t>
            </a:r>
            <a:r>
              <a:rPr lang="uk-UA" altLang="ru-RU" sz="2800" smtClean="0">
                <a:latin typeface="Times New Roman" pitchFamily="18" charset="0"/>
                <a:cs typeface="Times New Roman" pitchFamily="18" charset="0"/>
              </a:rPr>
              <a:t>– скіфські поховання на лівому березі Дніпра.</a:t>
            </a:r>
          </a:p>
          <a:p>
            <a:r>
              <a:rPr lang="uk-UA" altLang="ru-RU" sz="2800" b="1" smtClean="0">
                <a:latin typeface="Times New Roman" pitchFamily="18" charset="0"/>
                <a:cs typeface="Times New Roman" pitchFamily="18" charset="0"/>
              </a:rPr>
              <a:t>Предмет дослідження </a:t>
            </a:r>
            <a:r>
              <a:rPr lang="uk-UA" altLang="ru-RU" sz="2800" smtClean="0">
                <a:latin typeface="Times New Roman" pitchFamily="18" charset="0"/>
                <a:cs typeface="Times New Roman" pitchFamily="18" charset="0"/>
              </a:rPr>
              <a:t>– окремі здобутки скіфологів, які представлені в музеях нашого краю.</a:t>
            </a:r>
          </a:p>
          <a:p>
            <a:r>
              <a:rPr lang="uk-UA" altLang="ru-RU" sz="2800" b="1" smtClean="0">
                <a:latin typeface="Times New Roman" pitchFamily="18" charset="0"/>
                <a:cs typeface="Times New Roman" pitchFamily="18" charset="0"/>
              </a:rPr>
              <a:t>Мета роботи </a:t>
            </a:r>
            <a:r>
              <a:rPr lang="uk-UA" altLang="ru-RU" sz="2800" smtClean="0">
                <a:latin typeface="Times New Roman" pitchFamily="18" charset="0"/>
                <a:cs typeface="Times New Roman" pitchFamily="18" charset="0"/>
              </a:rPr>
              <a:t>– на основі аналізу результатів роботи археологів збагатити джерельну базу по історії скіфів у нашому краї.</a:t>
            </a:r>
            <a:endParaRPr lang="ru-RU" altLang="ru-RU"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noChangeArrowheads="1"/>
          </p:cNvSpPr>
          <p:nvPr>
            <p:ph type="title"/>
          </p:nvPr>
        </p:nvSpPr>
        <p:spPr/>
        <p:txBody>
          <a:bodyPr/>
          <a:lstStyle/>
          <a:p>
            <a:r>
              <a:rPr lang="uk-UA" altLang="ru-RU" sz="3200" smtClean="0">
                <a:latin typeface="Times New Roman" pitchFamily="18" charset="0"/>
                <a:cs typeface="Times New Roman" pitchFamily="18" charset="0"/>
              </a:rPr>
              <a:t>Дослідницькі завдання</a:t>
            </a:r>
            <a:endParaRPr lang="ru-RU" altLang="ru-RU" sz="3200" smtClean="0">
              <a:latin typeface="Times New Roman" pitchFamily="18" charset="0"/>
              <a:cs typeface="Times New Roman" pitchFamily="18" charset="0"/>
            </a:endParaRPr>
          </a:p>
        </p:txBody>
      </p:sp>
      <p:sp>
        <p:nvSpPr>
          <p:cNvPr id="5123" name="Объект 2"/>
          <p:cNvSpPr>
            <a:spLocks noGrp="1" noChangeArrowheads="1"/>
          </p:cNvSpPr>
          <p:nvPr>
            <p:ph idx="1"/>
          </p:nvPr>
        </p:nvSpPr>
        <p:spPr/>
        <p:txBody>
          <a:bodyPr/>
          <a:lstStyle/>
          <a:p>
            <a:r>
              <a:rPr lang="uk-UA" altLang="ru-RU" sz="2400" smtClean="0">
                <a:latin typeface="Times New Roman" pitchFamily="18" charset="0"/>
                <a:cs typeface="Times New Roman" pitchFamily="18" charset="0"/>
              </a:rPr>
              <a:t>Проаналізувати  основні відомі факти по історії скіфів на основі літературних джерел та  матеріалів  музеїв нашого краю;</a:t>
            </a:r>
            <a:endParaRPr lang="ru-RU" altLang="ru-RU" sz="2400" smtClean="0">
              <a:latin typeface="Times New Roman" pitchFamily="18" charset="0"/>
              <a:cs typeface="Times New Roman" pitchFamily="18" charset="0"/>
            </a:endParaRPr>
          </a:p>
          <a:p>
            <a:r>
              <a:rPr lang="uk-UA" altLang="ru-RU" sz="2400" smtClean="0">
                <a:latin typeface="Times New Roman" pitchFamily="18" charset="0"/>
                <a:cs typeface="Times New Roman" pitchFamily="18" charset="0"/>
              </a:rPr>
              <a:t> познайомитися з новітніми  дослідження археологів на Мамай-горі;</a:t>
            </a:r>
          </a:p>
          <a:p>
            <a:r>
              <a:rPr lang="uk-UA" altLang="ru-RU" sz="2400" smtClean="0">
                <a:latin typeface="Times New Roman" pitchFamily="18" charset="0"/>
                <a:cs typeface="Times New Roman" pitchFamily="18" charset="0"/>
              </a:rPr>
              <a:t>здійснити спробу дати відповідь на питання: «Коли  з</a:t>
            </a:r>
            <a:r>
              <a:rPr lang="en-US" altLang="ru-RU" sz="2400" smtClean="0">
                <a:latin typeface="Times New Roman" pitchFamily="18" charset="0"/>
                <a:cs typeface="Times New Roman" pitchFamily="18" charset="0"/>
              </a:rPr>
              <a:t>’</a:t>
            </a:r>
            <a:r>
              <a:rPr lang="uk-UA" altLang="ru-RU" sz="2400" smtClean="0">
                <a:latin typeface="Times New Roman" pitchFamily="18" charset="0"/>
                <a:cs typeface="Times New Roman" pitchFamily="18" charset="0"/>
              </a:rPr>
              <a:t>явилися</a:t>
            </a:r>
            <a:r>
              <a:rPr lang="en-US" altLang="ru-RU" sz="2400" smtClean="0">
                <a:latin typeface="Times New Roman" pitchFamily="18" charset="0"/>
                <a:cs typeface="Times New Roman" pitchFamily="18" charset="0"/>
              </a:rPr>
              <a:t> </a:t>
            </a:r>
            <a:r>
              <a:rPr lang="uk-UA" altLang="ru-RU" sz="2400" smtClean="0">
                <a:latin typeface="Times New Roman" pitchFamily="18" charset="0"/>
                <a:cs typeface="Times New Roman" pitchFamily="18" charset="0"/>
              </a:rPr>
              <a:t>скіфи на теренах нашого краю?»;</a:t>
            </a:r>
          </a:p>
          <a:p>
            <a:r>
              <a:rPr lang="uk-UA" altLang="ru-RU" sz="2400" smtClean="0">
                <a:latin typeface="Times New Roman" pitchFamily="18" charset="0"/>
                <a:cs typeface="Times New Roman" pitchFamily="18" charset="0"/>
              </a:rPr>
              <a:t>з</a:t>
            </a:r>
            <a:r>
              <a:rPr lang="en-US" altLang="ru-RU" sz="2400" smtClean="0">
                <a:latin typeface="Times New Roman" pitchFamily="18" charset="0"/>
                <a:cs typeface="Times New Roman" pitchFamily="18" charset="0"/>
              </a:rPr>
              <a:t>’</a:t>
            </a:r>
            <a:r>
              <a:rPr lang="uk-UA" altLang="ru-RU" sz="2400" smtClean="0">
                <a:latin typeface="Times New Roman" pitchFamily="18" charset="0"/>
                <a:cs typeface="Times New Roman" pitchFamily="18" charset="0"/>
              </a:rPr>
              <a:t>ясувати, про що свідчать численні елементи дорогих кінських облаштунків, знайдених в похованні Гайманова могила.</a:t>
            </a:r>
            <a:endParaRPr lang="ru-RU" alt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noChangeArrowheads="1"/>
          </p:cNvSpPr>
          <p:nvPr>
            <p:ph type="title"/>
          </p:nvPr>
        </p:nvSpPr>
        <p:spPr/>
        <p:txBody>
          <a:bodyPr/>
          <a:lstStyle/>
          <a:p>
            <a:r>
              <a:rPr lang="ru-RU" altLang="ru-RU" sz="2400" smtClean="0">
                <a:latin typeface="Times New Roman" pitchFamily="18" charset="0"/>
                <a:cs typeface="Times New Roman" pitchFamily="18" charset="0"/>
              </a:rPr>
              <a:t>В Запорізькому обласному краєзнавчому музеї ми побачили речові джерела із майже сотні скіфських поховань на території сучасної Запрорізької області</a:t>
            </a:r>
          </a:p>
        </p:txBody>
      </p:sp>
      <p:pic>
        <p:nvPicPr>
          <p:cNvPr id="6147" name="Объект 12"/>
          <p:cNvPicPr>
            <a:picLocks noGrp="1" noChangeAspect="1" noChangeArrowheads="1"/>
          </p:cNvPicPr>
          <p:nvPr>
            <p:ph sz="half" idx="2"/>
          </p:nvPr>
        </p:nvPicPr>
        <p:blipFill>
          <a:blip r:embed="rId2"/>
          <a:srcRect/>
          <a:stretch>
            <a:fillRect/>
          </a:stretch>
        </p:blipFill>
        <p:spPr>
          <a:xfrm>
            <a:off x="4859338" y="1603375"/>
            <a:ext cx="3827462" cy="3697288"/>
          </a:xfrm>
        </p:spPr>
      </p:pic>
      <p:pic>
        <p:nvPicPr>
          <p:cNvPr id="6148" name="Место для изображения из Интернета 4"/>
          <p:cNvPicPr>
            <a:picLocks noGrp="1" noChangeAspect="1" noChangeArrowheads="1"/>
          </p:cNvPicPr>
          <p:nvPr>
            <p:ph sz="half" idx="1"/>
          </p:nvPr>
        </p:nvPicPr>
        <p:blipFill>
          <a:blip r:embed="rId3"/>
          <a:srcRect/>
          <a:stretch>
            <a:fillRect/>
          </a:stretch>
        </p:blipFill>
        <p:spPr>
          <a:xfrm>
            <a:off x="457200" y="1603375"/>
            <a:ext cx="3754438" cy="36972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noChangeArrowheads="1"/>
          </p:cNvSpPr>
          <p:nvPr>
            <p:ph type="title"/>
          </p:nvPr>
        </p:nvSpPr>
        <p:spPr/>
        <p:txBody>
          <a:bodyPr/>
          <a:lstStyle/>
          <a:p>
            <a:r>
              <a:rPr lang="uk-UA" altLang="ru-RU" sz="2400" smtClean="0">
                <a:latin typeface="Times New Roman" pitchFamily="18" charset="0"/>
                <a:cs typeface="Times New Roman" pitchFamily="18" charset="0"/>
              </a:rPr>
              <a:t>Музей історії зброї приватного мазину «Діана»</a:t>
            </a:r>
            <a:endParaRPr lang="ru-RU" altLang="ru-RU" sz="2400" smtClean="0">
              <a:latin typeface="Times New Roman" pitchFamily="18" charset="0"/>
              <a:cs typeface="Times New Roman" pitchFamily="18" charset="0"/>
            </a:endParaRPr>
          </a:p>
        </p:txBody>
      </p:sp>
      <p:sp>
        <p:nvSpPr>
          <p:cNvPr id="7171" name="Рисунок 2"/>
          <p:cNvSpPr>
            <a:spLocks noGrp="1" noChangeArrowheads="1" noTextEdit="1"/>
          </p:cNvSpPr>
          <p:nvPr>
            <p:ph type="pic" idx="1"/>
          </p:nvPr>
        </p:nvSpPr>
        <p:spPr/>
      </p:sp>
      <p:sp>
        <p:nvSpPr>
          <p:cNvPr id="7172" name="Текст 3"/>
          <p:cNvSpPr>
            <a:spLocks noGrp="1" noChangeArrowheads="1"/>
          </p:cNvSpPr>
          <p:nvPr>
            <p:ph type="body" sz="half" idx="2"/>
          </p:nvPr>
        </p:nvSpPr>
        <p:spPr/>
        <p:txBody>
          <a:bodyPr/>
          <a:lstStyle/>
          <a:p>
            <a:r>
              <a:rPr lang="uk-UA" altLang="ru-RU" sz="1800" smtClean="0">
                <a:latin typeface="Times New Roman" pitchFamily="18" charset="0"/>
                <a:cs typeface="Times New Roman" pitchFamily="18" charset="0"/>
              </a:rPr>
              <a:t> Під час екскурсії в музеї історії зброї у Запоріжжі ми звернули увагу на суттєву різницю між мечами кіммерійців та скіфів. Кіммерійські мечі, як правило, мали бронзову рукоять, та ширше, ніж у скіфів, лезо. Скіфські акінаки повністю виготовлені із заліза і мають  довше лезо.</a:t>
            </a:r>
            <a:endParaRPr lang="ru-RU" altLang="ru-RU" sz="1800" smtClean="0">
              <a:latin typeface="Times New Roman" pitchFamily="18" charset="0"/>
              <a:cs typeface="Times New Roman" pitchFamily="18" charset="0"/>
            </a:endParaRPr>
          </a:p>
        </p:txBody>
      </p:sp>
      <p:sp>
        <p:nvSpPr>
          <p:cNvPr id="7173" name="Рисунок 2"/>
          <p:cNvSpPr txBox="1">
            <a:spLocks/>
          </p:cNvSpPr>
          <p:nvPr/>
        </p:nvSpPr>
        <p:spPr bwMode="auto">
          <a:xfrm>
            <a:off x="9645650" y="1228725"/>
            <a:ext cx="7234238" cy="13649325"/>
          </a:xfrm>
          <a:prstGeom prst="rect">
            <a:avLst/>
          </a:prstGeom>
          <a:noFill/>
          <a:ln w="9525">
            <a:noFill/>
            <a:miter lim="800000"/>
            <a:headEnd/>
            <a:tailEnd/>
          </a:ln>
          <a:effectLst/>
        </p:spPr>
        <p:txBody>
          <a:bodyPr/>
          <a:lstStyle/>
          <a:p>
            <a:endParaRPr lang="ru-RU" altLang="ru-RU"/>
          </a:p>
        </p:txBody>
      </p:sp>
      <p:pic>
        <p:nvPicPr>
          <p:cNvPr id="7174" name="Picture 2" descr="IMG_20200730_111334"/>
          <p:cNvPicPr>
            <a:picLocks noChangeAspect="1" noChangeArrowheads="1"/>
          </p:cNvPicPr>
          <p:nvPr/>
        </p:nvPicPr>
        <p:blipFill>
          <a:blip r:embed="rId2"/>
          <a:srcRect l="10947" b="7259"/>
          <a:stretch>
            <a:fillRect/>
          </a:stretch>
        </p:blipFill>
        <p:spPr bwMode="auto">
          <a:xfrm>
            <a:off x="3887788" y="987425"/>
            <a:ext cx="4629150" cy="488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p:txBody>
          <a:bodyPr/>
          <a:lstStyle/>
          <a:p>
            <a:r>
              <a:rPr lang="uk-UA" altLang="ru-RU" sz="3200" smtClean="0">
                <a:latin typeface="Times New Roman" pitchFamily="18" charset="0"/>
                <a:cs typeface="Times New Roman" pitchFamily="18" charset="0"/>
              </a:rPr>
              <a:t>Скіфська історія в Кам</a:t>
            </a:r>
            <a:r>
              <a:rPr lang="en-US" altLang="ru-RU" sz="3200" smtClean="0">
                <a:latin typeface="Times New Roman" pitchFamily="18" charset="0"/>
                <a:cs typeface="Times New Roman" pitchFamily="18" charset="0"/>
              </a:rPr>
              <a:t>’</a:t>
            </a:r>
            <a:r>
              <a:rPr lang="uk-UA" altLang="ru-RU" sz="3200" smtClean="0">
                <a:latin typeface="Times New Roman" pitchFamily="18" charset="0"/>
                <a:cs typeface="Times New Roman" pitchFamily="18" charset="0"/>
              </a:rPr>
              <a:t>янсько- Днінровському музеї</a:t>
            </a:r>
            <a:endParaRPr lang="ru-RU" altLang="ru-RU" sz="3200" smtClean="0">
              <a:latin typeface="Times New Roman" pitchFamily="18" charset="0"/>
              <a:cs typeface="Times New Roman" pitchFamily="18" charset="0"/>
            </a:endParaRPr>
          </a:p>
        </p:txBody>
      </p:sp>
      <p:sp>
        <p:nvSpPr>
          <p:cNvPr id="8195" name="Текст 2"/>
          <p:cNvSpPr>
            <a:spLocks noGrp="1" noChangeArrowheads="1"/>
          </p:cNvSpPr>
          <p:nvPr>
            <p:ph type="body" idx="1"/>
          </p:nvPr>
        </p:nvSpPr>
        <p:spPr/>
        <p:txBody>
          <a:bodyPr/>
          <a:lstStyle/>
          <a:p>
            <a:pPr algn="ctr"/>
            <a:r>
              <a:rPr lang="uk-UA" altLang="ru-RU" smtClean="0">
                <a:latin typeface="Times New Roman" pitchFamily="18" charset="0"/>
                <a:cs typeface="Times New Roman" pitchFamily="18" charset="0"/>
              </a:rPr>
              <a:t>Наконечники скіфських стріл</a:t>
            </a:r>
            <a:endParaRPr lang="ru-RU" altLang="ru-RU" smtClean="0">
              <a:latin typeface="Times New Roman" pitchFamily="18" charset="0"/>
              <a:cs typeface="Times New Roman" pitchFamily="18" charset="0"/>
            </a:endParaRPr>
          </a:p>
        </p:txBody>
      </p:sp>
      <p:sp>
        <p:nvSpPr>
          <p:cNvPr id="8196" name="Объект 3"/>
          <p:cNvSpPr>
            <a:spLocks noGrp="1" noChangeArrowheads="1"/>
          </p:cNvSpPr>
          <p:nvPr>
            <p:ph sz="half" idx="2"/>
          </p:nvPr>
        </p:nvSpPr>
        <p:spPr>
          <a:xfrm>
            <a:off x="1704975" y="7908925"/>
            <a:ext cx="3808413" cy="7962900"/>
          </a:xfrm>
        </p:spPr>
        <p:txBody>
          <a:bodyPr/>
          <a:lstStyle/>
          <a:p>
            <a:endParaRPr lang="ru-RU" altLang="ru-RU" smtClean="0"/>
          </a:p>
        </p:txBody>
      </p:sp>
      <p:sp>
        <p:nvSpPr>
          <p:cNvPr id="8197" name="Текст 4"/>
          <p:cNvSpPr>
            <a:spLocks noGrp="1" noChangeArrowheads="1"/>
          </p:cNvSpPr>
          <p:nvPr>
            <p:ph type="body" sz="quarter" idx="3"/>
          </p:nvPr>
        </p:nvSpPr>
        <p:spPr/>
        <p:txBody>
          <a:bodyPr/>
          <a:lstStyle/>
          <a:p>
            <a:pPr algn="ctr"/>
            <a:r>
              <a:rPr lang="ru-RU" altLang="ru-RU" smtClean="0">
                <a:latin typeface="Times New Roman" pitchFamily="18" charset="0"/>
                <a:cs typeface="Times New Roman" pitchFamily="18" charset="0"/>
              </a:rPr>
              <a:t>Акінаки скіфів. Попереду – сучасна копія</a:t>
            </a:r>
          </a:p>
        </p:txBody>
      </p:sp>
      <p:sp>
        <p:nvSpPr>
          <p:cNvPr id="8198" name="Объект 5"/>
          <p:cNvSpPr>
            <a:spLocks noGrp="1" noChangeArrowheads="1"/>
          </p:cNvSpPr>
          <p:nvPr>
            <p:ph sz="quarter" idx="4"/>
          </p:nvPr>
        </p:nvSpPr>
        <p:spPr>
          <a:xfrm>
            <a:off x="8385175" y="6942138"/>
            <a:ext cx="2400300" cy="6537325"/>
          </a:xfrm>
        </p:spPr>
        <p:txBody>
          <a:bodyPr/>
          <a:lstStyle/>
          <a:p>
            <a:endParaRPr lang="ru-RU" altLang="ru-RU" smtClean="0"/>
          </a:p>
        </p:txBody>
      </p:sp>
      <p:pic>
        <p:nvPicPr>
          <p:cNvPr id="8199" name="Picture 2" descr="IMG_20200716_100358"/>
          <p:cNvPicPr>
            <a:picLocks noChangeAspect="1" noChangeArrowheads="1"/>
          </p:cNvPicPr>
          <p:nvPr/>
        </p:nvPicPr>
        <p:blipFill>
          <a:blip r:embed="rId2"/>
          <a:srcRect/>
          <a:stretch>
            <a:fillRect/>
          </a:stretch>
        </p:blipFill>
        <p:spPr bwMode="auto">
          <a:xfrm>
            <a:off x="900113" y="2505075"/>
            <a:ext cx="3167062" cy="3684588"/>
          </a:xfrm>
          <a:prstGeom prst="rect">
            <a:avLst/>
          </a:prstGeom>
          <a:noFill/>
          <a:ln w="9525">
            <a:noFill/>
            <a:miter lim="800000"/>
            <a:headEnd/>
            <a:tailEnd/>
          </a:ln>
        </p:spPr>
      </p:pic>
      <p:pic>
        <p:nvPicPr>
          <p:cNvPr id="8200" name="Picture 8" descr="SDC10924"/>
          <p:cNvPicPr>
            <a:picLocks noChangeAspect="1" noChangeArrowheads="1"/>
          </p:cNvPicPr>
          <p:nvPr/>
        </p:nvPicPr>
        <p:blipFill>
          <a:blip r:embed="rId3"/>
          <a:srcRect l="8345" t="7236"/>
          <a:stretch>
            <a:fillRect/>
          </a:stretch>
        </p:blipFill>
        <p:spPr bwMode="auto">
          <a:xfrm>
            <a:off x="5076825" y="2505075"/>
            <a:ext cx="3240088" cy="368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noChangeArrowheads="1"/>
          </p:cNvSpPr>
          <p:nvPr>
            <p:ph type="title"/>
          </p:nvPr>
        </p:nvSpPr>
        <p:spPr/>
        <p:txBody>
          <a:bodyPr/>
          <a:lstStyle/>
          <a:p>
            <a:r>
              <a:rPr lang="uk-UA" altLang="ru-RU" sz="2800" smtClean="0">
                <a:latin typeface="Times New Roman" pitchFamily="18" charset="0"/>
                <a:cs typeface="Times New Roman" pitchFamily="18" charset="0"/>
              </a:rPr>
              <a:t>Кам</a:t>
            </a:r>
            <a:r>
              <a:rPr lang="en-US" altLang="ru-RU" sz="2800" smtClean="0">
                <a:latin typeface="Times New Roman" pitchFamily="18" charset="0"/>
                <a:cs typeface="Times New Roman" pitchFamily="18" charset="0"/>
              </a:rPr>
              <a:t>’</a:t>
            </a:r>
            <a:r>
              <a:rPr lang="uk-UA" altLang="ru-RU" sz="2800" smtClean="0">
                <a:latin typeface="Times New Roman" pitchFamily="18" charset="0"/>
                <a:cs typeface="Times New Roman" pitchFamily="18" charset="0"/>
              </a:rPr>
              <a:t>янське</a:t>
            </a:r>
            <a:r>
              <a:rPr lang="en-US" altLang="ru-RU" sz="2800" smtClean="0">
                <a:latin typeface="Times New Roman" pitchFamily="18" charset="0"/>
                <a:cs typeface="Times New Roman" pitchFamily="18" charset="0"/>
              </a:rPr>
              <a:t> </a:t>
            </a:r>
            <a:r>
              <a:rPr lang="uk-UA" altLang="ru-RU" sz="2800" smtClean="0">
                <a:latin typeface="Times New Roman" pitchFamily="18" charset="0"/>
                <a:cs typeface="Times New Roman" pitchFamily="18" charset="0"/>
              </a:rPr>
              <a:t> городище – столиця скіфів</a:t>
            </a:r>
            <a:endParaRPr lang="ru-RU" altLang="ru-RU" sz="2800" smtClean="0">
              <a:latin typeface="Times New Roman" pitchFamily="18" charset="0"/>
              <a:cs typeface="Times New Roman" pitchFamily="18" charset="0"/>
            </a:endParaRPr>
          </a:p>
        </p:txBody>
      </p:sp>
      <p:sp>
        <p:nvSpPr>
          <p:cNvPr id="9219" name="Объект 2"/>
          <p:cNvSpPr>
            <a:spLocks noGrp="1" noChangeArrowheads="1"/>
          </p:cNvSpPr>
          <p:nvPr>
            <p:ph idx="1"/>
          </p:nvPr>
        </p:nvSpPr>
        <p:spPr>
          <a:xfrm>
            <a:off x="4859338" y="1125538"/>
            <a:ext cx="3457575" cy="5040312"/>
          </a:xfrm>
        </p:spPr>
        <p:txBody>
          <a:bodyPr/>
          <a:lstStyle/>
          <a:p>
            <a:r>
              <a:rPr lang="uk-UA" altLang="ru-RU" smtClean="0">
                <a:latin typeface="Times New Roman" pitchFamily="18" charset="0"/>
                <a:cs typeface="Times New Roman" pitchFamily="18" charset="0"/>
              </a:rPr>
              <a:t>Макет столиці скіфів</a:t>
            </a:r>
            <a:endParaRPr lang="ru-RU" altLang="ru-RU" smtClean="0">
              <a:latin typeface="Times New Roman" pitchFamily="18" charset="0"/>
              <a:cs typeface="Times New Roman" pitchFamily="18" charset="0"/>
            </a:endParaRPr>
          </a:p>
        </p:txBody>
      </p:sp>
      <p:sp>
        <p:nvSpPr>
          <p:cNvPr id="9220" name="Текст 3"/>
          <p:cNvSpPr>
            <a:spLocks noGrp="1" noChangeArrowheads="1"/>
          </p:cNvSpPr>
          <p:nvPr>
            <p:ph type="body" sz="half" idx="2"/>
          </p:nvPr>
        </p:nvSpPr>
        <p:spPr/>
        <p:txBody>
          <a:bodyPr/>
          <a:lstStyle/>
          <a:p>
            <a:r>
              <a:rPr lang="uk-UA" altLang="ru-RU" sz="1800" smtClean="0">
                <a:latin typeface="Times New Roman" pitchFamily="18" charset="0"/>
                <a:cs typeface="Times New Roman" pitchFamily="18" charset="0"/>
              </a:rPr>
              <a:t>На думку І П. Грязнова, з </a:t>
            </a:r>
            <a:r>
              <a:rPr lang="en-US" altLang="ru-RU" sz="1800" smtClean="0">
                <a:latin typeface="Times New Roman" pitchFamily="18" charset="0"/>
                <a:cs typeface="Times New Roman" pitchFamily="18" charset="0"/>
              </a:rPr>
              <a:t>V</a:t>
            </a:r>
            <a:r>
              <a:rPr lang="uk-UA" altLang="ru-RU" sz="1800" smtClean="0">
                <a:latin typeface="Times New Roman" pitchFamily="18" charset="0"/>
                <a:cs typeface="Times New Roman" pitchFamily="18" charset="0"/>
              </a:rPr>
              <a:t> ст. до нашої ери, Скіфія стала могутньою державою на сучасних теренах України.</a:t>
            </a:r>
          </a:p>
          <a:p>
            <a:r>
              <a:rPr lang="uk-UA" altLang="ru-RU" sz="1800" smtClean="0">
                <a:latin typeface="Times New Roman" pitchFamily="18" charset="0"/>
                <a:cs typeface="Times New Roman" pitchFamily="18" charset="0"/>
              </a:rPr>
              <a:t>Кам</a:t>
            </a:r>
            <a:r>
              <a:rPr lang="en-US" altLang="ru-RU" sz="1800" smtClean="0">
                <a:latin typeface="Times New Roman" pitchFamily="18" charset="0"/>
                <a:cs typeface="Times New Roman" pitchFamily="18" charset="0"/>
              </a:rPr>
              <a:t>’</a:t>
            </a:r>
            <a:r>
              <a:rPr lang="uk-UA" altLang="ru-RU" sz="1800" smtClean="0">
                <a:latin typeface="Times New Roman" pitchFamily="18" charset="0"/>
                <a:cs typeface="Times New Roman" pitchFamily="18" charset="0"/>
              </a:rPr>
              <a:t>янське городище було столицею цієї держави. Загальна площа міста – 12 квадратних кілометрів. Тут працювали сотні металургів, використовуючи криворізьку залізну руду.</a:t>
            </a:r>
            <a:endParaRPr lang="ru-RU" altLang="ru-RU" sz="1800" smtClean="0">
              <a:latin typeface="Times New Roman" pitchFamily="18" charset="0"/>
              <a:cs typeface="Times New Roman" pitchFamily="18" charset="0"/>
            </a:endParaRPr>
          </a:p>
        </p:txBody>
      </p:sp>
      <p:sp>
        <p:nvSpPr>
          <p:cNvPr id="9221" name="Объект 2"/>
          <p:cNvSpPr txBox="1">
            <a:spLocks/>
          </p:cNvSpPr>
          <p:nvPr/>
        </p:nvSpPr>
        <p:spPr bwMode="auto">
          <a:xfrm>
            <a:off x="4859338" y="1125538"/>
            <a:ext cx="3457575" cy="5040312"/>
          </a:xfrm>
          <a:prstGeom prst="rect">
            <a:avLst/>
          </a:prstGeom>
          <a:noFill/>
          <a:ln w="9525">
            <a:noFill/>
            <a:miter lim="800000"/>
            <a:headEnd/>
            <a:tailEnd/>
          </a:ln>
          <a:effectLst/>
        </p:spPr>
        <p:txBody>
          <a:bodyPr/>
          <a:lstStyle/>
          <a:p>
            <a:pPr marL="342900" indent="-342900">
              <a:spcBef>
                <a:spcPct val="20000"/>
              </a:spcBef>
              <a:buFontTx/>
              <a:buChar char="•"/>
            </a:pPr>
            <a:r>
              <a:rPr lang="uk-UA" altLang="ru-RU" sz="3200">
                <a:latin typeface="Times New Roman" pitchFamily="18" charset="0"/>
                <a:cs typeface="Times New Roman" pitchFamily="18" charset="0"/>
              </a:rPr>
              <a:t>Макет столиці скіфів</a:t>
            </a:r>
            <a:endParaRPr lang="ru-RU" altLang="ru-RU" sz="3200">
              <a:latin typeface="Times New Roman" pitchFamily="18" charset="0"/>
              <a:cs typeface="Times New Roman" pitchFamily="18" charset="0"/>
            </a:endParaRPr>
          </a:p>
        </p:txBody>
      </p:sp>
      <p:pic>
        <p:nvPicPr>
          <p:cNvPr id="9222" name="Picture 2" descr="SDC10916"/>
          <p:cNvPicPr>
            <a:picLocks noChangeAspect="1" noChangeArrowheads="1"/>
          </p:cNvPicPr>
          <p:nvPr/>
        </p:nvPicPr>
        <p:blipFill>
          <a:blip r:embed="rId2" cstate="print"/>
          <a:srcRect l="27789" t="26144" r="15633"/>
          <a:stretch>
            <a:fillRect/>
          </a:stretch>
        </p:blipFill>
        <p:spPr bwMode="auto">
          <a:xfrm>
            <a:off x="4572000" y="2565400"/>
            <a:ext cx="3600450"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noChangeArrowheads="1"/>
          </p:cNvSpPr>
          <p:nvPr>
            <p:ph type="title"/>
          </p:nvPr>
        </p:nvSpPr>
        <p:spPr/>
        <p:txBody>
          <a:bodyPr/>
          <a:lstStyle/>
          <a:p>
            <a:r>
              <a:rPr lang="uk-UA" altLang="ru-RU" smtClean="0">
                <a:latin typeface="Times New Roman" pitchFamily="18" charset="0"/>
                <a:cs typeface="Times New Roman" pitchFamily="18" charset="0"/>
              </a:rPr>
              <a:t>Карта Великої Скіфії</a:t>
            </a:r>
            <a:endParaRPr lang="ru-RU" altLang="ru-RU" smtClean="0">
              <a:latin typeface="Times New Roman" pitchFamily="18" charset="0"/>
              <a:cs typeface="Times New Roman" pitchFamily="18" charset="0"/>
            </a:endParaRPr>
          </a:p>
        </p:txBody>
      </p:sp>
      <p:pic>
        <p:nvPicPr>
          <p:cNvPr id="10243" name="Объект 3"/>
          <p:cNvPicPr>
            <a:picLocks noGrp="1" noChangeAspect="1" noChangeArrowheads="1"/>
          </p:cNvPicPr>
          <p:nvPr>
            <p:ph idx="1"/>
          </p:nvPr>
        </p:nvPicPr>
        <p:blipFill>
          <a:blip r:embed="rId2"/>
          <a:srcRect/>
          <a:stretch>
            <a:fillRect/>
          </a:stretch>
        </p:blipFill>
        <p:spPr>
          <a:xfrm>
            <a:off x="755650" y="1417638"/>
            <a:ext cx="7561263" cy="48196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noChangeArrowheads="1"/>
          </p:cNvSpPr>
          <p:nvPr>
            <p:ph type="title"/>
          </p:nvPr>
        </p:nvSpPr>
        <p:spPr/>
        <p:txBody>
          <a:bodyPr/>
          <a:lstStyle/>
          <a:p>
            <a:r>
              <a:rPr lang="uk-UA" altLang="ru-RU" smtClean="0">
                <a:latin typeface="Times New Roman" pitchFamily="18" charset="0"/>
                <a:cs typeface="Times New Roman" pitchFamily="18" charset="0"/>
              </a:rPr>
              <a:t>Що таке Мамай – гора?</a:t>
            </a:r>
            <a:endParaRPr lang="ru-RU" altLang="ru-RU" smtClean="0">
              <a:latin typeface="Times New Roman" pitchFamily="18" charset="0"/>
              <a:cs typeface="Times New Roman" pitchFamily="18" charset="0"/>
            </a:endParaRPr>
          </a:p>
        </p:txBody>
      </p:sp>
      <p:sp>
        <p:nvSpPr>
          <p:cNvPr id="11267" name="Объект 2"/>
          <p:cNvSpPr>
            <a:spLocks noGrp="1" noChangeArrowheads="1"/>
          </p:cNvSpPr>
          <p:nvPr>
            <p:ph idx="1"/>
          </p:nvPr>
        </p:nvSpPr>
        <p:spPr/>
        <p:txBody>
          <a:bodyPr/>
          <a:lstStyle/>
          <a:p>
            <a:pPr marL="0" indent="0" algn="just">
              <a:buFontTx/>
              <a:buNone/>
            </a:pPr>
            <a:r>
              <a:rPr lang="uk-UA" altLang="ru-RU" smtClean="0"/>
              <a:t>       </a:t>
            </a:r>
            <a:r>
              <a:rPr lang="uk-UA" altLang="ru-RU" sz="2400" smtClean="0">
                <a:latin typeface="Times New Roman" pitchFamily="18" charset="0"/>
                <a:cs typeface="Times New Roman" pitchFamily="18" charset="0"/>
              </a:rPr>
              <a:t>Мамай-гора – височина на березі Каховського водосховища біля села Велика Знам’янка Кам</a:t>
            </a:r>
            <a:r>
              <a:rPr lang="ru-RU" altLang="ru-RU" sz="2400" smtClean="0">
                <a:latin typeface="Times New Roman" pitchFamily="18" charset="0"/>
                <a:cs typeface="Times New Roman" pitchFamily="18" charset="0"/>
              </a:rPr>
              <a:t>’</a:t>
            </a:r>
            <a:r>
              <a:rPr lang="uk-UA" altLang="ru-RU" sz="2400" smtClean="0">
                <a:latin typeface="Times New Roman" pitchFamily="18" charset="0"/>
                <a:cs typeface="Times New Roman" pitchFamily="18" charset="0"/>
              </a:rPr>
              <a:t>янсько-Дніпровського району Запорізької області. Відома як найбільший мультикомплексний  могильник Північного Причорномор’я. Висота гори становить 80 метрів. На цьому місці знаходяться місцеві скіфські поховання відомі у всьому світі. Мамай-гора поступово сповзає у Каховське водосховище. За останні 30</a:t>
            </a:r>
            <a:r>
              <a:rPr lang="ru-RU" altLang="ru-RU" sz="2400" smtClean="0">
                <a:latin typeface="Times New Roman" pitchFamily="18" charset="0"/>
                <a:cs typeface="Times New Roman" pitchFamily="18" charset="0"/>
              </a:rPr>
              <a:t> років</a:t>
            </a:r>
            <a:r>
              <a:rPr lang="uk-UA" altLang="ru-RU" sz="2400" smtClean="0">
                <a:latin typeface="Times New Roman" pitchFamily="18" charset="0"/>
                <a:cs typeface="Times New Roman" pitchFamily="18" charset="0"/>
              </a:rPr>
              <a:t> обвалилося майже 400 метрів берега. Вчені кажуть, що зупинити процес руйнації  Мамай-гори неможливо. Це обумовлено не тільки близькістю штучного моря, а й просіданням грунту.</a:t>
            </a:r>
            <a:endParaRPr lang="ru-RU" alt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853</Words>
  <Application>Microsoft Office PowerPoint</Application>
  <PresentationFormat>Экран (4:3)</PresentationFormat>
  <Paragraphs>57</Paragraphs>
  <Slides>15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Оформление по умолчанию</vt:lpstr>
      <vt:lpstr>Скіфи на нашій землі</vt:lpstr>
      <vt:lpstr>Об’єкт, предмет дослідження. Мета роботи</vt:lpstr>
      <vt:lpstr>Дослідницькі завдання</vt:lpstr>
      <vt:lpstr>В Запорізькому обласному краєзнавчому музеї ми побачили речові джерела із майже сотні скіфських поховань на території сучасної Запрорізької області</vt:lpstr>
      <vt:lpstr>Музей історії зброї приватного мазину «Діана»</vt:lpstr>
      <vt:lpstr>Скіфська історія в Кам’янсько- Днінровському музеї</vt:lpstr>
      <vt:lpstr>Кам’янське  городище – столиця скіфів</vt:lpstr>
      <vt:lpstr>Карта Великої Скіфії</vt:lpstr>
      <vt:lpstr>Що таке Мамай – гора?</vt:lpstr>
      <vt:lpstr>Розкопки на Мамай-горі</vt:lpstr>
      <vt:lpstr>Ми на Мамай-горі. Знайомимося із роботою запорізьких археологів</vt:lpstr>
      <vt:lpstr>То коли скіфи прийшли на наші землі: в IV чи VI ст. до нашої ери?</vt:lpstr>
      <vt:lpstr> Гайманова могила – скіфське поховання, яке відносять до категорії «царських». </vt:lpstr>
      <vt:lpstr>Висновки</vt:lpstr>
      <vt:lpstr>Список використаних джерел</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Великие географические открытия.</dc:title>
  <dc:creator>Артём</dc:creator>
  <cp:lastModifiedBy>ИРА</cp:lastModifiedBy>
  <cp:revision>174</cp:revision>
  <cp:lastPrinted>2020-06-11T17:42:40Z</cp:lastPrinted>
  <dcterms:created xsi:type="dcterms:W3CDTF">2008-09-15T15:46:23Z</dcterms:created>
  <dcterms:modified xsi:type="dcterms:W3CDTF">2021-04-25T05:52:01Z</dcterms:modified>
</cp:coreProperties>
</file>