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76" r:id="rId4"/>
    <p:sldId id="268" r:id="rId5"/>
    <p:sldId id="270" r:id="rId6"/>
    <p:sldId id="269" r:id="rId7"/>
    <p:sldId id="281" r:id="rId8"/>
    <p:sldId id="272" r:id="rId9"/>
    <p:sldId id="275" r:id="rId10"/>
    <p:sldId id="273" r:id="rId11"/>
    <p:sldId id="274" r:id="rId12"/>
    <p:sldId id="259" r:id="rId13"/>
    <p:sldId id="261" r:id="rId14"/>
    <p:sldId id="282" r:id="rId15"/>
    <p:sldId id="271" r:id="rId16"/>
    <p:sldId id="260" r:id="rId17"/>
    <p:sldId id="264" r:id="rId18"/>
    <p:sldId id="267" r:id="rId19"/>
    <p:sldId id="257" r:id="rId20"/>
    <p:sldId id="279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8CE944-51A3-433F-B1D8-F8FE5B272BEA}" type="datetimeFigureOut">
              <a:rPr lang="uk-UA" smtClean="0"/>
              <a:pPr/>
              <a:t>14.04.2021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7FF92B-62BB-4C59-94C7-2EACDA6AFC1F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5%D1%82%D1%80" TargetMode="External"/><Relationship Id="rId13" Type="http://schemas.openxmlformats.org/officeDocument/2006/relationships/image" Target="../media/image12.jpeg"/><Relationship Id="rId3" Type="http://schemas.openxmlformats.org/officeDocument/2006/relationships/hyperlink" Target="http://uk.wikipedia.org/wiki/%D0%9A%D0%BC%C2%B2" TargetMode="External"/><Relationship Id="rId7" Type="http://schemas.openxmlformats.org/officeDocument/2006/relationships/hyperlink" Target="http://tools.wmflabs.org/geohack/geohack.php?language=uk&amp;pagename=%D0%A1%D1%85%D1%96%D0%B4%D0%BD%D0%B5_(%D0%91%D1%96%D0%BB%D0%BE%D0%B7%D0%B5%D1%80%D1%81%D1%8C%D0%BA%D0%B8%D0%B9_%D1%80%D0%B0%D0%B9%D0%BE%D0%BD)&amp;params=46_49_10_N_32_35_49_E_scale:30000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://uk.wikipedia.org/wiki/%D0%9D%D0%B0%D1%81%D0%B5%D0%BB%D0%B5%D0%BD%D0%BD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3%D0%B5%D0%BE%D0%B3%D1%80%D0%B0%D1%84%D1%96%D1%87%D0%BD%D1%96_%D0%BA%D0%BE%D0%BE%D1%80%D0%B4%D0%B8%D0%BD%D0%B0%D1%82%D0%B8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uk.wikipedia.org/wiki/%D0%A1%D0%BF%D0%B8%D1%81%D0%BE%D0%BA_%D1%82%D0%B5%D0%BB%D0%B5%D1%84%D0%BE%D0%BD%D0%BD%D0%B8%D1%85_%D0%BA%D0%BE%D0%B4%D1%96%D0%B2_%D0%A3%D0%BA%D1%80%D0%B0%D1%97%D0%BD%D0%B8" TargetMode="External"/><Relationship Id="rId10" Type="http://schemas.openxmlformats.org/officeDocument/2006/relationships/hyperlink" Target="http://uk.wikipedia.org/wiki/%D0%92%D0%BE%D0%B4%D0%BE%D0%B9%D0%BC%D0%B8" TargetMode="External"/><Relationship Id="rId4" Type="http://schemas.openxmlformats.org/officeDocument/2006/relationships/hyperlink" Target="http://uk.wikipedia.org/wiki/%D0%9F%D0%BE%D1%88%D1%82%D0%BE%D0%B2%D0%B0_%D1%96%D0%BD%D0%B4%D0%B5%D0%BA%D1%81%D0%B0%D1%86%D1%96%D1%8F_%D0%A3%D0%BA%D1%80%D0%B0%D1%97%D0%BD%D0%B8" TargetMode="External"/><Relationship Id="rId9" Type="http://schemas.openxmlformats.org/officeDocument/2006/relationships/hyperlink" Target="http://uk.wikipedia.org/wiki/%D0%A1%D1%85%D1%96%D0%B4%D0%BD%D0%B5_(%D0%91%D1%96%D0%BB%D0%BE%D0%B7%D0%B5%D1%80%D1%81%D1%8C%D0%BA%D0%B8%D0%B9_%D1%80%D0%B0%D0%B9%D0%BE%D0%BD)" TargetMode="External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9688"/>
            <a:ext cx="7772400" cy="3528392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54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54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5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5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5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5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48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Екологічний </a:t>
            </a:r>
            <a:r>
              <a:rPr lang="uk-UA" sz="4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моніторинг </a:t>
            </a:r>
            <a:r>
              <a:rPr lang="uk-UA" sz="4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пришкільної  території</a:t>
            </a:r>
            <a:r>
              <a:rPr lang="uk-UA" sz="5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5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2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Робота учениці   7 класу </a:t>
            </a:r>
            <a:r>
              <a:rPr lang="uk-UA" sz="2400" dirty="0" err="1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Східненської</a:t>
            </a:r>
            <a:r>
              <a:rPr lang="uk-UA" sz="2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ЗОШ І-ІІІ </a:t>
            </a:r>
            <a:r>
              <a:rPr lang="uk-UA" sz="2400" dirty="0" err="1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</a:t>
            </a:r>
            <a:r>
              <a:rPr lang="uk-UA" sz="24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uk-UA" sz="24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uk-UA" sz="2400" dirty="0" err="1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Безпальченко</a:t>
            </a:r>
            <a:r>
              <a:rPr lang="uk-UA" sz="2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Лілії</a:t>
            </a:r>
            <a:r>
              <a:rPr lang="uk-UA" sz="2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uk-UA" sz="2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uk-UA" sz="1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uk-UA" sz="1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uk-UA" sz="48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5" name="Picture 3" descr="C:\Documents and Settings\User\Рабочий стол\діти\20140409-027.jpeg"/>
          <p:cNvPicPr>
            <a:picLocks noChangeAspect="1" noChangeArrowheads="1"/>
          </p:cNvPicPr>
          <p:nvPr/>
        </p:nvPicPr>
        <p:blipFill>
          <a:blip r:embed="rId2" cstate="print"/>
          <a:srcRect t="21964" r="9958"/>
          <a:stretch>
            <a:fillRect/>
          </a:stretch>
        </p:blipFill>
        <p:spPr bwMode="auto">
          <a:xfrm rot="21216434">
            <a:off x="77713" y="5151291"/>
            <a:ext cx="1269342" cy="1466786"/>
          </a:xfrm>
          <a:prstGeom prst="rect">
            <a:avLst/>
          </a:prstGeom>
          <a:noFill/>
        </p:spPr>
      </p:pic>
      <p:pic>
        <p:nvPicPr>
          <p:cNvPr id="10" name="Picture 3" descr="C:\Documents and Settings\User\Рабочий стол\суботник\2014-04-03 14.34.56.jpg"/>
          <p:cNvPicPr>
            <a:picLocks noChangeAspect="1" noChangeArrowheads="1"/>
          </p:cNvPicPr>
          <p:nvPr/>
        </p:nvPicPr>
        <p:blipFill>
          <a:blip r:embed="rId3" cstate="print"/>
          <a:srcRect t="12834" r="535"/>
          <a:stretch>
            <a:fillRect/>
          </a:stretch>
        </p:blipFill>
        <p:spPr bwMode="auto">
          <a:xfrm rot="20676127">
            <a:off x="96135" y="3452763"/>
            <a:ext cx="1387023" cy="911632"/>
          </a:xfrm>
          <a:prstGeom prst="rect">
            <a:avLst/>
          </a:prstGeom>
          <a:noFill/>
        </p:spPr>
      </p:pic>
      <p:pic>
        <p:nvPicPr>
          <p:cNvPr id="11" name="Picture 2" descr="C:\Documents and Settings\User\Рабочий стол\суботник\2014-04-03 14.35.52.jpg"/>
          <p:cNvPicPr>
            <a:picLocks noChangeAspect="1" noChangeArrowheads="1"/>
          </p:cNvPicPr>
          <p:nvPr/>
        </p:nvPicPr>
        <p:blipFill>
          <a:blip r:embed="rId4" cstate="print"/>
          <a:srcRect l="45000" t="18571"/>
          <a:stretch>
            <a:fillRect/>
          </a:stretch>
        </p:blipFill>
        <p:spPr bwMode="auto">
          <a:xfrm rot="20913678">
            <a:off x="971344" y="4203550"/>
            <a:ext cx="1435091" cy="1593507"/>
          </a:xfrm>
          <a:prstGeom prst="rect">
            <a:avLst/>
          </a:prstGeom>
          <a:noFill/>
        </p:spPr>
      </p:pic>
      <p:pic>
        <p:nvPicPr>
          <p:cNvPr id="1029" name="Picture 5" descr="F:\Загранична Лена\20151209_141717.jpg"/>
          <p:cNvPicPr>
            <a:picLocks noChangeAspect="1" noChangeArrowheads="1"/>
          </p:cNvPicPr>
          <p:nvPr/>
        </p:nvPicPr>
        <p:blipFill>
          <a:blip r:embed="rId5" cstate="print"/>
          <a:srcRect b="33333"/>
          <a:stretch>
            <a:fillRect/>
          </a:stretch>
        </p:blipFill>
        <p:spPr bwMode="auto">
          <a:xfrm>
            <a:off x="1547664" y="5733256"/>
            <a:ext cx="1481362" cy="1124744"/>
          </a:xfrm>
          <a:prstGeom prst="rect">
            <a:avLst/>
          </a:prstGeom>
          <a:noFill/>
        </p:spPr>
      </p:pic>
      <p:pic>
        <p:nvPicPr>
          <p:cNvPr id="12" name="Рисунок 11" descr="F:\фото_и_видео\фото\Фото школи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7714" y="3861048"/>
            <a:ext cx="4336614" cy="294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60648"/>
            <a:ext cx="8712968" cy="74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кідливий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автотранспорту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повітря у селі Східне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північно-східної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сторони до пришкільної території прилягає центральна вулиця. Рух автотранспорту на цій ділянці дороги  є дуже  інтенсивний, ця вулиця з’єднує птахофабрику та село.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підрахували  кількість шкідливих газів, що викидають автомобілі на ділянці дороги довжиною 450 м біля школи, за одну годину в різні години світлової частини доби. Найінтенсивнішим рух транспорту виявився з 8.00 до </a:t>
            </a: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.00 години та з 16.00 до 18.00 години. Підрахувавши кількість автомобілів, що рухаються по  центральній вулиці  отримали середні дані: </a:t>
            </a: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легкові автомобілі, 12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камазів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6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кормовозів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9 мікроавтобусів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6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тракторів  за годину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обчислили загальний шлях, який проходить автомобіль за 1 годину;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Б)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скільки пального використовує автомобіль;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В)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кількість речовин, що виділяється в навколишнє середовище(СО, С</a:t>
            </a:r>
            <a:r>
              <a:rPr lang="uk-UA" sz="1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NО</a:t>
            </a:r>
            <a:r>
              <a:rPr lang="uk-UA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Г)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масу шкідливих викидів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ГДК  СО в повітрі біля ґрунту становить 3 мл  /м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У час пік концентрація може в сім-дев’ять разів перевищувати припустимі значення. Наші  показники – 7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/м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3 .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У час пік  близько 50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/м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uk-UA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овсякденна експлуатація автомобілів полягає у використанні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експлуатаційних матеріалів, нафтопродуктів, природного газу, атмосферного повітря, і супроводжується негативними процесами, а саме: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• забрудненням атмосфери;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• забрудненням води;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• забрудненням земель і ґрунтів;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• шумовими, електромагнітними та вібраційними впливами;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• виділенням в атмосферу неприємних запахів;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• викидом токсичних відходів;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• тепловим забрудненням.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Вплив автомобільного транспорту на довкілля проявляється: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• під час руху автомобілів;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• при технічному обслуговуванні;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• при функціонуванні інфраструктури, що забезпечує його дію. </a:t>
            </a:r>
            <a:r>
              <a:rPr lang="uk-UA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наслідок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Погіршенням </a:t>
            </a:r>
            <a:r>
              <a:rPr lang="uk-UA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людини ,зменшенням тривалості життя, смертю…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-164434"/>
            <a:ext cx="864096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Екологічний моніторинг пришкільної території школи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Зелені насадження на пришкільній території складають 0.5 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 маса дерев у саду – вишні (20), алича(2), яблуня (3),шовковиця(4),. Серед широколистих значне місце на території школи займають , каштани (15), – вчені довели, що саме вони є ідеальними очищувачами повітря, клени (7), липа (5), горіх (3),туя (20), сосна(2), ,гледичія (30), тополя (2), платан (3), берези (5) а також , кущі калини (3), шипшини (5) 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жасміну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(4), бузку(10).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речі бузок, липа, – найкраще вбирають іони важких металів.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території школи ще ростуть:  молоді сосни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 весни учні школи висаджують нові зелені насадження.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цьому році висаджено 2о дерев </a:t>
            </a:r>
            <a:r>
              <a:rPr lang="uk-UA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Павловнії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дерево, яке швидко росте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враховувати, що одне дерево за добу продукує стільки кисню, скільки потрібно для дихання трьох людей, то дерева та кущі  досліджуваної території, (159) забезпечують киснем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477 людей, це не враховуючи квітів , яких біля нашої школи дуже багато.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Ці рослини здатні затрим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увати величезну кількість пилу та очищувати              повітря на пришкільній території.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Рабочий стол\діти\20140409-010.jpeg"/>
          <p:cNvPicPr>
            <a:picLocks noChangeAspect="1" noChangeArrowheads="1"/>
          </p:cNvPicPr>
          <p:nvPr/>
        </p:nvPicPr>
        <p:blipFill>
          <a:blip r:embed="rId2" cstate="print"/>
          <a:srcRect l="11868" t="35122" r="11835" b="14522"/>
          <a:stretch>
            <a:fillRect/>
          </a:stretch>
        </p:blipFill>
        <p:spPr bwMode="auto">
          <a:xfrm rot="905520">
            <a:off x="7380796" y="4953077"/>
            <a:ext cx="1484837" cy="1306656"/>
          </a:xfrm>
          <a:prstGeom prst="rect">
            <a:avLst/>
          </a:prstGeom>
          <a:noFill/>
        </p:spPr>
      </p:pic>
      <p:pic>
        <p:nvPicPr>
          <p:cNvPr id="4" name="Picture 6" descr="C:\Documents and Settings\User\Рабочий стол\діти\20140409-017.jpeg"/>
          <p:cNvPicPr>
            <a:picLocks noChangeAspect="1" noChangeArrowheads="1"/>
          </p:cNvPicPr>
          <p:nvPr/>
        </p:nvPicPr>
        <p:blipFill>
          <a:blip r:embed="rId3" cstate="print"/>
          <a:srcRect l="12779" t="1241" r="11834" b="23677"/>
          <a:stretch>
            <a:fillRect/>
          </a:stretch>
        </p:blipFill>
        <p:spPr bwMode="auto">
          <a:xfrm rot="21298435">
            <a:off x="2944006" y="5388729"/>
            <a:ext cx="1249414" cy="1558671"/>
          </a:xfrm>
          <a:prstGeom prst="rect">
            <a:avLst/>
          </a:prstGeom>
          <a:noFill/>
        </p:spPr>
      </p:pic>
      <p:pic>
        <p:nvPicPr>
          <p:cNvPr id="5" name="Picture 5" descr="C:\Documents and Settings\User\Рабочий стол\діти\20140409-019.jpeg"/>
          <p:cNvPicPr>
            <a:picLocks noChangeAspect="1" noChangeArrowheads="1"/>
          </p:cNvPicPr>
          <p:nvPr/>
        </p:nvPicPr>
        <p:blipFill>
          <a:blip r:embed="rId4" cstate="print"/>
          <a:srcRect t="16811" r="5730" b="6510"/>
          <a:stretch>
            <a:fillRect/>
          </a:stretch>
        </p:blipFill>
        <p:spPr bwMode="auto">
          <a:xfrm rot="21333623">
            <a:off x="4091343" y="4925036"/>
            <a:ext cx="1546107" cy="1676809"/>
          </a:xfrm>
          <a:prstGeom prst="rect">
            <a:avLst/>
          </a:prstGeom>
          <a:noFill/>
        </p:spPr>
      </p:pic>
      <p:pic>
        <p:nvPicPr>
          <p:cNvPr id="6" name="Picture 4" descr="C:\Documents and Settings\User\Рабочий стол\діти\20140409-024.jpeg"/>
          <p:cNvPicPr>
            <a:picLocks noChangeAspect="1" noChangeArrowheads="1"/>
          </p:cNvPicPr>
          <p:nvPr/>
        </p:nvPicPr>
        <p:blipFill>
          <a:blip r:embed="rId5" cstate="print"/>
          <a:srcRect l="-339" b="20244"/>
          <a:stretch>
            <a:fillRect/>
          </a:stretch>
        </p:blipFill>
        <p:spPr bwMode="auto">
          <a:xfrm rot="21178889">
            <a:off x="5576018" y="4948901"/>
            <a:ext cx="1869172" cy="1980979"/>
          </a:xfrm>
          <a:prstGeom prst="rect">
            <a:avLst/>
          </a:prstGeom>
          <a:noFill/>
        </p:spPr>
      </p:pic>
      <p:pic>
        <p:nvPicPr>
          <p:cNvPr id="8" name="Picture 3" descr="C:\Documents and Settings\User\Рабочий стол\діти\20140409-027.jpeg"/>
          <p:cNvPicPr>
            <a:picLocks noChangeAspect="1" noChangeArrowheads="1"/>
          </p:cNvPicPr>
          <p:nvPr/>
        </p:nvPicPr>
        <p:blipFill>
          <a:blip r:embed="rId6" cstate="print"/>
          <a:srcRect t="21964" r="9958"/>
          <a:stretch>
            <a:fillRect/>
          </a:stretch>
        </p:blipFill>
        <p:spPr bwMode="auto">
          <a:xfrm rot="21216434">
            <a:off x="7778520" y="5494508"/>
            <a:ext cx="1245935" cy="1439738"/>
          </a:xfrm>
          <a:prstGeom prst="rect">
            <a:avLst/>
          </a:prstGeom>
          <a:noFill/>
        </p:spPr>
      </p:pic>
      <p:pic>
        <p:nvPicPr>
          <p:cNvPr id="11" name="Рисунок 10" descr="C:\Users\НАДІЯ\Desktop\завантаження (3)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11688" b="19369"/>
          <a:stretch/>
        </p:blipFill>
        <p:spPr bwMode="auto">
          <a:xfrm>
            <a:off x="194272" y="4653136"/>
            <a:ext cx="2383572" cy="2204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індикатори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пришкільній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Біоіндикація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як метод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екологічного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893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uk-UA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Біоіндикація — </a:t>
            </a:r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оцінка якості середовища існування або її окремих характеристик за станом біоти у природних умовах. </a:t>
            </a:r>
          </a:p>
          <a:p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Використовуючи біоіндикацію можна оцінити ступінь забруднення атмосферного повітря.</a:t>
            </a:r>
          </a:p>
          <a:p>
            <a:r>
              <a:rPr lang="ru-RU" dirty="0" err="1"/>
              <a:t>Існує</a:t>
            </a:r>
            <a:r>
              <a:rPr lang="ru-RU" dirty="0"/>
              <a:t> два напрямки </a:t>
            </a:r>
            <a:r>
              <a:rPr lang="ru-RU" dirty="0" err="1"/>
              <a:t>вивчення</a:t>
            </a:r>
            <a:r>
              <a:rPr lang="ru-RU" dirty="0"/>
              <a:t> стану </a:t>
            </a:r>
            <a:r>
              <a:rPr lang="ru-RU" dirty="0" err="1" smtClean="0"/>
              <a:t>повітря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лишайників</a:t>
            </a:r>
            <a:r>
              <a:rPr lang="ru-RU" dirty="0" smtClean="0"/>
              <a:t>: </a:t>
            </a:r>
            <a:r>
              <a:rPr lang="ru-RU" dirty="0" err="1"/>
              <a:t>активний</a:t>
            </a:r>
            <a:r>
              <a:rPr lang="ru-RU" dirty="0"/>
              <a:t> і </a:t>
            </a:r>
            <a:r>
              <a:rPr lang="ru-RU" dirty="0" err="1"/>
              <a:t>пасивний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При </a:t>
            </a:r>
            <a:r>
              <a:rPr lang="ru-RU" dirty="0" err="1">
                <a:solidFill>
                  <a:srgbClr val="0070C0"/>
                </a:solidFill>
              </a:rPr>
              <a:t>пасивному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робляться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висновки</a:t>
            </a:r>
            <a:r>
              <a:rPr lang="ru-RU" dirty="0">
                <a:solidFill>
                  <a:srgbClr val="0070C0"/>
                </a:solidFill>
              </a:rPr>
              <a:t> про стан </a:t>
            </a:r>
            <a:r>
              <a:rPr lang="ru-RU" dirty="0" err="1">
                <a:solidFill>
                  <a:srgbClr val="0070C0"/>
                </a:solidFill>
              </a:rPr>
              <a:t>атмосфери</a:t>
            </a:r>
            <a:r>
              <a:rPr lang="ru-RU" dirty="0">
                <a:solidFill>
                  <a:srgbClr val="0070C0"/>
                </a:solidFill>
              </a:rPr>
              <a:t> тут і зараз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dirty="0" err="1">
                <a:solidFill>
                  <a:srgbClr val="0070C0"/>
                </a:solidFill>
              </a:rPr>
              <a:t>активний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передбачає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тривале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вивчення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певного</a:t>
            </a:r>
            <a:r>
              <a:rPr lang="ru-RU" dirty="0">
                <a:solidFill>
                  <a:srgbClr val="0070C0"/>
                </a:solidFill>
              </a:rPr>
              <a:t> виду </a:t>
            </a:r>
            <a:r>
              <a:rPr lang="ru-RU" dirty="0" smtClean="0">
                <a:solidFill>
                  <a:srgbClr val="0070C0"/>
                </a:solidFill>
              </a:rPr>
              <a:t> лишайника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можливість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отримати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більш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точну</a:t>
            </a:r>
            <a:r>
              <a:rPr lang="ru-RU" dirty="0">
                <a:solidFill>
                  <a:srgbClr val="0070C0"/>
                </a:solidFill>
              </a:rPr>
              <a:t>  </a:t>
            </a:r>
            <a:r>
              <a:rPr lang="ru-RU" dirty="0" smtClean="0">
                <a:solidFill>
                  <a:srgbClr val="0070C0"/>
                </a:solidFill>
              </a:rPr>
              <a:t>картину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uk-UA" sz="28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76700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чому  переваги </a:t>
            </a:r>
            <a:r>
              <a:rPr lang="uk-UA" sz="32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uk-UA" sz="32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5544616" cy="518457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uk-UA" sz="3800" b="1" i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Високоефективна, не вимагає великих витрат і дає можливість характеризувати стан середовища за тривалий проміжок часу.</a:t>
            </a:r>
          </a:p>
          <a:p>
            <a:pPr>
              <a:buNone/>
            </a:pPr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Фактори середовища досить  суворо визначають, які організми можуть жити в даному місці, а які не можуть.</a:t>
            </a:r>
          </a:p>
          <a:p>
            <a:pPr>
              <a:buNone/>
            </a:pPr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Метод біоіндикації середовища, використовують також для визначення рівня забруднення атмосферного повітря за допомогою лишайників  - </a:t>
            </a:r>
            <a:r>
              <a:rPr lang="uk-UA" sz="24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ліхеноіндикація</a:t>
            </a:r>
            <a:endParaRPr lang="uk-UA" sz="240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099" name="Picture 3" descr="F:\Загранична Лена\20151209_14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862318" cy="3816424"/>
          </a:xfrm>
          <a:prstGeom prst="rect">
            <a:avLst/>
          </a:prstGeom>
          <a:noFill/>
        </p:spPr>
      </p:pic>
      <p:pic>
        <p:nvPicPr>
          <p:cNvPr id="4100" name="Picture 4" descr="F:\Загранична Лена\20151209_141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13176"/>
            <a:ext cx="2172749" cy="162956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11059" r="2010" b="11241"/>
          <a:stretch/>
        </p:blipFill>
        <p:spPr bwMode="auto">
          <a:xfrm>
            <a:off x="1358282" y="1534474"/>
            <a:ext cx="6102622" cy="3105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Рівнобедрений трикутник 7"/>
          <p:cNvSpPr/>
          <p:nvPr/>
        </p:nvSpPr>
        <p:spPr>
          <a:xfrm>
            <a:off x="4356280" y="908720"/>
            <a:ext cx="1060704" cy="914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Рівнобедрений трикутник 4"/>
          <p:cNvSpPr/>
          <p:nvPr/>
        </p:nvSpPr>
        <p:spPr>
          <a:xfrm>
            <a:off x="1115616" y="2348880"/>
            <a:ext cx="1060704" cy="9144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Рівнобедрений трикутник 7"/>
          <p:cNvSpPr/>
          <p:nvPr/>
        </p:nvSpPr>
        <p:spPr>
          <a:xfrm>
            <a:off x="7308304" y="2295184"/>
            <a:ext cx="1060704" cy="914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Рівнобедрений трикутник 4"/>
          <p:cNvSpPr/>
          <p:nvPr/>
        </p:nvSpPr>
        <p:spPr>
          <a:xfrm>
            <a:off x="4552097" y="4191601"/>
            <a:ext cx="1060704" cy="9144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2" descr="C:\Users\13\Downloads\Desktop\0_aebae_f7638214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097" y="1270840"/>
            <a:ext cx="726141" cy="542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13\Downloads\Desktop\0_aebae_f7638214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43" y="2678634"/>
            <a:ext cx="1347843" cy="1006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13\Downloads\Desktop\0_aebae_f7638214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8881" y="2685407"/>
            <a:ext cx="702196" cy="524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13\Downloads\Desktop\0_aebae_f7638214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190" y="1753435"/>
            <a:ext cx="559413" cy="417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Надежда\Desktop\images (2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25097" r="71134" b="54826"/>
          <a:stretch/>
        </p:blipFill>
        <p:spPr bwMode="auto">
          <a:xfrm>
            <a:off x="3596105" y="1347896"/>
            <a:ext cx="485775" cy="49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Надежда\Desktop\images (2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25097" r="71134" b="54826"/>
          <a:stretch/>
        </p:blipFill>
        <p:spPr bwMode="auto">
          <a:xfrm>
            <a:off x="2111859" y="2104679"/>
            <a:ext cx="485775" cy="49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Надежда\Desktop\images (2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25097" r="71134" b="54826"/>
          <a:stretch/>
        </p:blipFill>
        <p:spPr bwMode="auto">
          <a:xfrm>
            <a:off x="1574073" y="1843196"/>
            <a:ext cx="485775" cy="49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Надежда\Desktop\images (2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1" t="45560" r="17525" b="32819"/>
          <a:stretch/>
        </p:blipFill>
        <p:spPr bwMode="auto">
          <a:xfrm>
            <a:off x="4171468" y="4115401"/>
            <a:ext cx="476250" cy="53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Надежда\Desktop\images (2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1" t="45560" r="17525" b="32819"/>
          <a:stretch/>
        </p:blipFill>
        <p:spPr bwMode="auto">
          <a:xfrm>
            <a:off x="2176320" y="2678633"/>
            <a:ext cx="476250" cy="53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Надежда\Desktop\images (2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24324" r="37754" b="50579"/>
          <a:stretch/>
        </p:blipFill>
        <p:spPr bwMode="auto">
          <a:xfrm>
            <a:off x="2143685" y="3405100"/>
            <a:ext cx="476250" cy="619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Надежда\Desktop\images (2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24324" r="37754" b="50579"/>
          <a:stretch/>
        </p:blipFill>
        <p:spPr bwMode="auto">
          <a:xfrm>
            <a:off x="6891752" y="2417218"/>
            <a:ext cx="476250" cy="619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Надежда\Desktop\images (2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49807" r="59794" b="32818"/>
          <a:stretch/>
        </p:blipFill>
        <p:spPr bwMode="auto">
          <a:xfrm>
            <a:off x="6901980" y="3181362"/>
            <a:ext cx="428625" cy="428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Надежда\Desktop\images (2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49807" r="59794" b="32818"/>
          <a:stretch/>
        </p:blipFill>
        <p:spPr bwMode="auto">
          <a:xfrm>
            <a:off x="5464767" y="1573349"/>
            <a:ext cx="428625" cy="428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Users\Надежда\Desktop\images (2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49807" r="59794" b="32818"/>
          <a:stretch/>
        </p:blipFill>
        <p:spPr bwMode="auto">
          <a:xfrm>
            <a:off x="3054914" y="1509765"/>
            <a:ext cx="428625" cy="428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89179" y="5142009"/>
            <a:ext cx="7785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Ксанторія</a:t>
            </a:r>
            <a:r>
              <a:rPr lang="uk-UA" dirty="0"/>
              <a:t>   Невелика кількість лишайників на стовбурах</a:t>
            </a:r>
          </a:p>
          <a:p>
            <a:r>
              <a:rPr lang="uk-UA" dirty="0" err="1"/>
              <a:t>Пармелія</a:t>
            </a:r>
            <a:r>
              <a:rPr lang="uk-UA" dirty="0"/>
              <a:t>    дорослих дерев свідчить про  дуже значне</a:t>
            </a:r>
          </a:p>
          <a:p>
            <a:r>
              <a:rPr lang="uk-UA" dirty="0"/>
              <a:t>                     забруднення повітря.</a:t>
            </a:r>
          </a:p>
          <a:p>
            <a:r>
              <a:rPr lang="uk-UA" dirty="0"/>
              <a:t>                     На </a:t>
            </a:r>
            <a:r>
              <a:rPr lang="uk-UA" dirty="0" err="1"/>
              <a:t>ліхенокарті</a:t>
            </a:r>
            <a:r>
              <a:rPr lang="uk-UA" dirty="0"/>
              <a:t> зображені місця  з </a:t>
            </a:r>
            <a:r>
              <a:rPr lang="uk-UA" dirty="0" smtClean="0"/>
              <a:t>помірним              та </a:t>
            </a:r>
            <a:endParaRPr lang="uk-UA" dirty="0"/>
          </a:p>
          <a:p>
            <a:r>
              <a:rPr lang="uk-UA" dirty="0"/>
              <a:t>                     сильним </a:t>
            </a:r>
            <a:r>
              <a:rPr lang="uk-UA" dirty="0" smtClean="0"/>
              <a:t>           забрудненням</a:t>
            </a:r>
            <a:endParaRPr lang="uk-UA" dirty="0"/>
          </a:p>
        </p:txBody>
      </p:sp>
      <p:pic>
        <p:nvPicPr>
          <p:cNvPr id="22" name="Picture 2" descr="C:\Users\13\Downloads\Desktop\0_aebae_f7638214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799" y="2295184"/>
            <a:ext cx="559413" cy="417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Users\13\Downloads\Desktop\0_aebae_f7638214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685" y="3069396"/>
            <a:ext cx="559413" cy="417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Users\13\Downloads\Desktop\0_aebae_f7638214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936" y="3697809"/>
            <a:ext cx="559413" cy="417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C:\Users\13\Downloads\Desktop\0_aebae_f7638214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887" y="4261065"/>
            <a:ext cx="1287579" cy="961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H:\CHernobaevskoe4400.jpg"/>
          <p:cNvPicPr>
            <a:picLocks noChangeAspect="1" noChangeArrowheads="1"/>
          </p:cNvPicPr>
          <p:nvPr/>
        </p:nvPicPr>
        <p:blipFill rotWithShape="1">
          <a:blip r:embed="rId5" cstate="print"/>
          <a:srcRect t="21437"/>
          <a:stretch/>
        </p:blipFill>
        <p:spPr bwMode="auto">
          <a:xfrm>
            <a:off x="2008332" y="66347"/>
            <a:ext cx="2531965" cy="1389471"/>
          </a:xfrm>
          <a:prstGeom prst="rect">
            <a:avLst/>
          </a:prstGeom>
          <a:noFill/>
        </p:spPr>
      </p:pic>
      <p:sp>
        <p:nvSpPr>
          <p:cNvPr id="28" name="Рівнобедрений трикутник 7"/>
          <p:cNvSpPr/>
          <p:nvPr/>
        </p:nvSpPr>
        <p:spPr>
          <a:xfrm>
            <a:off x="2414445" y="6271107"/>
            <a:ext cx="429363" cy="49305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Рівнобедрений трикутник 4"/>
          <p:cNvSpPr/>
          <p:nvPr/>
        </p:nvSpPr>
        <p:spPr>
          <a:xfrm>
            <a:off x="6156176" y="5731769"/>
            <a:ext cx="443567" cy="539338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5038196" y="19672"/>
            <a:ext cx="4105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Метод складання «</a:t>
            </a:r>
            <a:r>
              <a:rPr lang="uk-UA" sz="2000" b="1" dirty="0" err="1">
                <a:solidFill>
                  <a:srgbClr val="FF0000"/>
                </a:solidFill>
              </a:rPr>
              <a:t>ліхенокарт</a:t>
            </a:r>
            <a:r>
              <a:rPr lang="uk-UA" sz="2000" b="1" dirty="0">
                <a:solidFill>
                  <a:srgbClr val="FF0000"/>
                </a:solidFill>
              </a:rPr>
              <a:t>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73393" y="4781879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Пд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77284" y="2806080"/>
            <a:ext cx="44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Сх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8945" y="285167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Зх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6702" y="41978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26358" y="789114"/>
            <a:ext cx="1631177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БІО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ГАЗОВИЙ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ЗАВОД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96448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Ліхеноіндикація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 Лишайники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дуже чутливі до кислотних дощів і вмісту газоподібних сполук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.Чим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багатша різноманітність видів і форм тіла лишайників на деревах обстежуваної  території,тим достовірніше можна стверджувати про    чистоту  та задовільний стан повітря.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Експеримент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Облік рясності.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обраній ділянці,площею 0.5 га,обстежено 10 дерев,шукаючи лишайники. На дереві лишайники шукають  біля основи стовбура  або на головному стовбурі на висоті людського зросту . </a:t>
            </a:r>
            <a:endParaRPr lang="ru-RU" b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0263"/>
              </p:ext>
            </p:extLst>
          </p:nvPr>
        </p:nvGraphicFramePr>
        <p:xfrm>
          <a:off x="260472" y="2415084"/>
          <a:ext cx="3807471" cy="442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36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498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uk-UA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дерева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Накипні 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Листуваті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Кущисті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34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Липа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34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Тополя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34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Дуб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34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Туя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676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Клен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34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Горіх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34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Липа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34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Горіх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34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Тополя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34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Липа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7894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Середня</a:t>
                      </a:r>
                      <a:r>
                        <a:rPr lang="uk-UA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рясність 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3968" y="2415084"/>
            <a:ext cx="4320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БАЛ-дуже рідко трапляється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2БАЛИ- рідко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БАЛИ-рідко,але помітні плями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 БАЛИ-часто і помітними по розмірах плямами. 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ПВЧП-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показник відносної чистоти повітря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ПВЧП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=Н+2Л+3К / 30  Х 100% = 2.7+2Х1.5+3Х0 / 30 Х 100%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=19%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Чим рясніше стовбури дерев вкриті </a:t>
            </a:r>
            <a:r>
              <a:rPr lang="uk-UA" sz="20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листуватими</a:t>
            </a:r>
            <a:r>
              <a:rPr lang="uk-UA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накипними </a:t>
            </a:r>
            <a:r>
              <a:rPr lang="uk-UA" sz="20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лишайниками тим вищий показник чистоти повітря.</a:t>
            </a:r>
            <a:endParaRPr lang="ru-RU" sz="2000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32656"/>
            <a:ext cx="8390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хвойних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деревних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біоіндикаційних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місцевої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 descr="C:\Users\13\Downloads\Desktop\65b7c01b9f42434402a5e320ca_173813_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4544" y="1153767"/>
            <a:ext cx="1571535" cy="1204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 descr="DSCN3330.JPG"/>
          <p:cNvPicPr>
            <a:picLocks noChangeAspect="1"/>
          </p:cNvPicPr>
          <p:nvPr/>
        </p:nvPicPr>
        <p:blipFill>
          <a:blip r:embed="rId3" cstate="print"/>
          <a:srcRect l="21465" t="5125" r="23474" b="34883"/>
          <a:stretch>
            <a:fillRect/>
          </a:stretch>
        </p:blipFill>
        <p:spPr bwMode="auto">
          <a:xfrm>
            <a:off x="4515810" y="4474803"/>
            <a:ext cx="2235382" cy="23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126876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сосни звичайної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біоіндикатор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природного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дозволило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екологічний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забруднювачів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біоіндикацію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великих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стан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екосистемі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рангу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характеру.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чутливою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реакцією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стресові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антропогенної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закриття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смоляних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як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некротизація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верхівки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відмирання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НАДІЯ\Documents\My Bluetooth\IMG_20191212_1205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35291" b="32424"/>
          <a:stretch/>
        </p:blipFill>
        <p:spPr bwMode="auto">
          <a:xfrm>
            <a:off x="6844996" y="2331249"/>
            <a:ext cx="1759452" cy="2458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81" y="4653182"/>
            <a:ext cx="1949267" cy="1408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70" y="290292"/>
            <a:ext cx="4413176" cy="56693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</a:t>
            </a:r>
            <a:r>
              <a:rPr lang="uk-U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ліхеноіндикації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527" y="1051111"/>
            <a:ext cx="8389596" cy="2633678"/>
          </a:xfrm>
        </p:spPr>
        <p:txBody>
          <a:bodyPr/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висока точність визначення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висока чутливість  до забруднення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довгостроковий вплив низьких концентрацій забруднюючих речовин викликає в лишайників такі ушкодження, що не зникають аж до загибелі їхніх сланей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економність досліджень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достатньо довгий життєвий цикл</a:t>
            </a:r>
          </a:p>
          <a:p>
            <a:endParaRPr lang="uk-UA" dirty="0"/>
          </a:p>
        </p:txBody>
      </p:sp>
      <p:pic>
        <p:nvPicPr>
          <p:cNvPr id="5" name="Picture 4" descr="F:\Загранична Лена\20151209_141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1251" y="42447"/>
            <a:ext cx="2172749" cy="1629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175" y="3684789"/>
            <a:ext cx="89279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Індикаторні рослини можуть використовуватись як для виявлення окремих забруднювачів повітря. Так і для оцінки загального стану природного середовища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Концентрація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шкідливих для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 речовин – чадного газу,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сірководню,аміаку,метану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перевищують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норму для нашого населеного пункту в  багато разів . 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важко дихати , неприємні запахи спричинюють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кашель, неодинокі прояви алергії.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903" y="1124744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1.	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Біоіндикація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система оцінки стану навколишнього середовища за фізіологічними, морфологічними, екологічними змінами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рослин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біоіндикаторів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які чутливо реагують 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ни факторів навколишнього середовища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Ліхеноіндикація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один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найдоступних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методів екологічного моніторингу.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640"/>
            <a:ext cx="8229600" cy="9361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20689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uk-UA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endParaRPr lang="uk-UA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24936" cy="4752528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Посудін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Ю.І. Методи вимірювання параметрів навколишнього середовища. - К.: Світ, 2003.- 288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Ситник К.М.,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Брайон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А.В.,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Гордецький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A.P.,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Брайон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А.П. Словарь-справочник по экологии. - К.: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думка, 1994. - 665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Посудін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Ю.І. Фізика і біофізика навколишнього середовища. - К.: Світ, 2000.- 303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«Биологический контроль окружающей среды: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биоиндикация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биотестирование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/ Ред. О.П. Мелехова, Е.И.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Сарапульцева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. М.: Издательский центр «Академия» 2010, 288 с.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714488"/>
            <a:ext cx="4572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.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9512" y="0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 smtClean="0">
              <a:solidFill>
                <a:srgbClr val="00B05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Екологічний моніторинг </a:t>
            </a:r>
            <a:r>
              <a:rPr lang="uk-UA" sz="2400" b="1" dirty="0" smtClean="0"/>
              <a:t>– окремий вид діяльності, що з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явився, відколи нас почало хвилювати питання: наскільки неухильно і критично погіршується наше довкілля, природа  навколо нас і який запас міцності вони ще мають?</a:t>
            </a:r>
          </a:p>
          <a:p>
            <a:pPr algn="ctr"/>
            <a:r>
              <a:rPr lang="uk-UA" sz="2400" b="1" dirty="0" smtClean="0"/>
              <a:t>Екологічний </a:t>
            </a:r>
            <a:r>
              <a:rPr lang="uk-UA" sz="2400" b="1" dirty="0"/>
              <a:t>моніторинг – це кваліфікована </a:t>
            </a:r>
            <a:r>
              <a:rPr lang="uk-UA" sz="2400" b="1" dirty="0" smtClean="0"/>
              <a:t>робота</a:t>
            </a:r>
          </a:p>
          <a:p>
            <a:pPr algn="ctr"/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>
                <a:solidFill>
                  <a:srgbClr val="FF0000"/>
                </a:solidFill>
              </a:rPr>
              <a:t>А що можемо ми з вами? </a:t>
            </a:r>
            <a:r>
              <a:rPr lang="uk-UA" sz="2400" b="1" dirty="0" smtClean="0">
                <a:solidFill>
                  <a:srgbClr val="FF0000"/>
                </a:solidFill>
              </a:rPr>
              <a:t>Що можу я?</a:t>
            </a:r>
            <a:r>
              <a:rPr lang="uk-UA" sz="2400" b="1" dirty="0">
                <a:solidFill>
                  <a:srgbClr val="FF0000"/>
                </a:solidFill>
              </a:rPr>
              <a:t/>
            </a:r>
            <a:br>
              <a:rPr lang="uk-UA" sz="2400" b="1" dirty="0">
                <a:solidFill>
                  <a:srgbClr val="FF0000"/>
                </a:solidFill>
              </a:rPr>
            </a:br>
            <a:r>
              <a:rPr lang="uk-UA" sz="2400" b="1" dirty="0"/>
              <a:t>Можемо простими способами вести конкретні спостереження і робити висновки про стабільність, погіршення або покращення загального стану середовища нашого існування.</a:t>
            </a:r>
            <a:br>
              <a:rPr lang="uk-UA" sz="2400" b="1" dirty="0"/>
            </a:br>
            <a:r>
              <a:rPr lang="uk-UA" sz="2400" b="1" dirty="0" smtClean="0"/>
              <a:t>Назвемо </a:t>
            </a:r>
            <a:r>
              <a:rPr lang="uk-UA" sz="2400" b="1" dirty="0"/>
              <a:t>такий моніторинг довкілля, в якому живемо</a:t>
            </a:r>
            <a:r>
              <a:rPr lang="uk-UA" sz="2400" b="1" dirty="0" smtClean="0"/>
              <a:t>,</a:t>
            </a:r>
          </a:p>
          <a:p>
            <a:pPr algn="ctr"/>
            <a:r>
              <a:rPr lang="uk-UA" sz="2400" b="1" dirty="0" smtClean="0"/>
              <a:t> </a:t>
            </a:r>
            <a:r>
              <a:rPr lang="uk-UA" sz="2400" b="1" dirty="0">
                <a:solidFill>
                  <a:srgbClr val="00B050"/>
                </a:solidFill>
              </a:rPr>
              <a:t>громадським.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681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3058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71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39468" y="332657"/>
            <a:ext cx="8856663" cy="314619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  </a:t>
            </a:r>
            <a:r>
              <a:rPr lang="uk-UA" sz="2400" b="1" dirty="0" smtClean="0">
                <a:solidFill>
                  <a:srgbClr val="00B050"/>
                </a:solidFill>
              </a:rPr>
              <a:t>Метод </a:t>
            </a:r>
            <a:r>
              <a:rPr lang="uk-UA" sz="2400" b="1" dirty="0" err="1" smtClean="0">
                <a:solidFill>
                  <a:srgbClr val="00B050"/>
                </a:solidFill>
              </a:rPr>
              <a:t>біотестування</a:t>
            </a:r>
            <a:endParaRPr lang="uk-UA" sz="2400" b="1" dirty="0" smtClean="0">
              <a:solidFill>
                <a:srgbClr val="00B050"/>
              </a:solidFill>
            </a:endParaRPr>
          </a:p>
          <a:p>
            <a:pPr algn="ctr"/>
            <a:r>
              <a:rPr lang="uk-UA" sz="2400" dirty="0" smtClean="0"/>
              <a:t>У </a:t>
            </a:r>
            <a:r>
              <a:rPr lang="uk-UA" sz="2400" dirty="0" err="1" smtClean="0"/>
              <a:t>біотестуванні</a:t>
            </a:r>
            <a:r>
              <a:rPr lang="uk-UA" sz="2400" dirty="0" smtClean="0"/>
              <a:t> використовують живі організми, які називаються</a:t>
            </a:r>
            <a:endParaRPr lang="en-US" sz="2400" dirty="0" smtClean="0"/>
          </a:p>
          <a:p>
            <a:pPr marL="0" indent="0" algn="ctr">
              <a:buNone/>
            </a:pPr>
            <a:r>
              <a:rPr lang="uk-UA" sz="2400" dirty="0" smtClean="0"/>
              <a:t> </a:t>
            </a:r>
            <a:r>
              <a:rPr lang="uk-UA" sz="2400" b="1" dirty="0" err="1" smtClean="0"/>
              <a:t>біотест</a:t>
            </a:r>
            <a:r>
              <a:rPr lang="uk-UA" sz="2400" b="1" dirty="0" smtClean="0"/>
              <a:t>-об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єкт</a:t>
            </a:r>
            <a:r>
              <a:rPr lang="uk-UA" sz="2400" b="1" dirty="0" err="1"/>
              <a:t>и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00B050"/>
                </a:solidFill>
              </a:rPr>
              <a:t>Метод </a:t>
            </a:r>
            <a:r>
              <a:rPr lang="uk-UA" sz="2400" b="1" dirty="0" err="1" smtClean="0">
                <a:solidFill>
                  <a:srgbClr val="00B050"/>
                </a:solidFill>
              </a:rPr>
              <a:t>біоіндикації</a:t>
            </a:r>
            <a:endParaRPr lang="uk-U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uk-UA" sz="2400" b="1" dirty="0" smtClean="0"/>
              <a:t>У </a:t>
            </a:r>
            <a:r>
              <a:rPr lang="uk-UA" sz="2400" b="1" dirty="0" err="1" smtClean="0"/>
              <a:t>біоіндикації</a:t>
            </a:r>
            <a:r>
              <a:rPr lang="uk-UA" sz="2400" b="1" dirty="0" smtClean="0"/>
              <a:t> використовують живі організми – </a:t>
            </a:r>
            <a:r>
              <a:rPr lang="uk-UA" sz="2400" b="1" dirty="0" smtClean="0">
                <a:solidFill>
                  <a:srgbClr val="00B050"/>
                </a:solidFill>
              </a:rPr>
              <a:t>рослини</a:t>
            </a:r>
            <a:r>
              <a:rPr lang="uk-UA" sz="2400" b="1" dirty="0" smtClean="0"/>
              <a:t>, тварини, гриби, </a:t>
            </a:r>
            <a:r>
              <a:rPr lang="uk-UA" sz="2400" b="1" dirty="0" smtClean="0">
                <a:solidFill>
                  <a:srgbClr val="00B050"/>
                </a:solidFill>
              </a:rPr>
              <a:t>лишайники</a:t>
            </a:r>
            <a:r>
              <a:rPr lang="uk-UA" sz="2400" b="1" dirty="0" smtClean="0"/>
              <a:t>, водорості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Які живі організми сповіщають про стан довкілля на пришкільній території?</a:t>
            </a:r>
          </a:p>
          <a:p>
            <a:pPr marL="0" indent="0">
              <a:buNone/>
            </a:pPr>
            <a:endParaRPr lang="uk-UA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uk-UA" sz="1800" b="1" dirty="0"/>
          </a:p>
          <a:p>
            <a:pPr marL="0" indent="0" algn="ctr">
              <a:buNone/>
            </a:pPr>
            <a:endParaRPr lang="uk-UA" sz="1800" b="1" dirty="0" smtClean="0"/>
          </a:p>
          <a:p>
            <a:pPr marL="0" indent="0" algn="ctr">
              <a:buNone/>
            </a:pPr>
            <a:endParaRPr lang="uk-UA" sz="1800" b="1" dirty="0" smtClean="0"/>
          </a:p>
          <a:p>
            <a:pPr marL="0" indent="0" algn="ctr">
              <a:buNone/>
            </a:pPr>
            <a:endParaRPr lang="uk-UA" sz="1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1" y="3478855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64" y="3443441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79" y="3569118"/>
            <a:ext cx="2505075" cy="1809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5664591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Ксанторія</a:t>
            </a:r>
            <a:r>
              <a:rPr lang="uk-UA" dirty="0" smtClean="0"/>
              <a:t>                                         </a:t>
            </a:r>
            <a:r>
              <a:rPr lang="uk-UA" dirty="0" err="1" smtClean="0"/>
              <a:t>Пармелія</a:t>
            </a:r>
            <a:r>
              <a:rPr lang="uk-UA" dirty="0" smtClean="0"/>
              <a:t>                                 Сосна   (некроз хвої)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4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64807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АКТУАЛЬНІСТЬ  ТЕМИ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6552728" cy="547260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Питання  побічної  дії    хімічних речовин, їх шкідливого впливу на  організм  людей зумовило вибір  теми  дослідження, окреслило її мету і завдання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Формувати «екологічну совість», тобто відповідальність за стан нашої планети перед наступними поколіннями;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З’ясувати позитивний і негативний вплив антропогенного фактора на стан біосфери.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Обґрунтувати, яким чином застосування екологічних знань у практичній діяльності людини дає змогу значно зменшити антропогенний вплив на довкілля;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User\Рабочий стол\суботник\2014-04-03 14.35.52.jpg"/>
          <p:cNvPicPr>
            <a:picLocks noChangeAspect="1" noChangeArrowheads="1"/>
          </p:cNvPicPr>
          <p:nvPr/>
        </p:nvPicPr>
        <p:blipFill>
          <a:blip r:embed="rId2" cstate="print"/>
          <a:srcRect l="45000" t="18571"/>
          <a:stretch>
            <a:fillRect/>
          </a:stretch>
        </p:blipFill>
        <p:spPr bwMode="auto">
          <a:xfrm rot="403325">
            <a:off x="7127549" y="95355"/>
            <a:ext cx="1742920" cy="1935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0534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 дослідження</a:t>
            </a:r>
            <a:r>
              <a:rPr lang="uk-UA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теоретичні – аналіз літератури з  проблеми дослідження;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практичні – вивчення та аналіз сучасних методів    дослідження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емпіричні – якісний аналіз експериментальних даних.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uk-UA" sz="24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Практична значущість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дослідження полягає в можливості використання результатів  на уроках екології, біології, основ здоров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я, екологічного гуртка з метою екологічного виховання, та як матеріал з місцевого краєзнавства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МЕТА  І ЗАВДАННЯ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Продовжувати виявляти  причини та наслідки  антропогенного впливу на навколишнє середовище.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Ознайомитись з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біоіндикацією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як методом оцінки стану навколишнього середовища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Розширити творчу ініціативу учнів, забезпечити їх самовираження, особистісний  розвиток  та створити базу для реалізації творчої індивідуальності особистості.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Завдання: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Дати характеристику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як  методу екологічного дослідження.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2.Охарактеризувати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ліхеноіндикацію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як метод екологічного дослідження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КЗ «</a:t>
            </a:r>
            <a:r>
              <a:rPr lang="uk-UA" dirty="0" err="1">
                <a:solidFill>
                  <a:srgbClr val="0070C0"/>
                </a:solidFill>
              </a:rPr>
              <a:t>Східненська</a:t>
            </a:r>
            <a:r>
              <a:rPr lang="uk-UA" dirty="0">
                <a:solidFill>
                  <a:srgbClr val="0070C0"/>
                </a:solidFill>
              </a:rPr>
              <a:t> ЗОШ І-ІІІ ступенів знаходиться у </a:t>
            </a:r>
            <a:r>
              <a:rPr lang="uk-UA" dirty="0" err="1">
                <a:solidFill>
                  <a:srgbClr val="0070C0"/>
                </a:solidFill>
              </a:rPr>
              <a:t>с.Східне</a:t>
            </a:r>
            <a:r>
              <a:rPr lang="uk-UA" dirty="0">
                <a:solidFill>
                  <a:srgbClr val="0070C0"/>
                </a:solidFill>
              </a:rPr>
              <a:t> на території </a:t>
            </a:r>
            <a:r>
              <a:rPr lang="uk-UA" dirty="0" err="1">
                <a:solidFill>
                  <a:srgbClr val="0070C0"/>
                </a:solidFill>
              </a:rPr>
              <a:t>Музиківської</a:t>
            </a:r>
            <a:r>
              <a:rPr lang="uk-UA" dirty="0">
                <a:solidFill>
                  <a:srgbClr val="0070C0"/>
                </a:solidFill>
              </a:rPr>
              <a:t> сільської ради  у складі </a:t>
            </a:r>
            <a:r>
              <a:rPr lang="uk-UA" dirty="0" err="1">
                <a:solidFill>
                  <a:srgbClr val="0070C0"/>
                </a:solidFill>
              </a:rPr>
              <a:t>Музиківської</a:t>
            </a:r>
            <a:r>
              <a:rPr lang="uk-UA" dirty="0">
                <a:solidFill>
                  <a:srgbClr val="0070C0"/>
                </a:solidFill>
              </a:rPr>
              <a:t> ОТГ </a:t>
            </a:r>
            <a:r>
              <a:rPr lang="uk-UA" dirty="0" err="1">
                <a:solidFill>
                  <a:srgbClr val="0070C0"/>
                </a:solidFill>
              </a:rPr>
              <a:t>Білозерського</a:t>
            </a:r>
            <a:r>
              <a:rPr lang="uk-UA" dirty="0">
                <a:solidFill>
                  <a:srgbClr val="0070C0"/>
                </a:solidFill>
              </a:rPr>
              <a:t> району Херсонської області»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Школа сучасна, оснащена сучасними технічними засобами. За нашим 7 класом  закріплений кабінет Хімії та Біології із сучасною хіміко-біологічною лабораторією.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Я із задоволенням відвідую засідання МАН та екологічного гуртка «Зелений гомін»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Тема «Екологічний моніторинг пришкільної території» мене дуже зацікавила. Тому, що антропогенний вплив на живу природу на пришкільній території значний.</a:t>
            </a:r>
            <a:br>
              <a:rPr lang="uk-UA" dirty="0">
                <a:solidFill>
                  <a:srgbClr val="0070C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9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35764"/>
              </p:ext>
            </p:extLst>
          </p:nvPr>
        </p:nvGraphicFramePr>
        <p:xfrm>
          <a:off x="177395" y="188640"/>
          <a:ext cx="1728192" cy="6270948"/>
        </p:xfrm>
        <a:graphic>
          <a:graphicData uri="http://schemas.openxmlformats.org/drawingml/2006/table">
            <a:tbl>
              <a:tblPr/>
              <a:tblGrid>
                <a:gridCol w="898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3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Східне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chemeClr val="tx2"/>
                          </a:solidFill>
                        </a:rPr>
                        <a:t>Херсонська обл.</a:t>
                      </a:r>
                    </a:p>
                    <a:p>
                      <a:r>
                        <a:rPr lang="uk-UA" sz="1200" b="1" dirty="0" err="1" smtClean="0">
                          <a:solidFill>
                            <a:schemeClr val="tx2"/>
                          </a:solidFill>
                        </a:rPr>
                        <a:t>Білозерський</a:t>
                      </a:r>
                      <a:r>
                        <a:rPr lang="uk-UA" sz="1200" b="1" dirty="0" smtClean="0">
                          <a:solidFill>
                            <a:schemeClr val="tx2"/>
                          </a:solidFill>
                        </a:rPr>
                        <a:t> р-</a:t>
                      </a:r>
                      <a:r>
                        <a:rPr lang="uk-UA" sz="1200" dirty="0" smtClean="0">
                          <a:solidFill>
                            <a:schemeClr val="tx2"/>
                          </a:solidFill>
                        </a:rPr>
                        <a:t>н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 marT="45712" marB="45712"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2" tooltip="Населення"/>
                        </a:rPr>
                        <a:t>Населення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871 особа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Площа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0,943 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3" tooltip="Км²"/>
                        </a:rPr>
                        <a:t>км²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Густота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населення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892,9 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осіб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/км²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4" tooltip="Поштова індексація України"/>
                        </a:rPr>
                        <a:t>Поштовий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4" tooltip="Поштова індексація України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4" tooltip="Поштова індексація України"/>
                        </a:rPr>
                        <a:t>індекс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5" tooltip="Список телефонних кодів України"/>
                        </a:rPr>
                        <a:t>Телефонний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5" tooltip="Список телефонних кодів України"/>
                        </a:rPr>
                        <a:t> код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+380 5547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Географічні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дані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5712" marB="45712">
                    <a:lnL w="12700" cmpd="sng">
                      <a:noFill/>
                      <a:prstDash val="solid"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97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6" tooltip="Географічні координати"/>
                        </a:rPr>
                        <a:t>Географічні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6" tooltip="Географічні координати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6" tooltip="Географічні координати"/>
                        </a:rPr>
                        <a:t>координати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66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7"/>
                        </a:rPr>
                        <a:t>46°49′10″ пн. ш.32°35′49″ 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66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7"/>
                        </a:rPr>
                        <a:t>сх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66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7"/>
                        </a:rPr>
                        <a:t>. 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66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7"/>
                        </a:rPr>
                        <a:t>д.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6" tooltip="Географічні координати"/>
                        </a:rPr>
                        <a:t>Координати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 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66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7"/>
                        </a:rPr>
                        <a:t>46°49′10″ пн. 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66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7"/>
                        </a:rPr>
                        <a:t>ш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66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7"/>
                        </a:rPr>
                        <a:t>. 32°35′49″ 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66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7"/>
                        </a:rPr>
                        <a:t>сх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66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7"/>
                        </a:rPr>
                        <a:t>. 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6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Середня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висота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над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рівнем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моря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31 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8" tooltip="Метр"/>
                        </a:rPr>
                        <a:t>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9"/>
                        </a:rPr>
                        <a:t>[1]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080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10" tooltip="Водойми"/>
                        </a:rPr>
                        <a:t>Водойми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Вірьовчина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Балка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504" marR="18504" marT="18501" marB="18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3848" y="112474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2" descr="H:\CHernobaevskoe4400.jpg"/>
          <p:cNvPicPr>
            <a:picLocks noChangeAspect="1" noChangeArrowheads="1"/>
          </p:cNvPicPr>
          <p:nvPr/>
        </p:nvPicPr>
        <p:blipFill rotWithShape="1">
          <a:blip r:embed="rId11" cstate="print"/>
          <a:srcRect t="21437"/>
          <a:stretch/>
        </p:blipFill>
        <p:spPr bwMode="auto">
          <a:xfrm>
            <a:off x="7449782" y="2708920"/>
            <a:ext cx="1442698" cy="791712"/>
          </a:xfrm>
          <a:prstGeom prst="rect">
            <a:avLst/>
          </a:prstGeom>
          <a:noFill/>
        </p:spPr>
      </p:pic>
      <p:pic>
        <p:nvPicPr>
          <p:cNvPr id="10" name="Picture 3" descr="H:\38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1916832"/>
            <a:ext cx="2286016" cy="1524011"/>
          </a:xfrm>
          <a:prstGeom prst="rect">
            <a:avLst/>
          </a:prstGeom>
          <a:noFill/>
        </p:spPr>
      </p:pic>
      <p:pic>
        <p:nvPicPr>
          <p:cNvPr id="11" name="Picture 7" descr="C:\Documents and Settings\User\Рабочий стол\default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5445224"/>
            <a:ext cx="2052229" cy="1224136"/>
          </a:xfrm>
          <a:prstGeom prst="rect">
            <a:avLst/>
          </a:prstGeom>
          <a:noFill/>
        </p:spPr>
      </p:pic>
      <p:pic>
        <p:nvPicPr>
          <p:cNvPr id="12" name="Picture 6" descr="C:\Documents and Settings\User\Рабочий стол\олымпыала\екология\rHH0zsHGYV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8224" y="4797152"/>
            <a:ext cx="2376264" cy="185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39752" y="188640"/>
            <a:ext cx="594015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Географічне розташування села.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с.Східне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розташоване  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Білозерському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районі Херсонської області, входить до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Музиківської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обєднаної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територіальної громади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Музиківської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сільської ради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Тут розташоване основне підприємство – забруднювач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ПАТ «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Чорнобаївське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Агрохолдинг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“Авангард»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Члени екологічного загону постійно проводять моніторинг стану довкілля села Східне його околиць  доступними методами. </a:t>
            </a:r>
            <a:endParaRPr lang="uk-UA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Село має низький  рівень озеленення, а населення низький рівень екологічної культури.</a:t>
            </a:r>
          </a:p>
          <a:p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 фотофіксація «</a:t>
            </a:r>
            <a:r>
              <a:rPr lang="uk-UA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екозлочину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. Смертельна отрута,що тече околицею по річці </a:t>
            </a:r>
            <a:r>
              <a:rPr lang="uk-UA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Верьовчіна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Балка  </a:t>
            </a:r>
            <a:endParaRPr lang="uk-UA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B050"/>
              </a:solidFill>
            </a:endParaRPr>
          </a:p>
          <a:p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69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99613"/>
              </p:ext>
            </p:extLst>
          </p:nvPr>
        </p:nvGraphicFramePr>
        <p:xfrm>
          <a:off x="3401109" y="829360"/>
          <a:ext cx="5544616" cy="5013496"/>
        </p:xfrm>
        <a:graphic>
          <a:graphicData uri="http://schemas.openxmlformats.org/drawingml/2006/table">
            <a:tbl>
              <a:tblPr/>
              <a:tblGrid>
                <a:gridCol w="30370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7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951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Алергени</a:t>
                      </a:r>
                      <a:endParaRPr lang="ru-RU" sz="20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Природні</a:t>
                      </a:r>
                      <a:endParaRPr lang="ru-RU" sz="2000" dirty="0" smtClean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Штучні</a:t>
                      </a:r>
                      <a:endParaRPr lang="ru-RU" sz="2000" dirty="0" smtClean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Пташиний послід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Промислові викиди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Синантропні мухи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Парфуми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Пір'я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Транспортні викиди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7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Пилок</a:t>
                      </a:r>
                      <a:r>
                        <a:rPr lang="uk-UA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рослин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Прально-мийні засоби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7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Фітонциди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Димові частки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Виділення комах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Выноска со стрелкой вправо 3"/>
          <p:cNvSpPr/>
          <p:nvPr/>
        </p:nvSpPr>
        <p:spPr>
          <a:xfrm>
            <a:off x="251520" y="0"/>
            <a:ext cx="4176464" cy="2420888"/>
          </a:xfrm>
          <a:prstGeom prst="right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Джерела забруднення на території села,</a:t>
            </a:r>
          </a:p>
          <a:p>
            <a:pPr algn="ctr"/>
            <a:r>
              <a:rPr lang="uk-UA" sz="2400" b="1" dirty="0">
                <a:solidFill>
                  <a:srgbClr val="00B050"/>
                </a:solidFill>
              </a:rPr>
              <a:t>п</a:t>
            </a:r>
            <a:r>
              <a:rPr lang="uk-UA" sz="2400" b="1" dirty="0" smtClean="0">
                <a:solidFill>
                  <a:srgbClr val="00B050"/>
                </a:solidFill>
              </a:rPr>
              <a:t>ришкільної</a:t>
            </a:r>
          </a:p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території</a:t>
            </a:r>
          </a:p>
          <a:p>
            <a:pPr algn="ctr"/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32403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       </a:t>
            </a: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Природні та штучні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 </a:t>
            </a:r>
            <a:r>
              <a:rPr lang="uk-UA" sz="2000" dirty="0" smtClean="0"/>
              <a:t>Природного походження: </a:t>
            </a:r>
            <a:r>
              <a:rPr lang="uk-UA" sz="2000" u="sng" dirty="0" smtClean="0"/>
              <a:t>живі організми  (хвороботворні бактерії,синантропні мухи),продукти їх життєдіяльності</a:t>
            </a:r>
            <a:r>
              <a:rPr lang="uk-UA" sz="2000" dirty="0" smtClean="0"/>
              <a:t>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Антропогенного походження: транспорт, обробіток ґрунту, звалища відходів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1429</Words>
  <Application>Microsoft Office PowerPoint</Application>
  <PresentationFormat>Экран (4:3)</PresentationFormat>
  <Paragraphs>243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 Unicode MS</vt:lpstr>
      <vt:lpstr>Arial</vt:lpstr>
      <vt:lpstr>Calibri</vt:lpstr>
      <vt:lpstr>Constantia</vt:lpstr>
      <vt:lpstr>Monotype Corsiva</vt:lpstr>
      <vt:lpstr>Times New Roman</vt:lpstr>
      <vt:lpstr>Wingdings</vt:lpstr>
      <vt:lpstr>Wingdings 2</vt:lpstr>
      <vt:lpstr>Поток</vt:lpstr>
      <vt:lpstr>   Екологічний  моніторинг пришкільної  території Робота учениці   7 класу Східненської ЗОШ І-ІІІ ст Безпальченко Лілії  </vt:lpstr>
      <vt:lpstr>Презентация PowerPoint</vt:lpstr>
      <vt:lpstr>Презентация PowerPoint</vt:lpstr>
      <vt:lpstr>       АКТУАЛЬНІСТЬ  ТЕМИ</vt:lpstr>
      <vt:lpstr>Презентация PowerPoint</vt:lpstr>
      <vt:lpstr>      МЕТА  І 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Рослини – індикатори на пришкільній території Біоіндикація як метод екологічного дослідження </vt:lpstr>
      <vt:lpstr>У чому  переваги біоіндикації ?</vt:lpstr>
      <vt:lpstr>Презентация PowerPoint</vt:lpstr>
      <vt:lpstr>Презентация PowerPoint</vt:lpstr>
      <vt:lpstr>Презентация PowerPoint</vt:lpstr>
      <vt:lpstr>Переваги ліхеноіндикації:</vt:lpstr>
      <vt:lpstr>Презентация PowerPoint</vt:lpstr>
      <vt:lpstr>СПИСОК ВИКОРИСТАНИХ ДЖЕРЕЛ </vt:lpstr>
      <vt:lpstr>ДЯКУЮ ЗА УВАГУ!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Біоіндикація стану повітря</dc:title>
  <dc:creator>13</dc:creator>
  <cp:lastModifiedBy>Надежда</cp:lastModifiedBy>
  <cp:revision>189</cp:revision>
  <dcterms:created xsi:type="dcterms:W3CDTF">2015-03-07T20:09:16Z</dcterms:created>
  <dcterms:modified xsi:type="dcterms:W3CDTF">2021-04-14T14:07:45Z</dcterms:modified>
</cp:coreProperties>
</file>