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2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71" r:id="rId15"/>
    <p:sldId id="265" r:id="rId16"/>
    <p:sldId id="266" r:id="rId17"/>
    <p:sldId id="267" r:id="rId18"/>
    <p:sldId id="268" r:id="rId19"/>
    <p:sldId id="269" r:id="rId20"/>
  </p:sldIdLst>
  <p:sldSz cx="9144000" cy="6858000" type="screen4x3"/>
  <p:notesSz cx="7559675" cy="106918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2" d="100"/>
          <a:sy n="112" d="100"/>
        </p:scale>
        <p:origin x="1584" y="-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F1078-E512-44D4-ACD7-DAEC34720FC8}" type="datetimeFigureOut">
              <a:rPr lang="uk-UA" smtClean="0"/>
              <a:t>21.04.2021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055E2-2C0C-4764-9A3B-B00DDD2DFF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8225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BB542BE-0C5D-4728-8376-8D99994A2D7B}" type="slidenum">
              <a:rPr lang="ru-RU" altLang="ru-RU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9567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/>
          <p:cNvSpPr/>
          <p:nvPr/>
        </p:nvSpPr>
        <p:spPr>
          <a:xfrm>
            <a:off x="162000" y="189000"/>
            <a:ext cx="8819640" cy="6479640"/>
          </a:xfrm>
          <a:prstGeom prst="rect">
            <a:avLst/>
          </a:prstGeom>
          <a:noFill/>
          <a:ln w="76320">
            <a:solidFill>
              <a:srgbClr val="00B050"/>
            </a:solidFill>
            <a:round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CustomShape 2"/>
          <p:cNvSpPr/>
          <p:nvPr/>
        </p:nvSpPr>
        <p:spPr>
          <a:xfrm>
            <a:off x="235440" y="264960"/>
            <a:ext cx="8672400" cy="6328080"/>
          </a:xfrm>
          <a:prstGeom prst="rect">
            <a:avLst/>
          </a:prstGeom>
          <a:noFill/>
          <a:ln w="76320">
            <a:solidFill>
              <a:srgbClr val="FFFF00"/>
            </a:solidFill>
            <a:round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306000" y="333000"/>
            <a:ext cx="8531640" cy="6191640"/>
          </a:xfrm>
          <a:prstGeom prst="rect">
            <a:avLst/>
          </a:prstGeom>
          <a:noFill/>
          <a:ln w="76320">
            <a:solidFill>
              <a:srgbClr val="00B050"/>
            </a:solidFill>
            <a:round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Picture 2"/>
          <p:cNvPicPr/>
          <p:nvPr/>
        </p:nvPicPr>
        <p:blipFill>
          <a:blip r:embed="rId15"/>
          <a:stretch/>
        </p:blipFill>
        <p:spPr>
          <a:xfrm>
            <a:off x="162000" y="3816000"/>
            <a:ext cx="2880000" cy="2880000"/>
          </a:xfrm>
          <a:prstGeom prst="rect">
            <a:avLst/>
          </a:prstGeom>
          <a:ln>
            <a:noFill/>
          </a:ln>
        </p:spPr>
      </p:pic>
      <p:pic>
        <p:nvPicPr>
          <p:cNvPr id="4" name="Picture 2"/>
          <p:cNvPicPr/>
          <p:nvPr/>
        </p:nvPicPr>
        <p:blipFill>
          <a:blip r:embed="rId16"/>
          <a:stretch/>
        </p:blipFill>
        <p:spPr>
          <a:xfrm>
            <a:off x="6082200" y="3816000"/>
            <a:ext cx="2708640" cy="2708640"/>
          </a:xfrm>
          <a:prstGeom prst="rect">
            <a:avLst/>
          </a:prstGeom>
          <a:ln>
            <a:noFill/>
          </a:ln>
        </p:spPr>
      </p:pic>
      <p:sp>
        <p:nvSpPr>
          <p:cNvPr id="5" name="CustomShape 4"/>
          <p:cNvSpPr/>
          <p:nvPr/>
        </p:nvSpPr>
        <p:spPr>
          <a:xfrm>
            <a:off x="-215280" y="6662880"/>
            <a:ext cx="111852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uk-UA" sz="1000" b="1" strike="noStrike" spc="-1">
                <a:solidFill>
                  <a:srgbClr val="00B050"/>
                </a:solidFill>
                <a:latin typeface="Adine Kirnberg"/>
              </a:rPr>
              <a:t>© FokinaLidia</a:t>
            </a:r>
            <a:endParaRPr lang="uk-UA" sz="10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A52EE76A-AF3A-472D-9ADA-0C1C78185AF0}" type="datetime">
              <a:rPr lang="uk-UA" sz="1800" b="0" strike="noStrike" spc="-1">
                <a:solidFill>
                  <a:srgbClr val="000000"/>
                </a:solidFill>
                <a:latin typeface="Calibri"/>
              </a:rPr>
              <a:t>21.04.2021</a:t>
            </a:fld>
            <a:endParaRPr lang="uk-UA" sz="1800" b="0" strike="noStrike" spc="-1">
              <a:latin typeface="Times New Roman"/>
            </a:endParaRPr>
          </a:p>
        </p:txBody>
      </p:sp>
      <p:sp>
        <p:nvSpPr>
          <p:cNvPr id="8" name="PlaceHolder 7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uk-UA" sz="2400" b="0" strike="noStrike" spc="-1">
              <a:latin typeface="Times New Roman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181E35B4-20FC-4F2C-8E74-164801EBCD0B}" type="slidenum">
              <a:rPr lang="uk-UA" sz="1800" b="0" strike="noStrike" spc="-1">
                <a:solidFill>
                  <a:srgbClr val="000000"/>
                </a:solidFill>
                <a:latin typeface="Calibri"/>
              </a:rPr>
              <a:t>‹№›</a:t>
            </a:fld>
            <a:endParaRPr lang="uk-UA" sz="1800" b="0" strike="noStrike" spc="-1">
              <a:latin typeface="Times New Roman"/>
            </a:endParaRPr>
          </a:p>
        </p:txBody>
      </p:sp>
      <p:sp>
        <p:nvSpPr>
          <p:cNvPr id="10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>
            <a:off x="162000" y="189000"/>
            <a:ext cx="8819640" cy="6479640"/>
          </a:xfrm>
          <a:prstGeom prst="rect">
            <a:avLst/>
          </a:prstGeom>
          <a:noFill/>
          <a:ln w="76320">
            <a:solidFill>
              <a:srgbClr val="00B050"/>
            </a:solidFill>
            <a:round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" name="CustomShape 2"/>
          <p:cNvSpPr/>
          <p:nvPr/>
        </p:nvSpPr>
        <p:spPr>
          <a:xfrm>
            <a:off x="235440" y="264960"/>
            <a:ext cx="8672400" cy="6328080"/>
          </a:xfrm>
          <a:prstGeom prst="rect">
            <a:avLst/>
          </a:prstGeom>
          <a:noFill/>
          <a:ln w="76320">
            <a:solidFill>
              <a:srgbClr val="FFFF00"/>
            </a:solidFill>
            <a:round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" name="CustomShape 3"/>
          <p:cNvSpPr/>
          <p:nvPr/>
        </p:nvSpPr>
        <p:spPr>
          <a:xfrm>
            <a:off x="306000" y="333000"/>
            <a:ext cx="8531640" cy="6191640"/>
          </a:xfrm>
          <a:prstGeom prst="rect">
            <a:avLst/>
          </a:prstGeom>
          <a:noFill/>
          <a:ln w="76320">
            <a:solidFill>
              <a:srgbClr val="00B050"/>
            </a:solidFill>
            <a:round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0" name="Picture 2"/>
          <p:cNvPicPr/>
          <p:nvPr/>
        </p:nvPicPr>
        <p:blipFill>
          <a:blip r:embed="rId15"/>
          <a:stretch/>
        </p:blipFill>
        <p:spPr>
          <a:xfrm>
            <a:off x="162000" y="3816000"/>
            <a:ext cx="2880000" cy="2880000"/>
          </a:xfrm>
          <a:prstGeom prst="rect">
            <a:avLst/>
          </a:prstGeom>
          <a:ln>
            <a:noFill/>
          </a:ln>
        </p:spPr>
      </p:pic>
      <p:pic>
        <p:nvPicPr>
          <p:cNvPr id="51" name="Picture 2"/>
          <p:cNvPicPr/>
          <p:nvPr/>
        </p:nvPicPr>
        <p:blipFill>
          <a:blip r:embed="rId16"/>
          <a:stretch/>
        </p:blipFill>
        <p:spPr>
          <a:xfrm>
            <a:off x="6082200" y="3816000"/>
            <a:ext cx="2708640" cy="2708640"/>
          </a:xfrm>
          <a:prstGeom prst="rect">
            <a:avLst/>
          </a:prstGeom>
          <a:ln>
            <a:noFill/>
          </a:ln>
        </p:spPr>
      </p:pic>
      <p:sp>
        <p:nvSpPr>
          <p:cNvPr id="52" name="CustomShape 4"/>
          <p:cNvSpPr/>
          <p:nvPr/>
        </p:nvSpPr>
        <p:spPr>
          <a:xfrm>
            <a:off x="-215280" y="6662880"/>
            <a:ext cx="111852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uk-UA" sz="1000" b="1" strike="noStrike" spc="-1">
                <a:solidFill>
                  <a:srgbClr val="00B050"/>
                </a:solidFill>
                <a:latin typeface="Adine Kirnberg"/>
              </a:rPr>
              <a:t>© FokinaLidia</a:t>
            </a:r>
            <a:endParaRPr lang="uk-UA" sz="1000" b="0" strike="noStrike" spc="-1">
              <a:latin typeface="Arial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000" b="1" strike="noStrike" cap="all" spc="-1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6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2000" b="0" strike="noStrike" spc="-1">
                <a:solidFill>
                  <a:srgbClr val="8B8B8B"/>
                </a:solidFill>
                <a:latin typeface="Calibri"/>
              </a:rPr>
              <a:t>Образец текста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CustomShape 7"/>
          <p:cNvSpPr/>
          <p:nvPr/>
        </p:nvSpPr>
        <p:spPr>
          <a:xfrm>
            <a:off x="342000" y="369000"/>
            <a:ext cx="8459640" cy="6119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6" name="Picture 4"/>
          <p:cNvPicPr/>
          <p:nvPr/>
        </p:nvPicPr>
        <p:blipFill>
          <a:blip r:embed="rId17"/>
          <a:stretch/>
        </p:blipFill>
        <p:spPr>
          <a:xfrm>
            <a:off x="7087680" y="369000"/>
            <a:ext cx="1714320" cy="1577520"/>
          </a:xfrm>
          <a:prstGeom prst="rect">
            <a:avLst/>
          </a:prstGeom>
          <a:ln>
            <a:noFill/>
          </a:ln>
        </p:spPr>
      </p:pic>
      <p:pic>
        <p:nvPicPr>
          <p:cNvPr id="57" name="Picture 2"/>
          <p:cNvPicPr/>
          <p:nvPr/>
        </p:nvPicPr>
        <p:blipFill>
          <a:blip r:embed="rId18"/>
          <a:stretch/>
        </p:blipFill>
        <p:spPr>
          <a:xfrm>
            <a:off x="342000" y="4332960"/>
            <a:ext cx="2155680" cy="215568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162000" y="189000"/>
            <a:ext cx="8819640" cy="6479640"/>
          </a:xfrm>
          <a:prstGeom prst="rect">
            <a:avLst/>
          </a:prstGeom>
          <a:noFill/>
          <a:ln w="76320">
            <a:solidFill>
              <a:srgbClr val="00B050"/>
            </a:solidFill>
            <a:round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" name="CustomShape 2"/>
          <p:cNvSpPr/>
          <p:nvPr/>
        </p:nvSpPr>
        <p:spPr>
          <a:xfrm>
            <a:off x="235440" y="264960"/>
            <a:ext cx="8672400" cy="6328080"/>
          </a:xfrm>
          <a:prstGeom prst="rect">
            <a:avLst/>
          </a:prstGeom>
          <a:noFill/>
          <a:ln w="76320">
            <a:solidFill>
              <a:srgbClr val="FFFF00"/>
            </a:solidFill>
            <a:round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6" name="CustomShape 3"/>
          <p:cNvSpPr/>
          <p:nvPr/>
        </p:nvSpPr>
        <p:spPr>
          <a:xfrm>
            <a:off x="306000" y="333000"/>
            <a:ext cx="8531640" cy="6191640"/>
          </a:xfrm>
          <a:prstGeom prst="rect">
            <a:avLst/>
          </a:prstGeom>
          <a:noFill/>
          <a:ln w="76320">
            <a:solidFill>
              <a:srgbClr val="00B050"/>
            </a:solidFill>
            <a:round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7" name="Picture 2"/>
          <p:cNvPicPr/>
          <p:nvPr/>
        </p:nvPicPr>
        <p:blipFill>
          <a:blip r:embed="rId15"/>
          <a:stretch/>
        </p:blipFill>
        <p:spPr>
          <a:xfrm>
            <a:off x="162000" y="3816000"/>
            <a:ext cx="2880000" cy="2880000"/>
          </a:xfrm>
          <a:prstGeom prst="rect">
            <a:avLst/>
          </a:prstGeom>
          <a:ln>
            <a:noFill/>
          </a:ln>
        </p:spPr>
      </p:pic>
      <p:pic>
        <p:nvPicPr>
          <p:cNvPr id="98" name="Picture 2"/>
          <p:cNvPicPr/>
          <p:nvPr/>
        </p:nvPicPr>
        <p:blipFill>
          <a:blip r:embed="rId16"/>
          <a:stretch/>
        </p:blipFill>
        <p:spPr>
          <a:xfrm>
            <a:off x="6082200" y="3816000"/>
            <a:ext cx="2708640" cy="2708640"/>
          </a:xfrm>
          <a:prstGeom prst="rect">
            <a:avLst/>
          </a:prstGeom>
          <a:ln>
            <a:noFill/>
          </a:ln>
        </p:spPr>
      </p:pic>
      <p:sp>
        <p:nvSpPr>
          <p:cNvPr id="99" name="CustomShape 4"/>
          <p:cNvSpPr/>
          <p:nvPr/>
        </p:nvSpPr>
        <p:spPr>
          <a:xfrm>
            <a:off x="-215280" y="6662880"/>
            <a:ext cx="111852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uk-UA" sz="1000" b="1" strike="noStrike" spc="-1">
                <a:solidFill>
                  <a:srgbClr val="00B050"/>
                </a:solidFill>
                <a:latin typeface="Adine Kirnberg"/>
              </a:rPr>
              <a:t>© FokinaLidia</a:t>
            </a:r>
            <a:endParaRPr lang="uk-UA" sz="1000" b="0" strike="noStrike" spc="-1">
              <a:latin typeface="Arial"/>
            </a:endParaRPr>
          </a:p>
        </p:txBody>
      </p:sp>
      <p:sp>
        <p:nvSpPr>
          <p:cNvPr id="100" name="PlaceHolder 5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101" name="PlaceHolder 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102" name="PlaceHolder 7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F02D52EC-9BED-4EE5-88A9-24489781F081}" type="datetime">
              <a:rPr lang="uk-UA" sz="1800" b="0" strike="noStrike" spc="-1">
                <a:solidFill>
                  <a:srgbClr val="000000"/>
                </a:solidFill>
                <a:latin typeface="Calibri"/>
              </a:rPr>
              <a:t>21.04.2021</a:t>
            </a:fld>
            <a:endParaRPr lang="uk-UA" sz="1800" b="0" strike="noStrike" spc="-1">
              <a:latin typeface="Times New Roman"/>
            </a:endParaRPr>
          </a:p>
        </p:txBody>
      </p:sp>
      <p:sp>
        <p:nvSpPr>
          <p:cNvPr id="103" name="PlaceHolder 8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uk-UA" sz="2400" b="0" strike="noStrike" spc="-1">
              <a:latin typeface="Times New Roman"/>
            </a:endParaRPr>
          </a:p>
        </p:txBody>
      </p:sp>
      <p:sp>
        <p:nvSpPr>
          <p:cNvPr id="104" name="PlaceHolder 9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1E5DCEAC-F2B8-42C3-9A0A-29B978644B5A}" type="slidenum">
              <a:rPr lang="uk-UA" sz="1800" b="0" strike="noStrike" spc="-1">
                <a:solidFill>
                  <a:srgbClr val="000000"/>
                </a:solidFill>
                <a:latin typeface="Calibri"/>
              </a:rPr>
              <a:t>‹№›</a:t>
            </a:fld>
            <a:endParaRPr lang="uk-UA" sz="1800" b="0" strike="noStrike" spc="-1">
              <a:latin typeface="Times New Roman"/>
            </a:endParaRPr>
          </a:p>
        </p:txBody>
      </p:sp>
      <p:sp>
        <p:nvSpPr>
          <p:cNvPr id="105" name="CustomShape 10"/>
          <p:cNvSpPr/>
          <p:nvPr/>
        </p:nvSpPr>
        <p:spPr>
          <a:xfrm>
            <a:off x="342000" y="369000"/>
            <a:ext cx="8459640" cy="6119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6" name="Picture 4"/>
          <p:cNvPicPr/>
          <p:nvPr/>
        </p:nvPicPr>
        <p:blipFill>
          <a:blip r:embed="rId17"/>
          <a:stretch/>
        </p:blipFill>
        <p:spPr>
          <a:xfrm>
            <a:off x="7087680" y="369000"/>
            <a:ext cx="1714320" cy="157752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162000" y="189000"/>
            <a:ext cx="8819640" cy="6479640"/>
          </a:xfrm>
          <a:prstGeom prst="rect">
            <a:avLst/>
          </a:prstGeom>
          <a:noFill/>
          <a:ln w="76320">
            <a:solidFill>
              <a:srgbClr val="00B050"/>
            </a:solidFill>
            <a:round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4" name="CustomShape 2"/>
          <p:cNvSpPr/>
          <p:nvPr/>
        </p:nvSpPr>
        <p:spPr>
          <a:xfrm>
            <a:off x="235440" y="264960"/>
            <a:ext cx="8672400" cy="6328080"/>
          </a:xfrm>
          <a:prstGeom prst="rect">
            <a:avLst/>
          </a:prstGeom>
          <a:noFill/>
          <a:ln w="76320">
            <a:solidFill>
              <a:srgbClr val="FFFF00"/>
            </a:solidFill>
            <a:round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5" name="CustomShape 3"/>
          <p:cNvSpPr/>
          <p:nvPr/>
        </p:nvSpPr>
        <p:spPr>
          <a:xfrm>
            <a:off x="306000" y="333000"/>
            <a:ext cx="8531640" cy="6191640"/>
          </a:xfrm>
          <a:prstGeom prst="rect">
            <a:avLst/>
          </a:prstGeom>
          <a:noFill/>
          <a:ln w="76320">
            <a:solidFill>
              <a:srgbClr val="00B050"/>
            </a:solidFill>
            <a:round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6" name="Picture 2"/>
          <p:cNvPicPr/>
          <p:nvPr/>
        </p:nvPicPr>
        <p:blipFill>
          <a:blip r:embed="rId15"/>
          <a:stretch/>
        </p:blipFill>
        <p:spPr>
          <a:xfrm>
            <a:off x="162000" y="3816000"/>
            <a:ext cx="2880000" cy="2880000"/>
          </a:xfrm>
          <a:prstGeom prst="rect">
            <a:avLst/>
          </a:prstGeom>
          <a:ln>
            <a:noFill/>
          </a:ln>
        </p:spPr>
      </p:pic>
      <p:pic>
        <p:nvPicPr>
          <p:cNvPr id="147" name="Picture 2"/>
          <p:cNvPicPr/>
          <p:nvPr/>
        </p:nvPicPr>
        <p:blipFill>
          <a:blip r:embed="rId16"/>
          <a:stretch/>
        </p:blipFill>
        <p:spPr>
          <a:xfrm>
            <a:off x="6082200" y="3816000"/>
            <a:ext cx="2708640" cy="2708640"/>
          </a:xfrm>
          <a:prstGeom prst="rect">
            <a:avLst/>
          </a:prstGeom>
          <a:ln>
            <a:noFill/>
          </a:ln>
        </p:spPr>
      </p:pic>
      <p:sp>
        <p:nvSpPr>
          <p:cNvPr id="148" name="CustomShape 4"/>
          <p:cNvSpPr/>
          <p:nvPr/>
        </p:nvSpPr>
        <p:spPr>
          <a:xfrm>
            <a:off x="-215280" y="6662880"/>
            <a:ext cx="111852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uk-UA" sz="1000" b="1" strike="noStrike" spc="-1">
                <a:solidFill>
                  <a:srgbClr val="00B050"/>
                </a:solidFill>
                <a:latin typeface="Adine Kirnberg"/>
              </a:rPr>
              <a:t>© FokinaLidia</a:t>
            </a:r>
            <a:endParaRPr lang="uk-UA" sz="1000" b="0" strike="noStrike" spc="-1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152" name="PlaceHolder 8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9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154" name="CustomShape 10"/>
          <p:cNvSpPr/>
          <p:nvPr/>
        </p:nvSpPr>
        <p:spPr>
          <a:xfrm>
            <a:off x="342000" y="369000"/>
            <a:ext cx="8459640" cy="6119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5" name="Picture 2"/>
          <p:cNvPicPr/>
          <p:nvPr/>
        </p:nvPicPr>
        <p:blipFill>
          <a:blip r:embed="rId17"/>
          <a:stretch/>
        </p:blipFill>
        <p:spPr>
          <a:xfrm>
            <a:off x="7441560" y="5038560"/>
            <a:ext cx="1376280" cy="1450080"/>
          </a:xfrm>
          <a:prstGeom prst="rect">
            <a:avLst/>
          </a:prstGeom>
          <a:ln>
            <a:noFill/>
          </a:ln>
        </p:spPr>
      </p:pic>
      <p:pic>
        <p:nvPicPr>
          <p:cNvPr id="156" name="Picture 2"/>
          <p:cNvPicPr/>
          <p:nvPr/>
        </p:nvPicPr>
        <p:blipFill>
          <a:blip r:embed="rId18"/>
          <a:stretch/>
        </p:blipFill>
        <p:spPr>
          <a:xfrm>
            <a:off x="331920" y="369000"/>
            <a:ext cx="1528560" cy="152856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162000" y="189000"/>
            <a:ext cx="8819640" cy="6479640"/>
          </a:xfrm>
          <a:prstGeom prst="rect">
            <a:avLst/>
          </a:prstGeom>
          <a:noFill/>
          <a:ln w="76320">
            <a:solidFill>
              <a:srgbClr val="00B050"/>
            </a:solidFill>
            <a:round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4" name="CustomShape 2"/>
          <p:cNvSpPr/>
          <p:nvPr/>
        </p:nvSpPr>
        <p:spPr>
          <a:xfrm>
            <a:off x="235440" y="264960"/>
            <a:ext cx="8672400" cy="6328080"/>
          </a:xfrm>
          <a:prstGeom prst="rect">
            <a:avLst/>
          </a:prstGeom>
          <a:noFill/>
          <a:ln w="76320">
            <a:solidFill>
              <a:srgbClr val="FFFF00"/>
            </a:solidFill>
            <a:round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5" name="CustomShape 3"/>
          <p:cNvSpPr/>
          <p:nvPr/>
        </p:nvSpPr>
        <p:spPr>
          <a:xfrm>
            <a:off x="306000" y="333000"/>
            <a:ext cx="8531640" cy="6191640"/>
          </a:xfrm>
          <a:prstGeom prst="rect">
            <a:avLst/>
          </a:prstGeom>
          <a:noFill/>
          <a:ln w="76320">
            <a:solidFill>
              <a:srgbClr val="00B050"/>
            </a:solidFill>
            <a:round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6" name="Picture 2"/>
          <p:cNvPicPr/>
          <p:nvPr/>
        </p:nvPicPr>
        <p:blipFill>
          <a:blip r:embed="rId15"/>
          <a:stretch/>
        </p:blipFill>
        <p:spPr>
          <a:xfrm>
            <a:off x="162000" y="3816000"/>
            <a:ext cx="2880000" cy="2880000"/>
          </a:xfrm>
          <a:prstGeom prst="rect">
            <a:avLst/>
          </a:prstGeom>
          <a:ln>
            <a:noFill/>
          </a:ln>
        </p:spPr>
      </p:pic>
      <p:pic>
        <p:nvPicPr>
          <p:cNvPr id="197" name="Picture 2"/>
          <p:cNvPicPr/>
          <p:nvPr/>
        </p:nvPicPr>
        <p:blipFill>
          <a:blip r:embed="rId16"/>
          <a:stretch/>
        </p:blipFill>
        <p:spPr>
          <a:xfrm>
            <a:off x="6082200" y="3816000"/>
            <a:ext cx="2708640" cy="2708640"/>
          </a:xfrm>
          <a:prstGeom prst="rect">
            <a:avLst/>
          </a:prstGeom>
          <a:ln>
            <a:noFill/>
          </a:ln>
        </p:spPr>
      </p:pic>
      <p:sp>
        <p:nvSpPr>
          <p:cNvPr id="198" name="CustomShape 4"/>
          <p:cNvSpPr/>
          <p:nvPr/>
        </p:nvSpPr>
        <p:spPr>
          <a:xfrm>
            <a:off x="-215280" y="6662880"/>
            <a:ext cx="111852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uk-UA" sz="1000" b="1" strike="noStrike" spc="-1">
                <a:solidFill>
                  <a:srgbClr val="00B050"/>
                </a:solidFill>
                <a:latin typeface="Adine Kirnberg"/>
              </a:rPr>
              <a:t>© FokinaLidia</a:t>
            </a:r>
            <a:endParaRPr lang="uk-UA" sz="1000" b="0" strike="noStrike" spc="-1">
              <a:latin typeface="Aria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200" name="PlaceHolder 6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201" name="PlaceHolder 7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202" name="PlaceHolder 8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A03D7D21-58E8-4206-AC52-C60B36BDD28C}" type="datetime">
              <a:rPr lang="uk-UA" sz="1800" b="0" strike="noStrike" spc="-1">
                <a:solidFill>
                  <a:srgbClr val="000000"/>
                </a:solidFill>
                <a:latin typeface="Calibri"/>
              </a:rPr>
              <a:t>21.04.2021</a:t>
            </a:fld>
            <a:endParaRPr lang="uk-UA" sz="1800" b="0" strike="noStrike" spc="-1">
              <a:latin typeface="Times New Roman"/>
            </a:endParaRPr>
          </a:p>
        </p:txBody>
      </p:sp>
      <p:sp>
        <p:nvSpPr>
          <p:cNvPr id="203" name="PlaceHolder 9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uk-UA" sz="2400" b="0" strike="noStrike" spc="-1">
              <a:latin typeface="Times New Roman"/>
            </a:endParaRPr>
          </a:p>
        </p:txBody>
      </p:sp>
      <p:sp>
        <p:nvSpPr>
          <p:cNvPr id="204" name="PlaceHolder 10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EFB49E3A-1E22-4441-B7D2-0D14A397C198}" type="slidenum">
              <a:rPr lang="uk-UA" sz="1800" b="0" strike="noStrike" spc="-1">
                <a:solidFill>
                  <a:srgbClr val="000000"/>
                </a:solidFill>
                <a:latin typeface="Calibri"/>
              </a:rPr>
              <a:t>‹№›</a:t>
            </a:fld>
            <a:endParaRPr lang="uk-UA" sz="1800" b="0" strike="noStrike" spc="-1">
              <a:latin typeface="Times New Roman"/>
            </a:endParaRPr>
          </a:p>
        </p:txBody>
      </p:sp>
      <p:sp>
        <p:nvSpPr>
          <p:cNvPr id="205" name="CustomShape 11"/>
          <p:cNvSpPr/>
          <p:nvPr/>
        </p:nvSpPr>
        <p:spPr>
          <a:xfrm>
            <a:off x="342000" y="369000"/>
            <a:ext cx="8459640" cy="6119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6" name="Picture 2"/>
          <p:cNvPicPr/>
          <p:nvPr/>
        </p:nvPicPr>
        <p:blipFill>
          <a:blip r:embed="rId17"/>
          <a:stretch/>
        </p:blipFill>
        <p:spPr>
          <a:xfrm>
            <a:off x="7441560" y="5038560"/>
            <a:ext cx="1376280" cy="145008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3629181" y="3212837"/>
            <a:ext cx="7200360" cy="98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320"/>
              </a:spcBef>
            </a:pPr>
            <a:r>
              <a:rPr lang="uk-UA" sz="2000" b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Виконала: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Бардашевська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Лілія-Соломія,</a:t>
            </a:r>
            <a:endParaRPr lang="uk-UA" sz="20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учениця 10-В класу Багатопрофільного ліцею</a:t>
            </a:r>
            <a:endParaRPr lang="uk-UA" sz="20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для обдарованих дітей Чернівецької області</a:t>
            </a:r>
            <a:endParaRPr lang="uk-UA" sz="20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</a:pPr>
            <a:r>
              <a:rPr lang="uk-UA" sz="2000" b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Керівник: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Фабіянова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І.В.,</a:t>
            </a:r>
            <a:endParaRPr lang="uk-UA" sz="200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20"/>
              </a:spcBef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 вчитель біології, спеціаліст</a:t>
            </a:r>
            <a:endParaRPr lang="uk-UA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sz="2400" dirty="0"/>
              <a:t/>
            </a:r>
            <a:br>
              <a:rPr sz="2400" dirty="0"/>
            </a:br>
            <a:endParaRPr lang="uk-UA" sz="2000" b="0" strike="noStrike" spc="-1" dirty="0">
              <a:latin typeface="Arial"/>
            </a:endParaRPr>
          </a:p>
        </p:txBody>
      </p:sp>
      <p:sp>
        <p:nvSpPr>
          <p:cNvPr id="244" name="CustomShape 2"/>
          <p:cNvSpPr/>
          <p:nvPr/>
        </p:nvSpPr>
        <p:spPr>
          <a:xfrm>
            <a:off x="3855599" y="654120"/>
            <a:ext cx="4750015" cy="245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uk-UA" sz="3100" b="0" strike="noStrike" spc="-1" dirty="0">
                <a:solidFill>
                  <a:srgbClr val="000000"/>
                </a:solidFill>
                <a:latin typeface="Times New Roman"/>
              </a:rPr>
              <a:t>Особливості поширення інвазійного виду </a:t>
            </a:r>
            <a:r>
              <a:rPr lang="uk-UA" sz="3100" b="0" i="1" strike="noStrike" spc="-1" dirty="0" err="1">
                <a:solidFill>
                  <a:srgbClr val="000000"/>
                </a:solidFill>
                <a:latin typeface="Times New Roman"/>
              </a:rPr>
              <a:t>Cardaria</a:t>
            </a:r>
            <a:r>
              <a:rPr lang="uk-UA" sz="3100" b="0" i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3100" b="0" i="1" strike="noStrike" spc="-1" dirty="0" err="1">
                <a:solidFill>
                  <a:srgbClr val="000000"/>
                </a:solidFill>
                <a:latin typeface="Times New Roman"/>
              </a:rPr>
              <a:t>draba</a:t>
            </a:r>
            <a:r>
              <a:rPr lang="uk-UA" sz="3100" b="0" strike="noStrike" spc="-1" dirty="0">
                <a:solidFill>
                  <a:srgbClr val="000000"/>
                </a:solidFill>
                <a:latin typeface="Times New Roman"/>
              </a:rPr>
              <a:t> у </a:t>
            </a:r>
            <a:r>
              <a:rPr lang="uk-UA" sz="3100" b="0" strike="noStrike" spc="-1" dirty="0" err="1">
                <a:solidFill>
                  <a:srgbClr val="000000"/>
                </a:solidFill>
                <a:latin typeface="Times New Roman"/>
              </a:rPr>
              <a:t>Заставнівському</a:t>
            </a:r>
            <a:r>
              <a:rPr lang="uk-UA" sz="3100" b="0" strike="noStrike" spc="-1" dirty="0">
                <a:solidFill>
                  <a:srgbClr val="000000"/>
                </a:solidFill>
                <a:latin typeface="Times New Roman"/>
              </a:rPr>
              <a:t> районі </a:t>
            </a:r>
            <a:r>
              <a:rPr lang="uk-UA" sz="3100" b="0" strike="noStrike" spc="-1" dirty="0" smtClean="0">
                <a:solidFill>
                  <a:srgbClr val="000000"/>
                </a:solidFill>
                <a:latin typeface="Times New Roman"/>
              </a:rPr>
              <a:t>Чернівецької області</a:t>
            </a:r>
            <a:endParaRPr lang="uk-UA" sz="31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7343" r="6087"/>
          <a:stretch/>
        </p:blipFill>
        <p:spPr>
          <a:xfrm>
            <a:off x="434237" y="654120"/>
            <a:ext cx="3194944" cy="3749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Объект 5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" t="-21" r="53229" b="48563"/>
          <a:stretch>
            <a:fillRect/>
          </a:stretch>
        </p:blipFill>
        <p:spPr>
          <a:xfrm>
            <a:off x="1347932" y="1109229"/>
            <a:ext cx="6408738" cy="5241925"/>
          </a:xfrm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303357" y="467879"/>
            <a:ext cx="84978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uk-UA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 </a:t>
            </a:r>
            <a:r>
              <a:rPr lang="en-US" alt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Cardaria</a:t>
            </a:r>
            <a:r>
              <a:rPr lang="en-US" alt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draba</a:t>
            </a:r>
            <a:r>
              <a:rPr lang="en-US" alt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Україні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7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385560" y="1842153"/>
            <a:ext cx="5132880" cy="283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00000"/>
              </a:lnSpc>
            </a:pPr>
            <a:r>
              <a:rPr lang="uk-UA" sz="2000" b="1" strike="noStrike" spc="-1" dirty="0" err="1">
                <a:solidFill>
                  <a:srgbClr val="000000"/>
                </a:solidFill>
                <a:latin typeface="Times New Roman, serif"/>
              </a:rPr>
              <a:t>Заставнівський</a:t>
            </a:r>
            <a:r>
              <a:rPr lang="uk-UA" sz="2000" b="1" strike="noStrike" spc="-1" dirty="0">
                <a:solidFill>
                  <a:srgbClr val="000000"/>
                </a:solidFill>
                <a:latin typeface="Times New Roman, serif"/>
              </a:rPr>
              <a:t> район</a:t>
            </a:r>
            <a:r>
              <a:rPr lang="uk-UA" sz="2000" b="1" strike="noStrike" spc="-1" dirty="0" smtClean="0">
                <a:solidFill>
                  <a:srgbClr val="000000"/>
                </a:solidFill>
                <a:latin typeface="Times New Roman, serif"/>
              </a:rPr>
              <a:t>:</a:t>
            </a:r>
          </a:p>
          <a:p>
            <a:pPr algn="just">
              <a:lnSpc>
                <a:spcPct val="100000"/>
              </a:lnSpc>
            </a:pPr>
            <a:endParaRPr lang="uk-UA" sz="2000" b="0" strike="noStrike" spc="-1" dirty="0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, serif"/>
              </a:rPr>
              <a:t>с.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, serif"/>
              </a:rPr>
              <a:t>Прилипче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, serif"/>
              </a:rPr>
              <a:t>, на вапняку. 04.05.2020;</a:t>
            </a:r>
            <a:endParaRPr lang="uk-UA" sz="2000" b="0" strike="noStrike" spc="-1" dirty="0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, serif"/>
              </a:rPr>
              <a:t>с.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, serif"/>
              </a:rPr>
              <a:t>Звенячин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, serif"/>
              </a:rPr>
              <a:t>, правий берег р. Дністер. 10.05.2020;</a:t>
            </a:r>
            <a:endParaRPr lang="uk-UA" sz="2000" b="0" strike="noStrike" spc="-1" dirty="0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, serif"/>
              </a:rPr>
              <a:t>с. Товтри. 15.05.2020</a:t>
            </a:r>
            <a:endParaRPr lang="uk-UA" sz="2000" b="0" strike="noStrike" spc="-1" dirty="0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, serif"/>
              </a:rPr>
              <a:t>Околиці с. Бабин, вздовж дороги, 03.06.2020;</a:t>
            </a:r>
            <a:endParaRPr lang="uk-UA" sz="2000" b="0" strike="noStrike" spc="-1" dirty="0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, serif"/>
              </a:rPr>
              <a:t>с.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, serif"/>
              </a:rPr>
              <a:t>Юрківці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, serif"/>
              </a:rPr>
              <a:t>, вздовж дороги, 10.06.2020;</a:t>
            </a:r>
            <a:endParaRPr lang="uk-UA" sz="2000" b="0" strike="noStrike" spc="-1" dirty="0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, serif"/>
              </a:rPr>
              <a:t>Околиці с.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, serif"/>
              </a:rPr>
              <a:t>Кадубівці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, serif"/>
              </a:rPr>
              <a:t>, 12.06.2020</a:t>
            </a:r>
            <a:r>
              <a:rPr lang="uk-UA" sz="2000" b="0" strike="noStrike" spc="-1" dirty="0" smtClean="0">
                <a:solidFill>
                  <a:srgbClr val="000000"/>
                </a:solidFill>
                <a:latin typeface="Times New Roman, serif"/>
              </a:rPr>
              <a:t>.</a:t>
            </a: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uk-UA" sz="2000" spc="-1" dirty="0" smtClean="0">
                <a:solidFill>
                  <a:srgbClr val="000000"/>
                </a:solidFill>
                <a:latin typeface="Times New Roman, serif"/>
              </a:rPr>
              <a:t>с. </a:t>
            </a:r>
            <a:r>
              <a:rPr lang="uk-UA" sz="2000" spc="-1" dirty="0" err="1" smtClean="0">
                <a:solidFill>
                  <a:srgbClr val="000000"/>
                </a:solidFill>
                <a:latin typeface="Times New Roman, serif"/>
              </a:rPr>
              <a:t>Р</a:t>
            </a:r>
            <a:r>
              <a:rPr lang="uk-UA" sz="2000" spc="-1" dirty="0" err="1">
                <a:solidFill>
                  <a:srgbClr val="000000"/>
                </a:solidFill>
                <a:latin typeface="Times New Roman, serif"/>
              </a:rPr>
              <a:t>е</a:t>
            </a:r>
            <a:r>
              <a:rPr lang="uk-UA" sz="2000" spc="-1" dirty="0" err="1" smtClean="0">
                <a:solidFill>
                  <a:srgbClr val="000000"/>
                </a:solidFill>
                <a:latin typeface="Times New Roman, serif"/>
              </a:rPr>
              <a:t>пужинці</a:t>
            </a:r>
            <a:r>
              <a:rPr lang="uk-UA" sz="2000" spc="-1" dirty="0" smtClean="0">
                <a:solidFill>
                  <a:srgbClr val="000000"/>
                </a:solidFill>
                <a:latin typeface="Times New Roman, serif"/>
              </a:rPr>
              <a:t>, 13.06.2020</a:t>
            </a:r>
            <a:endParaRPr lang="uk-UA" sz="2000" b="0" strike="noStrike" spc="-1" dirty="0">
              <a:latin typeface="Arial"/>
            </a:endParaRPr>
          </a:p>
        </p:txBody>
      </p:sp>
      <p:sp>
        <p:nvSpPr>
          <p:cNvPr id="267" name="CustomShape 2"/>
          <p:cNvSpPr/>
          <p:nvPr/>
        </p:nvSpPr>
        <p:spPr>
          <a:xfrm>
            <a:off x="716040" y="696960"/>
            <a:ext cx="7135200" cy="82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uk-UA" sz="2400" b="1" strike="noStrike" spc="-1">
                <a:solidFill>
                  <a:srgbClr val="000000"/>
                </a:solidFill>
                <a:latin typeface="Times New Roman"/>
              </a:rPr>
              <a:t>Поширення </a:t>
            </a:r>
            <a:r>
              <a:rPr lang="uk-UA" sz="2400" b="1" i="1" strike="noStrike" spc="-1">
                <a:solidFill>
                  <a:srgbClr val="000000"/>
                </a:solidFill>
                <a:latin typeface="Times New Roman"/>
              </a:rPr>
              <a:t>Cardaria draba</a:t>
            </a:r>
            <a:r>
              <a:rPr lang="uk-UA" sz="2400" b="1" strike="noStrike" spc="-1">
                <a:solidFill>
                  <a:srgbClr val="000000"/>
                </a:solidFill>
                <a:latin typeface="Times New Roman"/>
              </a:rPr>
              <a:t> в Заставнівському районі Чернівецької області:</a:t>
            </a:r>
            <a:endParaRPr lang="uk-UA" sz="2400" b="0" strike="noStrike" spc="-1">
              <a:latin typeface="Arial"/>
            </a:endParaRPr>
          </a:p>
        </p:txBody>
      </p:sp>
      <p:pic>
        <p:nvPicPr>
          <p:cNvPr id="268" name="Рисунок 7"/>
          <p:cNvPicPr/>
          <p:nvPr/>
        </p:nvPicPr>
        <p:blipFill>
          <a:blip r:embed="rId2"/>
          <a:stretch/>
        </p:blipFill>
        <p:spPr>
          <a:xfrm>
            <a:off x="5518440" y="1598400"/>
            <a:ext cx="2792160" cy="4199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Shape 1"/>
          <p:cNvSpPr txBox="1"/>
          <p:nvPr/>
        </p:nvSpPr>
        <p:spPr>
          <a:xfrm>
            <a:off x="457200" y="5108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Times New Roman"/>
              </a:rPr>
              <a:t>Карта </a:t>
            </a:r>
            <a:r>
              <a:rPr lang="ru-RU" sz="3200" b="0" strike="noStrike" spc="-1" dirty="0" err="1">
                <a:solidFill>
                  <a:srgbClr val="000000"/>
                </a:solidFill>
                <a:latin typeface="Times New Roman"/>
              </a:rPr>
              <a:t>місцезнаходжень</a:t>
            </a:r>
            <a:r>
              <a:rPr lang="ru-RU" sz="32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Times New Roman"/>
              </a:rPr>
              <a:t>виду</a:t>
            </a: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" name="Групувати 2"/>
          <p:cNvGrpSpPr/>
          <p:nvPr/>
        </p:nvGrpSpPr>
        <p:grpSpPr>
          <a:xfrm>
            <a:off x="1289430" y="1183992"/>
            <a:ext cx="5111369" cy="5213190"/>
            <a:chOff x="1289430" y="1183992"/>
            <a:chExt cx="5111369" cy="5213190"/>
          </a:xfrm>
        </p:grpSpPr>
        <p:pic>
          <p:nvPicPr>
            <p:cNvPr id="1026" name="Picture 2" descr="Заставнівський район — Енциклопедія Сучасної України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430" y="1183992"/>
              <a:ext cx="5111369" cy="5213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Гео метка - Png картинки и иконки без фона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1358" y="2379784"/>
              <a:ext cx="334851" cy="334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Гео метка - Png картинки и иконки без фона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7142" y="2086707"/>
              <a:ext cx="334851" cy="334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Гео метка - Png картинки и иконки без фона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1819" y="3251199"/>
              <a:ext cx="334851" cy="334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Гео метка - Png картинки и иконки без фона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1881" y="4021015"/>
              <a:ext cx="334851" cy="334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Гео метка - Png картинки и иконки без фона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758" y="2044933"/>
              <a:ext cx="334851" cy="334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Гео метка - Png картинки и иконки без фона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3850" y="2848708"/>
              <a:ext cx="334851" cy="334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Гео метка - Png картинки и иконки без фона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7850" y="1991781"/>
              <a:ext cx="334851" cy="334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Shape 1"/>
          <p:cNvSpPr txBox="1"/>
          <p:nvPr/>
        </p:nvSpPr>
        <p:spPr>
          <a:xfrm>
            <a:off x="561055" y="1628989"/>
            <a:ext cx="8229240" cy="670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Представленість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i="1" strike="noStrike" spc="-1" dirty="0" err="1">
                <a:solidFill>
                  <a:srgbClr val="000000"/>
                </a:solidFill>
                <a:latin typeface="Times New Roman"/>
              </a:rPr>
              <a:t>Cardaria</a:t>
            </a:r>
            <a:r>
              <a:rPr lang="ru-RU" sz="2400" b="0" i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i="1" strike="noStrike" spc="-1" dirty="0" err="1">
                <a:solidFill>
                  <a:srgbClr val="000000"/>
                </a:solidFill>
                <a:latin typeface="Times New Roman"/>
              </a:rPr>
              <a:t>draba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у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рослинному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покриві</a:t>
            </a:r>
            <a:r>
              <a:rPr dirty="0"/>
              <a:t/>
            </a:r>
            <a:br>
              <a:rPr dirty="0"/>
            </a:b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природно-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заповідних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територій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:</a:t>
            </a:r>
            <a:r>
              <a:rPr dirty="0"/>
              <a:t/>
            </a:r>
            <a:br>
              <a:rPr dirty="0"/>
            </a:b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71" name="Table 2"/>
          <p:cNvGraphicFramePr/>
          <p:nvPr>
            <p:extLst>
              <p:ext uri="{D42A27DB-BD31-4B8C-83A1-F6EECF244321}">
                <p14:modId xmlns:p14="http://schemas.microsoft.com/office/powerpoint/2010/main" val="1502877547"/>
              </p:ext>
            </p:extLst>
          </p:nvPr>
        </p:nvGraphicFramePr>
        <p:xfrm>
          <a:off x="636841" y="2616480"/>
          <a:ext cx="8077668" cy="2542320"/>
        </p:xfrm>
        <a:graphic>
          <a:graphicData uri="http://schemas.openxmlformats.org/drawingml/2006/table">
            <a:tbl>
              <a:tblPr/>
              <a:tblGrid>
                <a:gridCol w="565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4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4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53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3200" b="1" strike="noStrike" spc="-1">
                          <a:solidFill>
                            <a:srgbClr val="FFFFFF"/>
                          </a:solidFill>
                          <a:latin typeface="Times New Roman"/>
                        </a:rPr>
                        <a:t>№</a:t>
                      </a:r>
                      <a:endParaRPr lang="uk-UA" sz="3200" b="0" strike="noStrike" spc="-1">
                        <a:latin typeface="Arial"/>
                      </a:endParaRPr>
                    </a:p>
                  </a:txBody>
                  <a:tcPr marL="85680" marR="85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400" b="1" strike="noStrike" spc="-1" dirty="0">
                          <a:solidFill>
                            <a:srgbClr val="FFFFFF"/>
                          </a:solidFill>
                          <a:latin typeface="Times New Roman"/>
                        </a:rPr>
                        <a:t>Категорії об’єктів і територій ПЗФ</a:t>
                      </a:r>
                      <a:endParaRPr lang="uk-UA" sz="2400" b="0" strike="noStrike" spc="-1" dirty="0">
                        <a:latin typeface="Arial"/>
                      </a:endParaRPr>
                    </a:p>
                  </a:txBody>
                  <a:tcPr marL="85680" marR="85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000" b="1" strike="noStrike" spc="-1" dirty="0">
                          <a:solidFill>
                            <a:srgbClr val="FFFFFF"/>
                          </a:solidFill>
                          <a:latin typeface="Times New Roman"/>
                        </a:rPr>
                        <a:t>Площа заповідної територій, га</a:t>
                      </a:r>
                      <a:endParaRPr lang="uk-UA" sz="2000" b="0" strike="noStrike" spc="-1" dirty="0">
                        <a:latin typeface="Arial"/>
                      </a:endParaRPr>
                    </a:p>
                  </a:txBody>
                  <a:tcPr marL="85680" marR="85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000" b="1" strike="noStrike" spc="-1" dirty="0">
                          <a:solidFill>
                            <a:srgbClr val="FFFFFF"/>
                          </a:solidFill>
                          <a:latin typeface="Times New Roman"/>
                        </a:rPr>
                        <a:t>Площа</a:t>
                      </a:r>
                      <a:endParaRPr lang="uk-UA" sz="20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000" b="1" strike="noStrike" spc="-1" dirty="0">
                          <a:solidFill>
                            <a:srgbClr val="FFFFFF"/>
                          </a:solidFill>
                          <a:latin typeface="Times New Roman"/>
                        </a:rPr>
                        <a:t>популяції</a:t>
                      </a:r>
                      <a:endParaRPr lang="uk-UA" sz="20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000" b="1" strike="noStrike" spc="-1" dirty="0">
                          <a:solidFill>
                            <a:srgbClr val="FFFFFF"/>
                          </a:solidFill>
                          <a:latin typeface="Times New Roman"/>
                        </a:rPr>
                        <a:t>C. </a:t>
                      </a:r>
                      <a:r>
                        <a:rPr lang="uk-UA" sz="2000" b="1" strike="noStrike" spc="-1" dirty="0" err="1">
                          <a:solidFill>
                            <a:srgbClr val="FFFFFF"/>
                          </a:solidFill>
                          <a:latin typeface="Times New Roman"/>
                        </a:rPr>
                        <a:t>draba</a:t>
                      </a:r>
                      <a:r>
                        <a:rPr lang="uk-UA" sz="2000" b="1" strike="noStrike" spc="-1" dirty="0">
                          <a:solidFill>
                            <a:srgbClr val="FFFFFF"/>
                          </a:solidFill>
                          <a:latin typeface="Times New Roman"/>
                        </a:rPr>
                        <a:t>, м</a:t>
                      </a:r>
                      <a:r>
                        <a:rPr lang="uk-UA" sz="2000" b="1" strike="noStrike" spc="-1" baseline="30000" dirty="0">
                          <a:solidFill>
                            <a:srgbClr val="FFFFFF"/>
                          </a:solidFill>
                          <a:latin typeface="Times New Roman"/>
                        </a:rPr>
                        <a:t>2</a:t>
                      </a:r>
                      <a:endParaRPr lang="uk-UA" sz="2000" b="0" strike="noStrike" spc="-1" dirty="0">
                        <a:latin typeface="Arial"/>
                      </a:endParaRPr>
                    </a:p>
                  </a:txBody>
                  <a:tcPr marL="85680" marR="85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77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1.</a:t>
                      </a:r>
                      <a:endParaRPr lang="uk-UA" sz="2400" b="0" strike="noStrike" spc="-1">
                        <a:latin typeface="Arial"/>
                      </a:endParaRPr>
                    </a:p>
                  </a:txBody>
                  <a:tcPr marL="85680" marR="85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uk-UA" sz="2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Ландшафтний заказник загальнодержавного значення «Кадубівська стінка»</a:t>
                      </a:r>
                      <a:endParaRPr lang="uk-UA" sz="2400" b="0" strike="noStrike" spc="-1">
                        <a:latin typeface="Arial"/>
                      </a:endParaRPr>
                    </a:p>
                  </a:txBody>
                  <a:tcPr marL="85680" marR="85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22,8</a:t>
                      </a:r>
                      <a:endParaRPr lang="uk-UA" sz="2400" b="0" strike="noStrike" spc="-1">
                        <a:latin typeface="Arial"/>
                      </a:endParaRPr>
                    </a:p>
                  </a:txBody>
                  <a:tcPr marL="85680" marR="85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24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  <a:endParaRPr lang="uk-UA" sz="2400" b="0" strike="noStrike" spc="-1" dirty="0">
                        <a:latin typeface="Arial"/>
                      </a:endParaRPr>
                    </a:p>
                  </a:txBody>
                  <a:tcPr marL="85680" marR="85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77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1607487" y="383146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b="1" strike="noStrike" spc="-1" dirty="0" err="1" smtClean="0">
                <a:solidFill>
                  <a:srgbClr val="000000"/>
                </a:solidFill>
                <a:latin typeface="Calibri"/>
              </a:rPr>
              <a:t>Апробація</a:t>
            </a:r>
            <a:r>
              <a:rPr lang="ru-RU" sz="3200" b="1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Calibri"/>
              </a:rPr>
              <a:t>результатів</a:t>
            </a:r>
            <a:r>
              <a:rPr lang="ru-RU" sz="32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3200" b="1" strike="noStrike" spc="-1" dirty="0" err="1">
                <a:solidFill>
                  <a:srgbClr val="000000"/>
                </a:solidFill>
                <a:latin typeface="Calibri"/>
              </a:rPr>
              <a:t>дослідження</a:t>
            </a:r>
            <a:r>
              <a:rPr lang="ru-RU" sz="3200" b="1" strike="noStrike" spc="-1" dirty="0" smtClean="0">
                <a:solidFill>
                  <a:srgbClr val="000000"/>
                </a:solidFill>
                <a:latin typeface="Calibri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ru-RU" sz="2400" spc="-1" dirty="0" err="1" smtClean="0">
                <a:solidFill>
                  <a:srgbClr val="000000"/>
                </a:solidFill>
                <a:latin typeface="Calibri"/>
              </a:rPr>
              <a:t>Засідання</a:t>
            </a:r>
            <a:r>
              <a:rPr lang="ru-RU" sz="2400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400" spc="-1" dirty="0" err="1" smtClean="0">
                <a:solidFill>
                  <a:srgbClr val="000000"/>
                </a:solidFill>
                <a:latin typeface="Calibri"/>
              </a:rPr>
              <a:t>екогуртка</a:t>
            </a:r>
            <a:r>
              <a:rPr lang="ru-RU" sz="2400" spc="-1" dirty="0" smtClean="0">
                <a:solidFill>
                  <a:srgbClr val="000000"/>
                </a:solidFill>
                <a:latin typeface="Calibri"/>
              </a:rPr>
              <a:t> на тему: </a:t>
            </a:r>
          </a:p>
          <a:p>
            <a:pPr>
              <a:lnSpc>
                <a:spcPct val="100000"/>
              </a:lnSpc>
            </a:pPr>
            <a:r>
              <a:rPr lang="ru-RU" sz="2400" i="1" spc="-1" dirty="0" smtClean="0">
                <a:solidFill>
                  <a:srgbClr val="000000"/>
                </a:solidFill>
                <a:latin typeface="Calibri"/>
              </a:rPr>
              <a:t>«</a:t>
            </a:r>
            <a:r>
              <a:rPr lang="ru-RU" sz="2400" i="1" spc="-1" dirty="0" err="1" smtClean="0">
                <a:solidFill>
                  <a:srgbClr val="000000"/>
                </a:solidFill>
                <a:latin typeface="Calibri"/>
              </a:rPr>
              <a:t>Зменшення</a:t>
            </a:r>
            <a:r>
              <a:rPr lang="ru-RU" sz="2400" i="1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400" i="1" spc="-1" dirty="0" err="1" smtClean="0">
                <a:solidFill>
                  <a:srgbClr val="000000"/>
                </a:solidFill>
                <a:latin typeface="Calibri"/>
              </a:rPr>
              <a:t>біорізноманіття</a:t>
            </a:r>
            <a:r>
              <a:rPr lang="ru-RU" sz="2400" i="1" spc="-1" dirty="0" smtClean="0">
                <a:solidFill>
                  <a:srgbClr val="000000"/>
                </a:solidFill>
                <a:latin typeface="Calibri"/>
              </a:rPr>
              <a:t>»</a:t>
            </a:r>
            <a:endParaRPr lang="ru-RU" sz="2800" b="0" i="1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31" y="1719749"/>
            <a:ext cx="7562669" cy="24330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31" y="4152760"/>
            <a:ext cx="7562669" cy="2340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599040" y="737923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479"/>
              </a:spcBef>
            </a:pP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У 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Чернівецькій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області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протягом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останніх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років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відзначаються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небезпечні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тенденції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щодо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збільшення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кількості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локалітетів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інвазійного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виду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північноамериканського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походження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i="1" strike="noStrike" spc="-1" dirty="0">
                <a:solidFill>
                  <a:srgbClr val="000000"/>
                </a:solidFill>
                <a:latin typeface="Times New Roman"/>
              </a:rPr>
              <a:t>C. </a:t>
            </a:r>
            <a:r>
              <a:rPr lang="ru-RU" sz="2400" b="0" i="1" strike="noStrike" spc="-1" dirty="0" err="1">
                <a:solidFill>
                  <a:srgbClr val="000000"/>
                </a:solidFill>
                <a:latin typeface="Times New Roman"/>
              </a:rPr>
              <a:t>draba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Виявлено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7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місцезнаходжень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виду на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досліджуваній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території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У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Заставнівському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районі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sz="2400" b="0" i="1" strike="noStrike" spc="-1" dirty="0">
                <a:solidFill>
                  <a:srgbClr val="000000"/>
                </a:solidFill>
                <a:latin typeface="Times New Roman"/>
              </a:rPr>
              <a:t>C. </a:t>
            </a:r>
            <a:r>
              <a:rPr lang="ru-RU" sz="2400" b="0" i="1" strike="noStrike" spc="-1" dirty="0" err="1">
                <a:solidFill>
                  <a:srgbClr val="000000"/>
                </a:solidFill>
                <a:latin typeface="Times New Roman"/>
              </a:rPr>
              <a:t>draba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є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складовою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угруповань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таких природно-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заповідних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територій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як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ландшафтний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заказник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загальнодержавного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значення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«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Кадубівська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стінка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/>
              </a:rPr>
              <a:t>».</a:t>
            </a: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uk-UA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Формуючи масові зарості,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популяції виду </a:t>
            </a:r>
            <a:r>
              <a:rPr lang="uk-UA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зменшують різноманіття рослинних комплексів регіону, тому потребують моніторингових досліджень, особливо на заповідних територіях.</a:t>
            </a: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" name="TextShape 2"/>
          <p:cNvSpPr txBox="1"/>
          <p:nvPr/>
        </p:nvSpPr>
        <p:spPr>
          <a:xfrm>
            <a:off x="599040" y="3157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4800" b="0" strike="noStrike" spc="-1">
                <a:solidFill>
                  <a:srgbClr val="000000"/>
                </a:solidFill>
                <a:latin typeface="Times New Roman"/>
              </a:rPr>
              <a:t>Висновки:</a:t>
            </a:r>
            <a:endParaRPr lang="ru-RU" sz="4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731880" y="2160360"/>
            <a:ext cx="7772040" cy="149976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just">
              <a:lnSpc>
                <a:spcPct val="100000"/>
              </a:lnSpc>
              <a:spcBef>
                <a:spcPts val="479"/>
              </a:spcBef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Процеси адвентизації створюють реальну загрозу фіторізноманітності на території України. З кожним роком збільшується кількість неаборигенних рослин, розширюється спектр їхніх місцезростань, наростають темпи занесення, поширення та ступінь натуралізації.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CustomShape 2"/>
          <p:cNvSpPr/>
          <p:nvPr/>
        </p:nvSpPr>
        <p:spPr>
          <a:xfrm>
            <a:off x="525240" y="291338"/>
            <a:ext cx="7772040" cy="149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/>
          <a:lstStyle/>
          <a:p>
            <a:pPr algn="just">
              <a:lnSpc>
                <a:spcPct val="100000"/>
              </a:lnSpc>
              <a:spcBef>
                <a:spcPts val="799"/>
              </a:spcBef>
            </a:pPr>
            <a:r>
              <a:rPr lang="uk-UA" sz="4000" b="0" strike="noStrike" spc="-1" dirty="0">
                <a:solidFill>
                  <a:srgbClr val="000000"/>
                </a:solidFill>
                <a:latin typeface="Times New Roman"/>
              </a:rPr>
              <a:t>Проблеми </a:t>
            </a:r>
            <a:r>
              <a:rPr lang="uk-UA" sz="4000" b="0" strike="noStrike" spc="-1" dirty="0" err="1">
                <a:solidFill>
                  <a:srgbClr val="000000"/>
                </a:solidFill>
                <a:latin typeface="Times New Roman"/>
              </a:rPr>
              <a:t>адвентизації</a:t>
            </a:r>
            <a:r>
              <a:rPr lang="uk-UA" sz="4000" b="0" strike="noStrike" spc="-1" dirty="0">
                <a:solidFill>
                  <a:srgbClr val="000000"/>
                </a:solidFill>
                <a:latin typeface="Times New Roman"/>
              </a:rPr>
              <a:t>:</a:t>
            </a:r>
            <a:endParaRPr lang="uk-UA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uk-UA" sz="4000" b="0" strike="noStrike" spc="-1" dirty="0">
              <a:latin typeface="Arial"/>
            </a:endParaRPr>
          </a:p>
        </p:txBody>
      </p:sp>
      <p:pic>
        <p:nvPicPr>
          <p:cNvPr id="247" name="Рисунок 7"/>
          <p:cNvPicPr/>
          <p:nvPr/>
        </p:nvPicPr>
        <p:blipFill>
          <a:blip r:embed="rId2"/>
          <a:stretch/>
        </p:blipFill>
        <p:spPr>
          <a:xfrm>
            <a:off x="2142360" y="3432240"/>
            <a:ext cx="5208480" cy="2940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306000" y="712080"/>
            <a:ext cx="4677480" cy="5234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 algn="just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</a:rPr>
              <a:t>Актуальність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цього питання пов’язана з необхідністю дотримання вимог </a:t>
            </a:r>
            <a:r>
              <a:rPr lang="ru-RU" sz="2400" b="1" strike="noStrike" spc="-1">
                <a:solidFill>
                  <a:srgbClr val="000000"/>
                </a:solidFill>
                <a:latin typeface="Times New Roman"/>
              </a:rPr>
              <a:t>Конвенції про біологічне різноманіття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та інших міжнародних угод, запобігання масовому розвитку чужорідних видів тварин і рослин та їх негативному впливу на навколишнє середовище, створення системи контролю за інтродукцією і поширенням видів-вселенців на території України 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9" name="Рисунок 4"/>
          <p:cNvPicPr/>
          <p:nvPr/>
        </p:nvPicPr>
        <p:blipFill>
          <a:blip r:embed="rId2"/>
          <a:stretch/>
        </p:blipFill>
        <p:spPr>
          <a:xfrm>
            <a:off x="5118120" y="1378080"/>
            <a:ext cx="3309480" cy="1211040"/>
          </a:xfrm>
          <a:prstGeom prst="rect">
            <a:avLst/>
          </a:prstGeom>
          <a:ln>
            <a:noFill/>
          </a:ln>
        </p:spPr>
      </p:pic>
      <p:pic>
        <p:nvPicPr>
          <p:cNvPr id="250" name="Рисунок 5"/>
          <p:cNvPicPr/>
          <p:nvPr/>
        </p:nvPicPr>
        <p:blipFill>
          <a:blip r:embed="rId3"/>
          <a:stretch/>
        </p:blipFill>
        <p:spPr>
          <a:xfrm>
            <a:off x="5401440" y="3147818"/>
            <a:ext cx="2742840" cy="2441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602640" y="687600"/>
            <a:ext cx="7579440" cy="228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00000"/>
              </a:lnSpc>
            </a:pPr>
            <a:r>
              <a:rPr lang="uk-UA" sz="2400" b="0" strike="noStrike" spc="-1">
                <a:solidFill>
                  <a:srgbClr val="000000"/>
                </a:solidFill>
                <a:latin typeface="Times New Roman, serif"/>
              </a:rPr>
              <a:t>Важливість оцінки стану проблеми видів-вселенців рослинного і тваринного походження в Україні полягає в тому, що проникнення, укорінення та розповсюдження чужорідних видів часто веде до суттєвих втрат біологічного різноманіття, економічного і господарського значення екосистем.</a:t>
            </a:r>
            <a:endParaRPr lang="uk-UA" sz="2400" b="0" strike="noStrike" spc="-1">
              <a:latin typeface="Arial"/>
            </a:endParaRPr>
          </a:p>
        </p:txBody>
      </p:sp>
      <p:pic>
        <p:nvPicPr>
          <p:cNvPr id="252" name="Рисунок 6"/>
          <p:cNvPicPr/>
          <p:nvPr/>
        </p:nvPicPr>
        <p:blipFill>
          <a:blip r:embed="rId2"/>
          <a:stretch/>
        </p:blipFill>
        <p:spPr>
          <a:xfrm>
            <a:off x="2019600" y="3082680"/>
            <a:ext cx="5652360" cy="3186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684360" y="148320"/>
            <a:ext cx="7772040" cy="149976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  <a:spcBef>
                <a:spcPts val="641"/>
              </a:spcBef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Небезпечні адвентивні види для життя людини: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4" name="Рисунок 4"/>
          <p:cNvPicPr/>
          <p:nvPr/>
        </p:nvPicPr>
        <p:blipFill>
          <a:blip r:embed="rId2"/>
          <a:stretch/>
        </p:blipFill>
        <p:spPr>
          <a:xfrm>
            <a:off x="1386720" y="1748520"/>
            <a:ext cx="3498480" cy="2633400"/>
          </a:xfrm>
          <a:prstGeom prst="rect">
            <a:avLst/>
          </a:prstGeom>
          <a:ln>
            <a:noFill/>
          </a:ln>
        </p:spPr>
      </p:pic>
      <p:sp>
        <p:nvSpPr>
          <p:cNvPr id="255" name="CustomShape 2"/>
          <p:cNvSpPr/>
          <p:nvPr/>
        </p:nvSpPr>
        <p:spPr>
          <a:xfrm>
            <a:off x="1895040" y="4239720"/>
            <a:ext cx="3587400" cy="149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/>
          <a:lstStyle/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uk-UA" sz="2400" b="1" i="1" strike="noStrike" spc="-1">
                <a:solidFill>
                  <a:srgbClr val="000000"/>
                </a:solidFill>
                <a:latin typeface="Times New Roman"/>
              </a:rPr>
              <a:t>Борщівник Сосновського- </a:t>
            </a:r>
            <a:r>
              <a:rPr lang="uk-UA" sz="2400" b="0" strike="noStrike" spc="-1">
                <a:solidFill>
                  <a:srgbClr val="000000"/>
                </a:solidFill>
                <a:latin typeface="Times New Roman"/>
              </a:rPr>
              <a:t>викликає опіки на тілі людини</a:t>
            </a:r>
            <a:endParaRPr lang="uk-UA" sz="2400" b="0" strike="noStrike" spc="-1">
              <a:latin typeface="Arial"/>
            </a:endParaRPr>
          </a:p>
        </p:txBody>
      </p:sp>
      <p:pic>
        <p:nvPicPr>
          <p:cNvPr id="256" name="Рисунок 7"/>
          <p:cNvPicPr/>
          <p:nvPr/>
        </p:nvPicPr>
        <p:blipFill>
          <a:blip r:embed="rId3"/>
          <a:stretch/>
        </p:blipFill>
        <p:spPr>
          <a:xfrm>
            <a:off x="5760360" y="1711800"/>
            <a:ext cx="2402640" cy="2706840"/>
          </a:xfrm>
          <a:prstGeom prst="rect">
            <a:avLst/>
          </a:prstGeom>
          <a:ln>
            <a:noFill/>
          </a:ln>
        </p:spPr>
      </p:pic>
      <p:sp>
        <p:nvSpPr>
          <p:cNvPr id="257" name="CustomShape 3"/>
          <p:cNvSpPr/>
          <p:nvPr/>
        </p:nvSpPr>
        <p:spPr>
          <a:xfrm>
            <a:off x="5167980" y="3883626"/>
            <a:ext cx="3587400" cy="149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/>
          <a:lstStyle/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uk-UA" sz="2400" b="1" i="1" strike="noStrike" spc="-1" dirty="0">
                <a:solidFill>
                  <a:srgbClr val="000000"/>
                </a:solidFill>
                <a:latin typeface="Times New Roman"/>
              </a:rPr>
              <a:t>Амброзія </a:t>
            </a:r>
            <a:r>
              <a:rPr lang="uk-UA" sz="2400" b="1" i="1" strike="noStrike" spc="-1" dirty="0" err="1">
                <a:solidFill>
                  <a:srgbClr val="000000"/>
                </a:solidFill>
                <a:latin typeface="Times New Roman"/>
              </a:rPr>
              <a:t>полинолиста</a:t>
            </a:r>
            <a:r>
              <a:rPr lang="uk-UA" sz="2400" b="1" i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400" b="0" strike="noStrike" spc="-1" dirty="0" smtClean="0">
                <a:solidFill>
                  <a:srgbClr val="000000"/>
                </a:solidFill>
                <a:latin typeface="Times New Roman"/>
              </a:rPr>
              <a:t>– </a:t>
            </a:r>
            <a:r>
              <a:rPr lang="uk-UA" sz="2400" spc="-1" dirty="0" smtClean="0">
                <a:solidFill>
                  <a:srgbClr val="000000"/>
                </a:solidFill>
                <a:latin typeface="Times New Roman"/>
              </a:rPr>
              <a:t>є сильним алергеном</a:t>
            </a:r>
            <a:endParaRPr lang="uk-UA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806858" y="1229826"/>
            <a:ext cx="4055760" cy="320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00000"/>
              </a:lnSpc>
            </a:pPr>
            <a:r>
              <a:rPr lang="uk-UA" sz="2800" b="1" strike="noStrike" spc="-1" dirty="0">
                <a:solidFill>
                  <a:srgbClr val="000000"/>
                </a:solidFill>
                <a:latin typeface="Times New Roman"/>
              </a:rPr>
              <a:t>Об’єкт дослідження:</a:t>
            </a:r>
            <a:r>
              <a:rPr lang="uk-UA" sz="28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800" b="0" i="1" strike="noStrike" spc="-1" dirty="0" err="1">
                <a:solidFill>
                  <a:srgbClr val="000000"/>
                </a:solidFill>
                <a:latin typeface="Times New Roman"/>
              </a:rPr>
              <a:t>Сardaria</a:t>
            </a:r>
            <a:r>
              <a:rPr lang="uk-UA" sz="2800" b="0" i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800" b="0" i="1" strike="noStrike" spc="-1" dirty="0" err="1">
                <a:solidFill>
                  <a:srgbClr val="000000"/>
                </a:solidFill>
                <a:latin typeface="Times New Roman"/>
              </a:rPr>
              <a:t>draba</a:t>
            </a:r>
            <a:r>
              <a:rPr lang="uk-UA" sz="2800" b="0" i="1" strike="noStrike" spc="-1" dirty="0">
                <a:solidFill>
                  <a:srgbClr val="000000"/>
                </a:solidFill>
                <a:latin typeface="Times New Roman"/>
              </a:rPr>
              <a:t>.</a:t>
            </a:r>
            <a:endParaRPr lang="uk-UA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uk-UA" sz="2800" b="1" strike="noStrike" spc="-1" dirty="0">
                <a:solidFill>
                  <a:srgbClr val="000000"/>
                </a:solidFill>
                <a:latin typeface="Times New Roman"/>
              </a:rPr>
              <a:t>Предмет дослідження:</a:t>
            </a:r>
            <a:r>
              <a:rPr lang="uk-UA" sz="36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800" b="0" strike="noStrike" spc="-1" dirty="0">
                <a:solidFill>
                  <a:srgbClr val="000000"/>
                </a:solidFill>
                <a:latin typeface="Times New Roman"/>
              </a:rPr>
              <a:t>особливості </a:t>
            </a:r>
            <a:r>
              <a:rPr lang="uk-UA" sz="2800" b="0" strike="noStrike" spc="-1" dirty="0" err="1">
                <a:solidFill>
                  <a:srgbClr val="000000"/>
                </a:solidFill>
                <a:latin typeface="Times New Roman"/>
              </a:rPr>
              <a:t>поширеня</a:t>
            </a:r>
            <a:r>
              <a:rPr lang="uk-UA" sz="2800" b="0" strike="noStrike" spc="-1" dirty="0">
                <a:solidFill>
                  <a:srgbClr val="000000"/>
                </a:solidFill>
                <a:latin typeface="Times New Roman"/>
              </a:rPr>
              <a:t> популяцій </a:t>
            </a:r>
            <a:r>
              <a:rPr lang="uk-UA" sz="2800" b="0" i="1" strike="noStrike" spc="-1" dirty="0">
                <a:solidFill>
                  <a:srgbClr val="000000"/>
                </a:solidFill>
                <a:latin typeface="Times New Roman"/>
              </a:rPr>
              <a:t>С. </a:t>
            </a:r>
            <a:r>
              <a:rPr lang="uk-UA" sz="2800" b="0" i="1" strike="noStrike" spc="-1" dirty="0" err="1">
                <a:solidFill>
                  <a:srgbClr val="000000"/>
                </a:solidFill>
                <a:latin typeface="Times New Roman"/>
              </a:rPr>
              <a:t>draba</a:t>
            </a:r>
            <a:r>
              <a:rPr lang="uk-UA" sz="2800" b="0" i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800" b="0" strike="noStrike" spc="-1" dirty="0">
                <a:solidFill>
                  <a:srgbClr val="000000"/>
                </a:solidFill>
                <a:latin typeface="Times New Roman"/>
              </a:rPr>
              <a:t>у </a:t>
            </a:r>
            <a:r>
              <a:rPr lang="uk-UA" sz="2800" b="0" strike="noStrike" spc="-1" dirty="0" err="1">
                <a:solidFill>
                  <a:srgbClr val="000000"/>
                </a:solidFill>
                <a:latin typeface="Times New Roman"/>
              </a:rPr>
              <a:t>Заставнівському</a:t>
            </a:r>
            <a:r>
              <a:rPr lang="uk-UA" sz="2800" b="0" strike="noStrike" spc="-1" dirty="0">
                <a:solidFill>
                  <a:srgbClr val="000000"/>
                </a:solidFill>
                <a:latin typeface="Times New Roman"/>
              </a:rPr>
              <a:t> районі Чернівецькій області.</a:t>
            </a:r>
            <a:endParaRPr lang="uk-UA" sz="2800" b="0" strike="noStrike" spc="-1" dirty="0">
              <a:latin typeface="Arial"/>
            </a:endParaRPr>
          </a:p>
        </p:txBody>
      </p:sp>
      <p:pic>
        <p:nvPicPr>
          <p:cNvPr id="259" name="Рисунок 5"/>
          <p:cNvPicPr/>
          <p:nvPr/>
        </p:nvPicPr>
        <p:blipFill>
          <a:blip r:embed="rId2"/>
          <a:stretch/>
        </p:blipFill>
        <p:spPr>
          <a:xfrm>
            <a:off x="5065635" y="954054"/>
            <a:ext cx="3385637" cy="433838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552240" y="1678680"/>
            <a:ext cx="7772040" cy="149976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just">
              <a:lnSpc>
                <a:spcPct val="100000"/>
              </a:lnSpc>
              <a:spcBef>
                <a:spcPts val="479"/>
              </a:spcBef>
            </a:pP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</a:rPr>
              <a:t>Методи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3600" b="1" strike="noStrike" spc="-1" dirty="0" err="1">
                <a:solidFill>
                  <a:srgbClr val="000000"/>
                </a:solidFill>
                <a:latin typeface="Times New Roman"/>
              </a:rPr>
              <a:t>дослідження</a:t>
            </a:r>
            <a:r>
              <a:rPr lang="ru-RU" sz="3600" b="1" strike="noStrike" spc="-1" dirty="0">
                <a:solidFill>
                  <a:srgbClr val="000000"/>
                </a:solidFill>
                <a:latin typeface="Times New Roman"/>
              </a:rPr>
              <a:t>:</a:t>
            </a:r>
            <a:endParaRPr lang="ru-RU" sz="3600" b="0" strike="noStrike" spc="-1" dirty="0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479"/>
              </a:spcBef>
            </a:pPr>
            <a:r>
              <a:rPr lang="ru-RU" sz="2400" b="1" strike="noStrike" spc="-1" dirty="0" err="1">
                <a:solidFill>
                  <a:srgbClr val="000000"/>
                </a:solidFill>
                <a:latin typeface="Times New Roman"/>
              </a:rPr>
              <a:t>Польові</a:t>
            </a: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</a:rPr>
              <a:t> – 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полягають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у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обстеженні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досліджувальної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території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з метою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уточнення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характеру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поширення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виду. </a:t>
            </a: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479"/>
              </a:spcBef>
            </a:pPr>
            <a:r>
              <a:rPr lang="ru-RU" sz="2400" b="1" strike="noStrike" spc="-1" dirty="0" err="1">
                <a:solidFill>
                  <a:srgbClr val="000000"/>
                </a:solidFill>
                <a:latin typeface="Times New Roman"/>
              </a:rPr>
              <a:t>Камеральні</a:t>
            </a: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–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передбачають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 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опрацювання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матеріалів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польових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досліджень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аналіз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літературних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джерел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підготовку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картосхем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поширення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/>
              </a:rPr>
              <a:t>дослідженого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</a:rPr>
              <a:t> виду. </a:t>
            </a: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" r="-3984" b="40109"/>
          <a:stretch/>
        </p:blipFill>
        <p:spPr>
          <a:xfrm>
            <a:off x="552240" y="3433880"/>
            <a:ext cx="3616036" cy="28283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852" y="3415683"/>
            <a:ext cx="3795428" cy="2846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3077706" y="810943"/>
            <a:ext cx="4565880" cy="121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00000"/>
              </a:lnSpc>
            </a:pPr>
            <a:r>
              <a:rPr lang="uk-UA" sz="2000" b="1" strike="noStrike" spc="-1" dirty="0">
                <a:solidFill>
                  <a:srgbClr val="000000"/>
                </a:solidFill>
                <a:latin typeface="Times New Roman, serif"/>
              </a:rPr>
              <a:t>Мета роботи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, serif"/>
              </a:rPr>
              <a:t>: з’ясувати сучасне поширення та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, serif"/>
              </a:rPr>
              <a:t>фітоценотичні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, serif"/>
              </a:rPr>
              <a:t> особливості </a:t>
            </a:r>
            <a:r>
              <a:rPr lang="uk-UA" sz="2000" b="0" i="1" strike="noStrike" spc="-1" dirty="0">
                <a:solidFill>
                  <a:srgbClr val="000000"/>
                </a:solidFill>
                <a:latin typeface="Times New Roman, serif"/>
              </a:rPr>
              <a:t>C. </a:t>
            </a:r>
            <a:r>
              <a:rPr lang="uk-UA" sz="2000" b="0" i="1" strike="noStrike" spc="-1" dirty="0" err="1">
                <a:solidFill>
                  <a:srgbClr val="000000"/>
                </a:solidFill>
                <a:latin typeface="Times New Roman, serif"/>
              </a:rPr>
              <a:t>draba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, serif"/>
              </a:rPr>
              <a:t> у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, serif"/>
              </a:rPr>
              <a:t>Заставнівському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, serif"/>
              </a:rPr>
              <a:t> районі Чернівецькій області;</a:t>
            </a:r>
            <a:endParaRPr lang="uk-UA" sz="2000" b="0" strike="noStrike" spc="-1" dirty="0">
              <a:latin typeface="Arial"/>
            </a:endParaRPr>
          </a:p>
        </p:txBody>
      </p:sp>
      <p:sp>
        <p:nvSpPr>
          <p:cNvPr id="262" name="CustomShape 2"/>
          <p:cNvSpPr/>
          <p:nvPr/>
        </p:nvSpPr>
        <p:spPr>
          <a:xfrm>
            <a:off x="3077706" y="2452254"/>
            <a:ext cx="4887458" cy="35638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00000"/>
              </a:lnSpc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</a:rPr>
              <a:t>Для досягнення мети було поставлено такі </a:t>
            </a:r>
            <a:r>
              <a:rPr lang="uk-UA" sz="2000" b="1" strike="noStrike" spc="-1" dirty="0">
                <a:solidFill>
                  <a:srgbClr val="000000"/>
                </a:solidFill>
                <a:latin typeface="Times New Roman"/>
              </a:rPr>
              <a:t>завдання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</a:rPr>
              <a:t>:</a:t>
            </a:r>
            <a:endParaRPr lang="uk-UA" sz="2000" b="0" strike="noStrike" spc="-1" dirty="0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</a:rPr>
              <a:t>на підставі  власних польових досліджень встановити особливості поширення </a:t>
            </a:r>
            <a:r>
              <a:rPr lang="uk-UA" sz="2000" b="0" i="1" strike="noStrike" spc="-1" dirty="0">
                <a:solidFill>
                  <a:srgbClr val="000000"/>
                </a:solidFill>
                <a:latin typeface="Times New Roman"/>
              </a:rPr>
              <a:t>C. </a:t>
            </a:r>
            <a:r>
              <a:rPr lang="uk-UA" sz="2000" b="0" i="1" strike="noStrike" spc="-1" dirty="0" err="1">
                <a:solidFill>
                  <a:srgbClr val="000000"/>
                </a:solidFill>
                <a:latin typeface="Times New Roman"/>
              </a:rPr>
              <a:t>draba</a:t>
            </a:r>
            <a:r>
              <a:rPr lang="uk-UA" sz="2000" b="0" i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</a:rPr>
              <a:t>на території </a:t>
            </a:r>
            <a:r>
              <a:rPr lang="uk-UA" sz="2000" b="0" strike="noStrike" spc="-1" dirty="0" err="1">
                <a:solidFill>
                  <a:srgbClr val="000000"/>
                </a:solidFill>
                <a:latin typeface="Times New Roman"/>
              </a:rPr>
              <a:t>Заставнівського</a:t>
            </a: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</a:rPr>
              <a:t> району Чернівецької області;</a:t>
            </a:r>
            <a:endParaRPr lang="uk-UA" sz="2000" b="0" strike="noStrike" spc="-1" dirty="0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</a:rPr>
              <a:t> скласти карту місцезнаходжень виду;</a:t>
            </a:r>
            <a:endParaRPr lang="uk-UA" sz="2000" b="0" strike="noStrike" spc="-1" dirty="0">
              <a:latin typeface="Arial"/>
            </a:endParaRPr>
          </a:p>
          <a:p>
            <a:pPr indent="-216000" algn="just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lang="uk-UA" sz="2000" b="0" strike="noStrike" spc="-1" dirty="0">
                <a:solidFill>
                  <a:srgbClr val="000000"/>
                </a:solidFill>
                <a:latin typeface="Times New Roman"/>
              </a:rPr>
              <a:t>з’ясувати представленість виду на природно-заповідних територіях регіону.</a:t>
            </a:r>
            <a:endParaRPr lang="uk-UA" sz="2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uk-UA" sz="2000" b="0" strike="noStrike" spc="-1" dirty="0"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6" y="367596"/>
            <a:ext cx="2230581" cy="57624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910800" y="7092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Ботанічна характеристика </a:t>
            </a:r>
            <a:r>
              <a:rPr lang="ru-RU" sz="2800" b="0" i="1" strike="noStrike" spc="-1">
                <a:solidFill>
                  <a:srgbClr val="000000"/>
                </a:solidFill>
                <a:latin typeface="Times New Roman"/>
                <a:ea typeface="Calibri"/>
              </a:rPr>
              <a:t>Cardaria draba: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TextShape 2"/>
          <p:cNvSpPr txBox="1"/>
          <p:nvPr/>
        </p:nvSpPr>
        <p:spPr>
          <a:xfrm>
            <a:off x="384840" y="1900800"/>
            <a:ext cx="4532760" cy="3951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 algn="just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РОДИНА </a:t>
            </a:r>
            <a:r>
              <a:rPr lang="ru-RU" sz="2400" b="0" i="1" strike="noStrike" spc="-1">
                <a:solidFill>
                  <a:srgbClr val="000000"/>
                </a:solidFill>
                <a:latin typeface="Times New Roman"/>
              </a:rPr>
              <a:t>CRUCIFERAE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(</a:t>
            </a:r>
            <a:r>
              <a:rPr lang="ru-RU" sz="2400" b="0" i="1" strike="noStrike" spc="-1">
                <a:solidFill>
                  <a:srgbClr val="000000"/>
                </a:solidFill>
                <a:latin typeface="Times New Roman"/>
              </a:rPr>
              <a:t>BRASSICACEAE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) – Капустяні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Назва: </a:t>
            </a:r>
            <a:r>
              <a:rPr lang="ru-RU" sz="2400" b="0" i="1" strike="noStrike" spc="-1">
                <a:solidFill>
                  <a:srgbClr val="000000"/>
                </a:solidFill>
                <a:latin typeface="Times New Roman"/>
              </a:rPr>
              <a:t>Cardaria draba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(L.) Desv. с Кардарія звичайна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Синоніми: </a:t>
            </a:r>
            <a:r>
              <a:rPr lang="ru-RU" sz="2400" b="0" i="1" strike="noStrike" spc="-1">
                <a:solidFill>
                  <a:srgbClr val="000000"/>
                </a:solidFill>
                <a:latin typeface="Times New Roman"/>
              </a:rPr>
              <a:t>Lepidium draba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L.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i="1" strike="noStrike" spc="-1">
                <a:solidFill>
                  <a:srgbClr val="000000"/>
                </a:solidFill>
                <a:latin typeface="Times New Roman"/>
              </a:rPr>
              <a:t>Cardaria draba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– це багаторічна рослина, яка належить до родини Капустяні (</a:t>
            </a:r>
            <a:r>
              <a:rPr lang="ru-RU" sz="2400" b="0" i="1" strike="noStrike" spc="-1">
                <a:solidFill>
                  <a:srgbClr val="000000"/>
                </a:solidFill>
                <a:latin typeface="Times New Roman"/>
              </a:rPr>
              <a:t>Brassicaceae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). 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5" name="Рисунок 12"/>
          <p:cNvPicPr/>
          <p:nvPr/>
        </p:nvPicPr>
        <p:blipFill>
          <a:blip r:embed="rId2"/>
          <a:stretch/>
        </p:blipFill>
        <p:spPr>
          <a:xfrm>
            <a:off x="5433120" y="1389600"/>
            <a:ext cx="2972160" cy="4210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50"/>
      </a:hlink>
      <a:folHlink>
        <a:srgbClr val="00B05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50"/>
      </a:hlink>
      <a:folHlink>
        <a:srgbClr val="00B05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50"/>
      </a:hlink>
      <a:folHlink>
        <a:srgbClr val="00B05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50"/>
      </a:hlink>
      <a:folHlink>
        <a:srgbClr val="00B05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50"/>
      </a:hlink>
      <a:folHlink>
        <a:srgbClr val="00B05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</TotalTime>
  <Words>385</Words>
  <Application>Microsoft Office PowerPoint</Application>
  <PresentationFormat>Екран (4:3)</PresentationFormat>
  <Paragraphs>61</Paragraphs>
  <Slides>15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5</vt:i4>
      </vt:variant>
      <vt:variant>
        <vt:lpstr>Заголовки слайдів</vt:lpstr>
      </vt:variant>
      <vt:variant>
        <vt:i4>15</vt:i4>
      </vt:variant>
    </vt:vector>
  </HeadingPairs>
  <TitlesOfParts>
    <vt:vector size="29" baseType="lpstr">
      <vt:lpstr>Adine Kirnberg</vt:lpstr>
      <vt:lpstr>Arial</vt:lpstr>
      <vt:lpstr>Calibri</vt:lpstr>
      <vt:lpstr>DejaVu Sans</vt:lpstr>
      <vt:lpstr>StarSymbol</vt:lpstr>
      <vt:lpstr>Symbol</vt:lpstr>
      <vt:lpstr>Times New Roman</vt:lpstr>
      <vt:lpstr>Times New Roman, serif</vt:lpstr>
      <vt:lpstr>Wingdings</vt:lpstr>
      <vt:lpstr>Office Theme</vt:lpstr>
      <vt:lpstr>Office Theme</vt:lpstr>
      <vt:lpstr>Office Theme</vt:lpstr>
      <vt:lpstr>Office Theme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Экологический-2</dc:title>
  <dc:subject/>
  <dc:creator>Фокина Лидия Петровна</dc:creator>
  <cp:keywords>Шаблон презентации</cp:keywords>
  <dc:description/>
  <cp:lastModifiedBy>Панзига Володимир</cp:lastModifiedBy>
  <cp:revision>373</cp:revision>
  <dcterms:created xsi:type="dcterms:W3CDTF">2017-02-23T13:11:39Z</dcterms:created>
  <dcterms:modified xsi:type="dcterms:W3CDTF">2021-04-21T06:31:29Z</dcterms:modified>
  <dc:language>uk-UA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Екран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14</vt:i4>
  </property>
</Properties>
</file>