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60" r:id="rId4"/>
    <p:sldId id="262" r:id="rId5"/>
    <p:sldId id="258" r:id="rId6"/>
    <p:sldId id="264" r:id="rId7"/>
    <p:sldId id="263" r:id="rId8"/>
    <p:sldId id="266" r:id="rId9"/>
    <p:sldId id="267" r:id="rId10"/>
    <p:sldId id="269" r:id="rId11"/>
    <p:sldId id="265" r:id="rId12"/>
    <p:sldId id="268" r:id="rId13"/>
    <p:sldId id="270" r:id="rId14"/>
    <p:sldId id="272" r:id="rId15"/>
    <p:sldId id="271" r:id="rId16"/>
    <p:sldId id="276" r:id="rId17"/>
    <p:sldId id="273" r:id="rId18"/>
    <p:sldId id="275" r:id="rId19"/>
    <p:sldId id="274" r:id="rId20"/>
    <p:sldId id="277" r:id="rId21"/>
    <p:sldId id="278" r:id="rId22"/>
    <p:sldId id="279" r:id="rId23"/>
    <p:sldId id="282" r:id="rId24"/>
    <p:sldId id="280" r:id="rId25"/>
    <p:sldId id="281" r:id="rId26"/>
    <p:sldId id="283" r:id="rId2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730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eg"/><Relationship Id="rId11" Type="http://schemas.openxmlformats.org/officeDocument/2006/relationships/image" Target="../media/image17.jpeg"/><Relationship Id="rId5" Type="http://schemas.openxmlformats.org/officeDocument/2006/relationships/image" Target="../media/image13.jpeg"/><Relationship Id="rId10" Type="http://schemas.openxmlformats.org/officeDocument/2006/relationships/image" Target="../media/image16.png"/><Relationship Id="rId4" Type="http://schemas.openxmlformats.org/officeDocument/2006/relationships/image" Target="../media/image12.jpeg"/><Relationship Id="rId9" Type="http://schemas.openxmlformats.org/officeDocument/2006/relationships/image" Target="../media/image3.gi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mg-fotki.yandex.ru/get/53993/200418627.181/0_17eb93_66d825db_orig.png"/>
          <p:cNvPicPr>
            <a:picLocks noChangeAspect="1" noChangeArrowheads="1"/>
          </p:cNvPicPr>
          <p:nvPr userDrawn="1"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 rot="5400000">
            <a:off x="2112615" y="-1684037"/>
            <a:ext cx="4918770" cy="842968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8" descr="http://www.kleurplaten.nl/kleurplaten/7428.gif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40000"/>
          </a:blip>
          <a:srcRect/>
          <a:stretch>
            <a:fillRect/>
          </a:stretch>
        </p:blipFill>
        <p:spPr bwMode="auto">
          <a:xfrm>
            <a:off x="8001024" y="1857370"/>
            <a:ext cx="878583" cy="1255257"/>
          </a:xfrm>
          <a:prstGeom prst="rect">
            <a:avLst/>
          </a:prstGeom>
          <a:noFill/>
        </p:spPr>
      </p:pic>
      <p:pic>
        <p:nvPicPr>
          <p:cNvPr id="10" name="Picture 20" descr="http://playing-field.ru/img/2015/051920/0742225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40000"/>
          </a:blip>
          <a:srcRect/>
          <a:stretch>
            <a:fillRect/>
          </a:stretch>
        </p:blipFill>
        <p:spPr bwMode="auto">
          <a:xfrm>
            <a:off x="7643834" y="3214692"/>
            <a:ext cx="1305209" cy="1789205"/>
          </a:xfrm>
          <a:prstGeom prst="rect">
            <a:avLst/>
          </a:prstGeom>
          <a:noFill/>
        </p:spPr>
      </p:pic>
      <p:pic>
        <p:nvPicPr>
          <p:cNvPr id="12" name="Picture 4" descr="https://www.ixtira.tv/_ph/141/225364532.jpg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40000"/>
          </a:blip>
          <a:srcRect/>
          <a:stretch>
            <a:fillRect/>
          </a:stretch>
        </p:blipFill>
        <p:spPr bwMode="auto">
          <a:xfrm>
            <a:off x="571472" y="2928940"/>
            <a:ext cx="1714512" cy="2038271"/>
          </a:xfrm>
          <a:prstGeom prst="rect">
            <a:avLst/>
          </a:prstGeom>
          <a:noFill/>
        </p:spPr>
      </p:pic>
      <p:pic>
        <p:nvPicPr>
          <p:cNvPr id="13" name="Picture 6" descr="http://imagesait.ru/photos/aHR0cDovL2xpYi5ydXMuZWMvaS81OS8zMDczNTkvaV8wNzUucG5n/shchit-very-raskraska.jpg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40000"/>
          </a:blip>
          <a:srcRect/>
          <a:stretch>
            <a:fillRect/>
          </a:stretch>
        </p:blipFill>
        <p:spPr bwMode="auto">
          <a:xfrm flipH="1">
            <a:off x="2714612" y="3071816"/>
            <a:ext cx="2643206" cy="1839765"/>
          </a:xfrm>
          <a:prstGeom prst="rect">
            <a:avLst/>
          </a:prstGeom>
          <a:noFill/>
        </p:spPr>
      </p:pic>
      <p:pic>
        <p:nvPicPr>
          <p:cNvPr id="12296" name="Picture 8" descr="http://good.photolandiya.ru/img-q5y5x5n4g40414u5u4u4q2m524w5b484d4n5j4g4r2f4o56444o4k4b4/illustrations/1024/1024118-i_033.png"/>
          <p:cNvPicPr>
            <a:picLocks noChangeAspect="1" noChangeArrowheads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30000"/>
          </a:blip>
          <a:srcRect/>
          <a:stretch>
            <a:fillRect/>
          </a:stretch>
        </p:blipFill>
        <p:spPr bwMode="auto">
          <a:xfrm>
            <a:off x="5357818" y="2714626"/>
            <a:ext cx="2214578" cy="2103521"/>
          </a:xfrm>
          <a:prstGeom prst="rect">
            <a:avLst/>
          </a:prstGeom>
          <a:noFill/>
        </p:spPr>
      </p:pic>
      <p:pic>
        <p:nvPicPr>
          <p:cNvPr id="12298" name="Picture 10" descr="https://www.coloring-book.biz/_ph/145/689176648.png"/>
          <p:cNvPicPr>
            <a:picLocks noChangeAspect="1" noChangeArrowheads="1"/>
          </p:cNvPicPr>
          <p:nvPr userDrawn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40000"/>
          </a:blip>
          <a:srcRect/>
          <a:stretch>
            <a:fillRect/>
          </a:stretch>
        </p:blipFill>
        <p:spPr bwMode="auto">
          <a:xfrm>
            <a:off x="357158" y="1714494"/>
            <a:ext cx="864896" cy="1370637"/>
          </a:xfrm>
          <a:prstGeom prst="rect">
            <a:avLst/>
          </a:prstGeom>
          <a:noFill/>
        </p:spPr>
      </p:pic>
      <p:pic>
        <p:nvPicPr>
          <p:cNvPr id="12304" name="Picture 16" descr="http://photosflowery.ru/photo/69/699ebc60d4c29d01f6b710a2864ea472.jpg"/>
          <p:cNvPicPr>
            <a:picLocks noChangeAspect="1" noChangeArrowheads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rcRect/>
          <a:stretch>
            <a:fillRect/>
          </a:stretch>
        </p:blipFill>
        <p:spPr bwMode="auto">
          <a:xfrm>
            <a:off x="500035" y="285734"/>
            <a:ext cx="1997944" cy="1643074"/>
          </a:xfrm>
          <a:prstGeom prst="rect">
            <a:avLst/>
          </a:prstGeom>
          <a:noFill/>
        </p:spPr>
      </p:pic>
      <p:pic>
        <p:nvPicPr>
          <p:cNvPr id="27" name="Picture 16" descr="http://photosflowery.ru/photo/69/699ebc60d4c29d01f6b710a2864ea472.jpg"/>
          <p:cNvPicPr>
            <a:picLocks noChangeAspect="1" noChangeArrowheads="1"/>
          </p:cNvPicPr>
          <p:nvPr userDrawn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rcRect l="8087"/>
          <a:stretch>
            <a:fillRect/>
          </a:stretch>
        </p:blipFill>
        <p:spPr bwMode="auto">
          <a:xfrm flipH="1">
            <a:off x="7215206" y="642924"/>
            <a:ext cx="1357322" cy="121444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1D6BF9E-2F73-4A8F-99CA-768069E589D9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1198E17-24DC-4F76-9345-FD3AC8DEB8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1D6BF9E-2F73-4A8F-99CA-768069E589D9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1198E17-24DC-4F76-9345-FD3AC8DEB8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g-fotki.yandex.ru/get/53993/200418627.181/0_17eb93_66d825db_orig.png"/>
          <p:cNvPicPr>
            <a:picLocks noChangeAspect="1" noChangeArrowheads="1"/>
          </p:cNvPicPr>
          <p:nvPr userDrawn="1"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 rot="5400000">
            <a:off x="2112616" y="-1969789"/>
            <a:ext cx="4918770" cy="900119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6" descr="http://photosflowery.ru/photo/69/699ebc60d4c29d01f6b710a2864ea472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rcRect/>
          <a:stretch>
            <a:fillRect/>
          </a:stretch>
        </p:blipFill>
        <p:spPr bwMode="auto">
          <a:xfrm>
            <a:off x="214282" y="285734"/>
            <a:ext cx="1563609" cy="1285884"/>
          </a:xfrm>
          <a:prstGeom prst="rect">
            <a:avLst/>
          </a:prstGeom>
          <a:noFill/>
        </p:spPr>
      </p:pic>
      <p:pic>
        <p:nvPicPr>
          <p:cNvPr id="9" name="Picture 16" descr="http://photosflowery.ru/photo/69/699ebc60d4c29d01f6b710a2864ea472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rcRect l="5490"/>
          <a:stretch>
            <a:fillRect/>
          </a:stretch>
        </p:blipFill>
        <p:spPr bwMode="auto">
          <a:xfrm flipH="1">
            <a:off x="7643834" y="642924"/>
            <a:ext cx="1214446" cy="1056750"/>
          </a:xfrm>
          <a:prstGeom prst="rect">
            <a:avLst/>
          </a:prstGeom>
          <a:noFill/>
        </p:spPr>
      </p:pic>
      <p:pic>
        <p:nvPicPr>
          <p:cNvPr id="10" name="Picture 20" descr="http://playing-field.ru/img/2015/051920/0742225"/>
          <p:cNvPicPr>
            <a:picLocks noChangeAspect="1" noChangeArrowheads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40000"/>
          </a:blip>
          <a:srcRect/>
          <a:stretch>
            <a:fillRect/>
          </a:stretch>
        </p:blipFill>
        <p:spPr bwMode="auto">
          <a:xfrm>
            <a:off x="8001024" y="3857634"/>
            <a:ext cx="778222" cy="1066801"/>
          </a:xfrm>
          <a:prstGeom prst="rect">
            <a:avLst/>
          </a:prstGeom>
          <a:noFill/>
        </p:spPr>
      </p:pic>
      <p:pic>
        <p:nvPicPr>
          <p:cNvPr id="11" name="Picture 4" descr="https://www.ixtira.tv/_ph/141/225364532.jpg"/>
          <p:cNvPicPr>
            <a:picLocks noChangeAspect="1" noChangeArrowheads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40000"/>
          </a:blip>
          <a:srcRect/>
          <a:stretch>
            <a:fillRect/>
          </a:stretch>
        </p:blipFill>
        <p:spPr bwMode="auto">
          <a:xfrm>
            <a:off x="285720" y="3571882"/>
            <a:ext cx="1064861" cy="1265943"/>
          </a:xfrm>
          <a:prstGeom prst="rect">
            <a:avLst/>
          </a:prstGeom>
          <a:noFill/>
        </p:spPr>
      </p:pic>
      <p:pic>
        <p:nvPicPr>
          <p:cNvPr id="12" name="Picture 6" descr="http://imagesait.ru/photos/aHR0cDovL2xpYi5ydXMuZWMvaS81OS8zMDczNTkvaV8wNzUucG5n/shchit-very-raskraska.jpg"/>
          <p:cNvPicPr>
            <a:picLocks noChangeAspect="1" noChangeArrowheads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40000"/>
          </a:blip>
          <a:srcRect/>
          <a:stretch>
            <a:fillRect/>
          </a:stretch>
        </p:blipFill>
        <p:spPr bwMode="auto">
          <a:xfrm flipH="1">
            <a:off x="2928926" y="3786196"/>
            <a:ext cx="1575993" cy="1096947"/>
          </a:xfrm>
          <a:prstGeom prst="rect">
            <a:avLst/>
          </a:prstGeom>
          <a:noFill/>
        </p:spPr>
      </p:pic>
      <p:pic>
        <p:nvPicPr>
          <p:cNvPr id="13" name="Picture 8" descr="http://good.photolandiya.ru/img-q5y5x5n4g40414u5u4u4q2m524w5b484d4n5j4g4r2f4o56444o4k4b4/illustrations/1024/1024118-i_033.png"/>
          <p:cNvPicPr>
            <a:picLocks noChangeAspect="1" noChangeArrowheads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30000"/>
          </a:blip>
          <a:srcRect/>
          <a:stretch>
            <a:fillRect/>
          </a:stretch>
        </p:blipFill>
        <p:spPr bwMode="auto">
          <a:xfrm>
            <a:off x="5079609" y="3786196"/>
            <a:ext cx="1170008" cy="1111334"/>
          </a:xfrm>
          <a:prstGeom prst="rect">
            <a:avLst/>
          </a:prstGeom>
          <a:noFill/>
        </p:spPr>
      </p:pic>
      <p:pic>
        <p:nvPicPr>
          <p:cNvPr id="14" name="Picture 28" descr="http://www.kleurplaten.nl/kleurplaten/7428.gif"/>
          <p:cNvPicPr>
            <a:picLocks noChangeAspect="1" noChangeArrowheads="1"/>
          </p:cNvPicPr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40000"/>
          </a:blip>
          <a:srcRect/>
          <a:stretch>
            <a:fillRect/>
          </a:stretch>
        </p:blipFill>
        <p:spPr bwMode="auto">
          <a:xfrm>
            <a:off x="7000892" y="3857634"/>
            <a:ext cx="578577" cy="826629"/>
          </a:xfrm>
          <a:prstGeom prst="rect">
            <a:avLst/>
          </a:prstGeom>
          <a:noFill/>
        </p:spPr>
      </p:pic>
      <p:pic>
        <p:nvPicPr>
          <p:cNvPr id="15" name="Picture 10" descr="https://www.coloring-book.biz/_ph/145/689176648.png"/>
          <p:cNvPicPr>
            <a:picLocks noChangeAspect="1" noChangeArrowheads="1"/>
          </p:cNvPicPr>
          <p:nvPr userDrawn="1"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 contrast="40000"/>
          </a:blip>
          <a:srcRect/>
          <a:stretch>
            <a:fillRect/>
          </a:stretch>
        </p:blipFill>
        <p:spPr bwMode="auto">
          <a:xfrm>
            <a:off x="1714480" y="3714758"/>
            <a:ext cx="538849" cy="853937"/>
          </a:xfrm>
          <a:prstGeom prst="rect">
            <a:avLst/>
          </a:prstGeom>
          <a:noFill/>
        </p:spPr>
      </p:pic>
      <p:pic>
        <p:nvPicPr>
          <p:cNvPr id="17" name="Picture 16" descr="http://photosflowery.ru/photo/69/699ebc60d4c29d01f6b710a2864ea472.jpg"/>
          <p:cNvPicPr>
            <a:picLocks noChangeAspect="1" noChangeArrowheads="1"/>
          </p:cNvPicPr>
          <p:nvPr userDrawn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rcRect l="50909" t="42857" r="-1819"/>
          <a:stretch>
            <a:fillRect/>
          </a:stretch>
        </p:blipFill>
        <p:spPr bwMode="auto">
          <a:xfrm rot="18516324">
            <a:off x="1254320" y="4408148"/>
            <a:ext cx="644905" cy="595297"/>
          </a:xfrm>
          <a:prstGeom prst="rect">
            <a:avLst/>
          </a:prstGeom>
          <a:noFill/>
        </p:spPr>
      </p:pic>
      <p:pic>
        <p:nvPicPr>
          <p:cNvPr id="18" name="Picture 16" descr="http://photosflowery.ru/photo/69/699ebc60d4c29d01f6b710a2864ea472.jpg"/>
          <p:cNvPicPr>
            <a:picLocks noChangeAspect="1" noChangeArrowheads="1"/>
          </p:cNvPicPr>
          <p:nvPr userDrawn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rcRect l="50909" t="42857" r="-1819"/>
          <a:stretch>
            <a:fillRect/>
          </a:stretch>
        </p:blipFill>
        <p:spPr bwMode="auto">
          <a:xfrm rot="8395827">
            <a:off x="2239363" y="4130723"/>
            <a:ext cx="644905" cy="595297"/>
          </a:xfrm>
          <a:prstGeom prst="rect">
            <a:avLst/>
          </a:prstGeom>
          <a:noFill/>
        </p:spPr>
      </p:pic>
      <p:pic>
        <p:nvPicPr>
          <p:cNvPr id="19" name="Picture 16" descr="http://photosflowery.ru/photo/69/699ebc60d4c29d01f6b710a2864ea472.jpg"/>
          <p:cNvPicPr>
            <a:picLocks noChangeAspect="1" noChangeArrowheads="1"/>
          </p:cNvPicPr>
          <p:nvPr userDrawn="1"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rcRect l="50909" t="42857" r="-1819"/>
          <a:stretch>
            <a:fillRect/>
          </a:stretch>
        </p:blipFill>
        <p:spPr bwMode="auto">
          <a:xfrm rot="17264577">
            <a:off x="4550793" y="4554427"/>
            <a:ext cx="546243" cy="504224"/>
          </a:xfrm>
          <a:prstGeom prst="rect">
            <a:avLst/>
          </a:prstGeom>
          <a:noFill/>
        </p:spPr>
      </p:pic>
      <p:pic>
        <p:nvPicPr>
          <p:cNvPr id="20" name="Picture 16" descr="http://photosflowery.ru/photo/69/699ebc60d4c29d01f6b710a2864ea472.jpg"/>
          <p:cNvPicPr>
            <a:picLocks noChangeAspect="1" noChangeArrowheads="1"/>
          </p:cNvPicPr>
          <p:nvPr userDrawn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rcRect l="50909" t="42857" r="-1819"/>
          <a:stretch>
            <a:fillRect/>
          </a:stretch>
        </p:blipFill>
        <p:spPr bwMode="auto">
          <a:xfrm rot="10255221">
            <a:off x="6258005" y="4190543"/>
            <a:ext cx="644905" cy="595297"/>
          </a:xfrm>
          <a:prstGeom prst="rect">
            <a:avLst/>
          </a:prstGeom>
          <a:noFill/>
        </p:spPr>
      </p:pic>
      <p:pic>
        <p:nvPicPr>
          <p:cNvPr id="21" name="Picture 16" descr="http://photosflowery.ru/photo/69/699ebc60d4c29d01f6b710a2864ea472.jpg"/>
          <p:cNvPicPr>
            <a:picLocks noChangeAspect="1" noChangeArrowheads="1"/>
          </p:cNvPicPr>
          <p:nvPr userDrawn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rcRect l="50909" t="42857" r="-1819"/>
          <a:stretch>
            <a:fillRect/>
          </a:stretch>
        </p:blipFill>
        <p:spPr bwMode="auto">
          <a:xfrm rot="16848657">
            <a:off x="7531353" y="4473292"/>
            <a:ext cx="644905" cy="59529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g-fotki.yandex.ru/get/53993/200418627.181/0_17eb93_66d825db_orig.png"/>
          <p:cNvPicPr>
            <a:picLocks noChangeAspect="1" noChangeArrowheads="1"/>
          </p:cNvPicPr>
          <p:nvPr userDrawn="1"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357158" y="214296"/>
            <a:ext cx="4149212" cy="47747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https://img-fotki.yandex.ru/get/53993/200418627.181/0_17eb93_66d825db_orig.png"/>
          <p:cNvPicPr>
            <a:picLocks noChangeAspect="1" noChangeArrowheads="1"/>
          </p:cNvPicPr>
          <p:nvPr userDrawn="1"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 flipH="1">
            <a:off x="4643438" y="214296"/>
            <a:ext cx="4157488" cy="478425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6" descr="http://photosflowery.ru/photo/69/699ebc60d4c29d01f6b710a2864ea472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rcRect/>
          <a:stretch>
            <a:fillRect/>
          </a:stretch>
        </p:blipFill>
        <p:spPr bwMode="auto">
          <a:xfrm>
            <a:off x="500035" y="285734"/>
            <a:ext cx="1824210" cy="1500198"/>
          </a:xfrm>
          <a:prstGeom prst="rect">
            <a:avLst/>
          </a:prstGeom>
          <a:noFill/>
        </p:spPr>
      </p:pic>
      <p:pic>
        <p:nvPicPr>
          <p:cNvPr id="10" name="Picture 16" descr="http://photosflowery.ru/photo/69/699ebc60d4c29d01f6b710a2864ea472.jpg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20000"/>
          </a:blip>
          <a:srcRect/>
          <a:stretch>
            <a:fillRect/>
          </a:stretch>
        </p:blipFill>
        <p:spPr bwMode="auto">
          <a:xfrm flipH="1">
            <a:off x="7215206" y="571486"/>
            <a:ext cx="1650476" cy="135732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mg-fotki.yandex.ru/get/53993/200418627.181/0_17eb93_66d825db_orig.png"/>
          <p:cNvPicPr>
            <a:picLocks noChangeAspect="1" noChangeArrowheads="1"/>
          </p:cNvPicPr>
          <p:nvPr userDrawn="1"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 rot="5400000">
            <a:off x="2112615" y="-1684037"/>
            <a:ext cx="4918770" cy="842968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1D6BF9E-2F73-4A8F-99CA-768069E589D9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1198E17-24DC-4F76-9345-FD3AC8DEB8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1D6BF9E-2F73-4A8F-99CA-768069E589D9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1198E17-24DC-4F76-9345-FD3AC8DEB8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1D6BF9E-2F73-4A8F-99CA-768069E589D9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1198E17-24DC-4F76-9345-FD3AC8DEB8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1D6BF9E-2F73-4A8F-99CA-768069E589D9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1198E17-24DC-4F76-9345-FD3AC8DEB8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1D6BF9E-2F73-4A8F-99CA-768069E589D9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1198E17-24DC-4F76-9345-FD3AC8DEB8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7oom.ru/powerpoint/fony-dlya-prezentacii-po-istorii-06.jpg?ver=3.0"/>
          <p:cNvPicPr>
            <a:picLocks noChangeAspect="1" noChangeArrowheads="1"/>
          </p:cNvPicPr>
          <p:nvPr userDrawn="1"/>
        </p:nvPicPr>
        <p:blipFill>
          <a:blip r:embed="rId13"/>
          <a:srcRect t="6462" b="694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9C0A8A-2700-47DC-936A-9B309AA0F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5"/>
            <a:ext cx="9144000" cy="5151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ACCCFE-4B73-426F-A129-D7C25361C83E}"/>
              </a:ext>
            </a:extLst>
          </p:cNvPr>
          <p:cNvSpPr txBox="1"/>
          <p:nvPr/>
        </p:nvSpPr>
        <p:spPr>
          <a:xfrm>
            <a:off x="1188556" y="731178"/>
            <a:ext cx="7776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alt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ВСЕУКРАЇНСЬКИЙ ВІДКРИТИЙ ІНТЕРАКТИВНИЙ КОНКУРС</a:t>
            </a:r>
            <a:br>
              <a:rPr lang="uk-UA" alt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altLang="uk-UA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МАН- Юніор Дослідник</a:t>
            </a:r>
            <a:endParaRPr lang="uk-UA" altLang="uk-UA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2D0A95-E779-4F0F-A5FF-CF27E5E51066}"/>
              </a:ext>
            </a:extLst>
          </p:cNvPr>
          <p:cNvSpPr txBox="1"/>
          <p:nvPr/>
        </p:nvSpPr>
        <p:spPr>
          <a:xfrm>
            <a:off x="1547664" y="1280065"/>
            <a:ext cx="66247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uk-UA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uk-UA" altLang="uk-UA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Номінація:</a:t>
            </a:r>
            <a:r>
              <a:rPr lang="uk-UA" altLang="uk-UA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uk-UA" alt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«Історик-Юніор»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 тему: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uk-UA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altLang="uk-UA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uk-UA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Цікавими</a:t>
            </a:r>
            <a:r>
              <a:rPr lang="ru-RU" altLang="uk-UA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місцями</a:t>
            </a:r>
            <a:r>
              <a:rPr lang="ru-RU" altLang="uk-UA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нашого</a:t>
            </a:r>
            <a:r>
              <a:rPr lang="ru-RU" altLang="uk-UA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краю»</a:t>
            </a:r>
            <a:endParaRPr lang="uk-UA" altLang="uk-UA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D9AC0D-A494-4751-BC31-FBF73C2AC325}"/>
              </a:ext>
            </a:extLst>
          </p:cNvPr>
          <p:cNvSpPr txBox="1"/>
          <p:nvPr/>
        </p:nvSpPr>
        <p:spPr>
          <a:xfrm>
            <a:off x="2195736" y="2875611"/>
            <a:ext cx="72209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alt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</a:p>
          <a:p>
            <a:r>
              <a:rPr lang="uk-UA" alt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Підготував:</a:t>
            </a:r>
          </a:p>
          <a:p>
            <a:r>
              <a:rPr lang="uk-UA" alt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учень 7 класу</a:t>
            </a:r>
          </a:p>
          <a:p>
            <a:r>
              <a:rPr lang="uk-UA" alt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ОЗ – «</a:t>
            </a:r>
            <a:r>
              <a:rPr lang="uk-UA" altLang="uk-UA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Вікнянський</a:t>
            </a:r>
            <a:r>
              <a:rPr lang="uk-UA" alt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ЗЗСО І</a:t>
            </a:r>
            <a:r>
              <a:rPr lang="en-US" alt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-III </a:t>
            </a:r>
            <a:r>
              <a:rPr lang="uk-UA" alt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ст.»</a:t>
            </a:r>
          </a:p>
          <a:p>
            <a:r>
              <a:rPr lang="uk-UA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uk-UA" alt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Бабух</a:t>
            </a:r>
            <a:r>
              <a:rPr lang="uk-UA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Денис</a:t>
            </a:r>
            <a:endParaRPr lang="uk-UA" altLang="uk-UA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altLang="uk-UA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alt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</a:p>
          <a:p>
            <a:r>
              <a:rPr lang="uk-UA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uk-UA" alt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рік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1E5C5E-4801-4FA5-A8D4-3E30B4F668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090"/>
          <a:stretch/>
        </p:blipFill>
        <p:spPr>
          <a:xfrm>
            <a:off x="-25612" y="915566"/>
            <a:ext cx="2484359" cy="2548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B45307-C9EB-41AA-9569-0148239C6F8E}"/>
              </a:ext>
            </a:extLst>
          </p:cNvPr>
          <p:cNvSpPr txBox="1"/>
          <p:nvPr/>
        </p:nvSpPr>
        <p:spPr>
          <a:xfrm>
            <a:off x="107504" y="-53406"/>
            <a:ext cx="83529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Міністерство освіти і науки України</a:t>
            </a:r>
          </a:p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освіти,молоді,спорту,охорони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соціального захисту</a:t>
            </a:r>
          </a:p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Вікнянської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сільської ради </a:t>
            </a:r>
          </a:p>
        </p:txBody>
      </p:sp>
    </p:spTree>
    <p:extLst>
      <p:ext uri="{BB962C8B-B14F-4D97-AF65-F5344CB8AC3E}">
        <p14:creationId xmlns:p14="http://schemas.microsoft.com/office/powerpoint/2010/main" val="182316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6"/>
            <a:ext cx="4000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66917-61A0-4423-804D-30A3591619D9}"/>
              </a:ext>
            </a:extLst>
          </p:cNvPr>
          <p:cNvSpPr txBox="1"/>
          <p:nvPr/>
        </p:nvSpPr>
        <p:spPr>
          <a:xfrm>
            <a:off x="323528" y="402067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F5F67F-8A24-4E1A-9A53-B223F48944BC}"/>
              </a:ext>
            </a:extLst>
          </p:cNvPr>
          <p:cNvSpPr/>
          <p:nvPr/>
        </p:nvSpPr>
        <p:spPr>
          <a:xfrm>
            <a:off x="3513427" y="-46820"/>
            <a:ext cx="2052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ВІКНО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FDA1CF-8C93-44A2-95D4-56C412E9C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11" y="620984"/>
            <a:ext cx="3621784" cy="1477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E11C0D-E34D-4A78-BE5E-9236CBD23283}"/>
              </a:ext>
            </a:extLst>
          </p:cNvPr>
          <p:cNvSpPr txBox="1"/>
          <p:nvPr/>
        </p:nvSpPr>
        <p:spPr>
          <a:xfrm>
            <a:off x="933886" y="3419549"/>
            <a:ext cx="7704856" cy="1202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 fontAlgn="base">
              <a:lnSpc>
                <a:spcPct val="115000"/>
              </a:lnSpc>
              <a:spcAft>
                <a:spcPts val="1000"/>
              </a:spcAft>
            </a:pP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Джерело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Вікно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.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Звідсіль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розпочинається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історія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села.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Адже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саме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джерело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принесло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назву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нашому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селу. Воду з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нього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досліджувало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чимало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спеціалістів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Крім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цілющих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властивостей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,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виявлено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ще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й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такий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феномен: вода в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джерелі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має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сталу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температуру, не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змінює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її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ні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взимку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ні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за </a:t>
            </a:r>
            <a:r>
              <a:rPr lang="ru-RU" sz="1600" b="1" kern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літньої</a:t>
            </a:r>
            <a:r>
              <a:rPr lang="ru-RU" sz="16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спеки. </a:t>
            </a:r>
            <a:endParaRPr lang="uk-UA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02662B-013A-4F85-9AA1-BA9B412AF7C7}"/>
              </a:ext>
            </a:extLst>
          </p:cNvPr>
          <p:cNvSpPr txBox="1"/>
          <p:nvPr/>
        </p:nvSpPr>
        <p:spPr>
          <a:xfrm>
            <a:off x="4211961" y="642924"/>
            <a:ext cx="4614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Село </a:t>
            </a:r>
            <a:r>
              <a:rPr lang="ru-RU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Вікно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лежить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Хотинській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височині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 Прут – </a:t>
            </a:r>
            <a:r>
              <a:rPr lang="ru-RU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Дністровському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межиріччі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розта-шоване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Чернівецькому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районі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Чернівецької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області,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відстані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35 км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м.Чернівці</a:t>
            </a:r>
            <a:endParaRPr lang="uk-UA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35AAE6C-453A-4FA9-9646-90007E586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426" y="1732778"/>
            <a:ext cx="2538399" cy="18992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B42AFD-09BF-494F-8140-1C96254E6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2081236"/>
            <a:ext cx="1300080" cy="144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48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6"/>
            <a:ext cx="4000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66917-61A0-4423-804D-30A3591619D9}"/>
              </a:ext>
            </a:extLst>
          </p:cNvPr>
          <p:cNvSpPr txBox="1"/>
          <p:nvPr/>
        </p:nvSpPr>
        <p:spPr>
          <a:xfrm>
            <a:off x="611560" y="36486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7DC206-6F12-4F7B-A5B8-B2644A68AF81}"/>
              </a:ext>
            </a:extLst>
          </p:cNvPr>
          <p:cNvSpPr txBox="1"/>
          <p:nvPr/>
        </p:nvSpPr>
        <p:spPr>
          <a:xfrm>
            <a:off x="456622" y="1851670"/>
            <a:ext cx="49926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uk-UA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Церква 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ІванаБогослова,збудована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1826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році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кош-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тами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баронеси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Катерини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Зотта-Вільбург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князя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Олександра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Кантакузина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вона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відноситься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-пи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безкупольних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храмів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розповсюджених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Буко-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вині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першій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чверті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ХІХ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століття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4ABFF5-F7E3-4BF2-8F49-5A4A62C49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248" y="195486"/>
            <a:ext cx="2859407" cy="2143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627AE6-4BC1-4DB4-B06D-3A93635F4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499" y="483518"/>
            <a:ext cx="3326521" cy="25895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FA0887-112A-4114-8FF7-520970FC1175}"/>
              </a:ext>
            </a:extLst>
          </p:cNvPr>
          <p:cNvSpPr txBox="1"/>
          <p:nvPr/>
        </p:nvSpPr>
        <p:spPr>
          <a:xfrm>
            <a:off x="4440036" y="3071733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55905" indent="180340" algn="just" eaLnBrk="0" fontAlgn="base" hangingPunct="0">
              <a:spcAft>
                <a:spcPts val="1000"/>
              </a:spcAft>
            </a:pP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Мощі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цілителя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Пантелеймона.За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легендою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ці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мощі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потрапили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Вікна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грецького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Афону,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куди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часто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навідувався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один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із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фундаторів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храму- князь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Олександр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Кантакузин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uk-UA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129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6"/>
            <a:ext cx="4000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66917-61A0-4423-804D-30A3591619D9}"/>
              </a:ext>
            </a:extLst>
          </p:cNvPr>
          <p:cNvSpPr txBox="1"/>
          <p:nvPr/>
        </p:nvSpPr>
        <p:spPr>
          <a:xfrm>
            <a:off x="611560" y="36486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5DF862-25D7-4089-B33D-A91C29BECFBD}"/>
              </a:ext>
            </a:extLst>
          </p:cNvPr>
          <p:cNvSpPr txBox="1"/>
          <p:nvPr/>
        </p:nvSpPr>
        <p:spPr>
          <a:xfrm>
            <a:off x="521296" y="1784419"/>
            <a:ext cx="49048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Історико-краєзнавчий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музей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культури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побуту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»-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осить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молодий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музей,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відкритий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січня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2019 року на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подвір’ї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колишнього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вчителя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місцевої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школи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Манолія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Федорюка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45EDA3-08BB-45D4-BB5A-4196051DE78B}"/>
              </a:ext>
            </a:extLst>
          </p:cNvPr>
          <p:cNvSpPr txBox="1"/>
          <p:nvPr/>
        </p:nvSpPr>
        <p:spPr>
          <a:xfrm>
            <a:off x="2708920" y="2821594"/>
            <a:ext cx="6318448" cy="1206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Палац Барона де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Зотта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Вільбурга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Вікні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єдиний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приклад такого роду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споруд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залишився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цього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часу на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Буковині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Сьогодні в приміщені палацу розмістилася сільська бібліотека, будинок культури і музична школа.</a:t>
            </a:r>
            <a:endParaRPr lang="uk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DD12E6-0319-4E2B-B200-EF29ACF85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824" y="642924"/>
            <a:ext cx="2945923" cy="2232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CED805-8E76-4863-B101-6CDE83D02F0E}"/>
              </a:ext>
            </a:extLst>
          </p:cNvPr>
          <p:cNvSpPr txBox="1"/>
          <p:nvPr/>
        </p:nvSpPr>
        <p:spPr>
          <a:xfrm>
            <a:off x="521296" y="4788571"/>
            <a:ext cx="4752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ОЗ-»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Вікнянський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ЗЗСО І-ІІІ ступенів»,1972 року</a:t>
            </a:r>
            <a:endParaRPr lang="uk-UA" sz="16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5DAC0F-31FC-428A-AFD8-F837B5BF2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32" y="2959608"/>
            <a:ext cx="2398715" cy="1799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5DD17F-6A3A-45BA-B7E2-A386B5FF4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16" b="13398"/>
          <a:stretch/>
        </p:blipFill>
        <p:spPr>
          <a:xfrm>
            <a:off x="1827023" y="42941"/>
            <a:ext cx="1761995" cy="1880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3956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6"/>
            <a:ext cx="4000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66917-61A0-4423-804D-30A3591619D9}"/>
              </a:ext>
            </a:extLst>
          </p:cNvPr>
          <p:cNvSpPr txBox="1"/>
          <p:nvPr/>
        </p:nvSpPr>
        <p:spPr>
          <a:xfrm>
            <a:off x="611560" y="36486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6CC5F4-6945-49BB-BA1A-8CF7E6A1F2FF}"/>
              </a:ext>
            </a:extLst>
          </p:cNvPr>
          <p:cNvSpPr/>
          <p:nvPr/>
        </p:nvSpPr>
        <p:spPr>
          <a:xfrm>
            <a:off x="2906311" y="0"/>
            <a:ext cx="2432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БРІДОК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E0EE20-9ADF-466C-8085-A66CB2B5A3BB}"/>
              </a:ext>
            </a:extLst>
          </p:cNvPr>
          <p:cNvSpPr txBox="1"/>
          <p:nvPr/>
        </p:nvSpPr>
        <p:spPr>
          <a:xfrm>
            <a:off x="745531" y="645865"/>
            <a:ext cx="78901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uk-UA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Село Брідок розташоване на правому березі річки Дністер на віддалі 48 км від обласного центру міста </a:t>
            </a:r>
            <a:r>
              <a:rPr lang="uk-UA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Чернівці.Площа</a:t>
            </a:r>
            <a:r>
              <a:rPr lang="uk-UA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території,яку</a:t>
            </a:r>
            <a:r>
              <a:rPr lang="uk-UA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займає </a:t>
            </a:r>
            <a:r>
              <a:rPr lang="uk-UA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село,складає</a:t>
            </a:r>
            <a:r>
              <a:rPr lang="uk-UA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1806 га. </a:t>
            </a:r>
            <a:r>
              <a:rPr lang="uk-UA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давній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легенді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походження назви села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розповідається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хороброго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козака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Якима Сулиму,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пораненого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битві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біля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Збаража.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Вибравшись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ворожого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оточення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яким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дійшов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Дністра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перейшов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«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вбрід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і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спорудив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лісі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землянку.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Звідси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поселення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Історико-краєзнавчий портрет Заставнівщи - Брідок">
            <a:extLst>
              <a:ext uri="{FF2B5EF4-FFF2-40B4-BE49-F238E27FC236}">
                <a16:creationId xmlns:a16="http://schemas.microsoft.com/office/drawing/2014/main" id="{1BE416AA-33F8-44C8-A0CF-D2AE7FC742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95585"/>
            <a:ext cx="3299839" cy="2259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F373FF-3735-4C73-A30C-2C9B36486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9" y="2422715"/>
            <a:ext cx="3666222" cy="2053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612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6"/>
            <a:ext cx="4000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66917-61A0-4423-804D-30A3591619D9}"/>
              </a:ext>
            </a:extLst>
          </p:cNvPr>
          <p:cNvSpPr txBox="1"/>
          <p:nvPr/>
        </p:nvSpPr>
        <p:spPr>
          <a:xfrm>
            <a:off x="611560" y="36486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21211-DD9B-4170-9AD1-09CA4B64E242}"/>
              </a:ext>
            </a:extLst>
          </p:cNvPr>
          <p:cNvSpPr txBox="1"/>
          <p:nvPr/>
        </p:nvSpPr>
        <p:spPr>
          <a:xfrm>
            <a:off x="642910" y="2156251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Дмитрівська </a:t>
            </a:r>
            <a:r>
              <a:rPr lang="uk-UA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церква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,збудована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у 1884-1887 ро-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ках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місці старої 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деревяної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яка згоріла.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Місце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забудову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освячував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Євген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Гакман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367D19-4167-44AB-9764-D3BC8FCA9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44" y="232193"/>
            <a:ext cx="2570306" cy="1924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528E70-4BD9-459B-9099-B5C9B4986DBE}"/>
              </a:ext>
            </a:extLst>
          </p:cNvPr>
          <p:cNvSpPr txBox="1"/>
          <p:nvPr/>
        </p:nvSpPr>
        <p:spPr>
          <a:xfrm>
            <a:off x="4283968" y="2656247"/>
            <a:ext cx="46085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вейцарський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годинник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-куранти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вста-новили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одній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бань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сільської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церкви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.Він 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справно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відлічує час і нині. Його видно з 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-ного кутка села. Такого дива не має жодна сіль-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ська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церква Заставнівського району.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EC03C4-C8D5-4856-BAAA-98B6917DA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077" y="473480"/>
            <a:ext cx="1606746" cy="2144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937680-87E0-4DC3-A72E-0B50C78F3AA3}"/>
              </a:ext>
            </a:extLst>
          </p:cNvPr>
          <p:cNvSpPr txBox="1"/>
          <p:nvPr/>
        </p:nvSpPr>
        <p:spPr>
          <a:xfrm>
            <a:off x="539552" y="3834089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Євгенія 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Ярошинська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-одна з перших українських жінок-письменниць на 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Буковині,громадська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культурна діяч-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ка,вчителювала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Брідоцькій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школі</a:t>
            </a: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95A350-BE4D-4A62-8DCB-04725CF68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2781966"/>
            <a:ext cx="1512168" cy="1260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1928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6"/>
            <a:ext cx="4000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66917-61A0-4423-804D-30A3591619D9}"/>
              </a:ext>
            </a:extLst>
          </p:cNvPr>
          <p:cNvSpPr txBox="1"/>
          <p:nvPr/>
        </p:nvSpPr>
        <p:spPr>
          <a:xfrm>
            <a:off x="611560" y="36486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pic>
        <p:nvPicPr>
          <p:cNvPr id="6" name="Рисунок 5" descr="фото">
            <a:extLst>
              <a:ext uri="{FF2B5EF4-FFF2-40B4-BE49-F238E27FC236}">
                <a16:creationId xmlns:a16="http://schemas.microsoft.com/office/drawing/2014/main" id="{DCAFF7ED-FD20-4E7C-AA66-F38606F6B30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09" y="1466922"/>
            <a:ext cx="2520280" cy="1886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1CC32C-34AE-4B7C-8BD4-62721F7D7D98}"/>
              </a:ext>
            </a:extLst>
          </p:cNvPr>
          <p:cNvSpPr txBox="1"/>
          <p:nvPr/>
        </p:nvSpPr>
        <p:spPr>
          <a:xfrm>
            <a:off x="251520" y="3269423"/>
            <a:ext cx="3096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</a:t>
            </a:r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ілія </a:t>
            </a:r>
          </a:p>
          <a:p>
            <a:pPr algn="ctr"/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uk-UA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Брідоцький</a:t>
            </a:r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ЗЗСО І ступеня»</a:t>
            </a:r>
            <a:endParaRPr lang="uk-UA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41BB3E-9327-4DD4-AE98-5251E4B5A627}"/>
              </a:ext>
            </a:extLst>
          </p:cNvPr>
          <p:cNvSpPr txBox="1"/>
          <p:nvPr/>
        </p:nvSpPr>
        <p:spPr>
          <a:xfrm>
            <a:off x="2033541" y="1789056"/>
            <a:ext cx="4356793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endParaRPr lang="uk-UA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ятник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загиблим під час </a:t>
            </a:r>
          </a:p>
          <a:p>
            <a:pPr algn="ctr">
              <a:spcAft>
                <a:spcPts val="1000"/>
              </a:spcAf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Другої світової війни </a:t>
            </a:r>
          </a:p>
          <a:p>
            <a:pPr algn="ctr">
              <a:spcAft>
                <a:spcPts val="1000"/>
              </a:spcAf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воїнам-односельчанам</a:t>
            </a:r>
            <a:endParaRPr lang="uk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350E29-DDFA-418E-BDEF-42A54ECDC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502" y="-20667"/>
            <a:ext cx="1677068" cy="223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97DF7E-AA7D-4810-BD19-6B0EB0758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861" y="792103"/>
            <a:ext cx="2402087" cy="2142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AE9C93-E192-4465-99AB-C6315CC8A353}"/>
              </a:ext>
            </a:extLst>
          </p:cNvPr>
          <p:cNvSpPr txBox="1"/>
          <p:nvPr/>
        </p:nvSpPr>
        <p:spPr>
          <a:xfrm>
            <a:off x="5652120" y="2976571"/>
            <a:ext cx="4572000" cy="802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ам’ятний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хрест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жертвам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московського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поневолення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992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6"/>
            <a:ext cx="4000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66917-61A0-4423-804D-30A3591619D9}"/>
              </a:ext>
            </a:extLst>
          </p:cNvPr>
          <p:cNvSpPr txBox="1"/>
          <p:nvPr/>
        </p:nvSpPr>
        <p:spPr>
          <a:xfrm>
            <a:off x="611560" y="36486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B2B5CC4-8899-45F6-8909-A1711CF131D9}"/>
              </a:ext>
            </a:extLst>
          </p:cNvPr>
          <p:cNvSpPr/>
          <p:nvPr/>
        </p:nvSpPr>
        <p:spPr>
          <a:xfrm>
            <a:off x="3298254" y="-116121"/>
            <a:ext cx="2547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МИТКІВ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F92B84-95D7-4D8F-AAE5-43D32122E295}"/>
              </a:ext>
            </a:extLst>
          </p:cNvPr>
          <p:cNvSpPr txBox="1"/>
          <p:nvPr/>
        </p:nvSpPr>
        <p:spPr>
          <a:xfrm>
            <a:off x="685898" y="616203"/>
            <a:ext cx="7815192" cy="1866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Село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Митків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розташоване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правому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березі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Дністра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за 30 км на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схід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районного центру м. Заставна, за 47 км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обласного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центру м.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Чернівці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Воно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бере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свій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початок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десь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Х-ХІ ст.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Перші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його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житла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розташовувалися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вздовж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берега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річки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Митків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назви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річки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за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припущеннями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походить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назва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сучасного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села.</a:t>
            </a: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" name="Рисунок 9" descr="село Митків - всі фото">
            <a:extLst>
              <a:ext uri="{FF2B5EF4-FFF2-40B4-BE49-F238E27FC236}">
                <a16:creationId xmlns:a16="http://schemas.microsoft.com/office/drawing/2014/main" id="{A87C74CE-A94C-4E3F-8B42-05B8C0427D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24" y="2033649"/>
            <a:ext cx="3399155" cy="255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C32566-2457-4474-87A7-CAC57C121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851670"/>
            <a:ext cx="1780662" cy="2917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8580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6"/>
            <a:ext cx="4000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66917-61A0-4423-804D-30A3591619D9}"/>
              </a:ext>
            </a:extLst>
          </p:cNvPr>
          <p:cNvSpPr txBox="1"/>
          <p:nvPr/>
        </p:nvSpPr>
        <p:spPr>
          <a:xfrm>
            <a:off x="611560" y="36486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65D797-D0FF-4368-9175-B8E688BC05F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471223"/>
            <a:ext cx="3168352" cy="2127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762319-04E0-4AE0-963F-D6E0497F4CEC}"/>
              </a:ext>
            </a:extLst>
          </p:cNvPr>
          <p:cNvSpPr txBox="1"/>
          <p:nvPr/>
        </p:nvSpPr>
        <p:spPr>
          <a:xfrm>
            <a:off x="611560" y="2672012"/>
            <a:ext cx="40005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Храм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Покрови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Пресвятої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Богородиці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1812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року,практично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без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змін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перебудов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служить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митківчанам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донині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uk-UA" sz="1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5A2263-E81F-4086-89A4-5D33BCDAA558}"/>
              </a:ext>
            </a:extLst>
          </p:cNvPr>
          <p:cNvSpPr txBox="1"/>
          <p:nvPr/>
        </p:nvSpPr>
        <p:spPr>
          <a:xfrm>
            <a:off x="3131840" y="3379228"/>
            <a:ext cx="4320480" cy="1364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ам’ятник  загиблим воїнам -</a:t>
            </a:r>
            <a:r>
              <a:rPr lang="uk-UA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односельчанам</a:t>
            </a: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 </a:t>
            </a:r>
          </a:p>
          <a:p>
            <a:pPr algn="ctr">
              <a:spcAft>
                <a:spcPts val="1000"/>
              </a:spcAf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Другої світової війни </a:t>
            </a:r>
          </a:p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91FD01-F681-4DD8-A2A6-B59D49B40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073"/>
          <a:stretch/>
        </p:blipFill>
        <p:spPr>
          <a:xfrm>
            <a:off x="4499992" y="647277"/>
            <a:ext cx="177064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CA3E79-FF07-4DF2-A6CB-8D28D46792F8}"/>
              </a:ext>
            </a:extLst>
          </p:cNvPr>
          <p:cNvSpPr txBox="1"/>
          <p:nvPr/>
        </p:nvSpPr>
        <p:spPr>
          <a:xfrm>
            <a:off x="6156176" y="2675025"/>
            <a:ext cx="2808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Пам’ятний  хрест  борцям </a:t>
            </a:r>
          </a:p>
          <a:p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 волю України,1993року</a:t>
            </a:r>
            <a:endParaRPr lang="uk-UA" sz="16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C4E0A6-C0DD-4DD8-8B31-9A63881986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28" r="14530" b="12434"/>
          <a:stretch/>
        </p:blipFill>
        <p:spPr>
          <a:xfrm>
            <a:off x="6448861" y="267494"/>
            <a:ext cx="1607860" cy="244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2422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6"/>
            <a:ext cx="4000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66917-61A0-4423-804D-30A3591619D9}"/>
              </a:ext>
            </a:extLst>
          </p:cNvPr>
          <p:cNvSpPr txBox="1"/>
          <p:nvPr/>
        </p:nvSpPr>
        <p:spPr>
          <a:xfrm>
            <a:off x="611560" y="36486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9613AF-158D-438C-864A-A670C4498159}"/>
              </a:ext>
            </a:extLst>
          </p:cNvPr>
          <p:cNvSpPr/>
          <p:nvPr/>
        </p:nvSpPr>
        <p:spPr>
          <a:xfrm>
            <a:off x="2339752" y="0"/>
            <a:ext cx="3844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МОСОРІВКА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E4BAC-CA21-4BC3-A306-D6DBE4527679}"/>
              </a:ext>
            </a:extLst>
          </p:cNvPr>
          <p:cNvSpPr txBox="1"/>
          <p:nvPr/>
        </p:nvSpPr>
        <p:spPr>
          <a:xfrm>
            <a:off x="539552" y="882809"/>
            <a:ext cx="82089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Село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Мосорівка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Заставнівського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району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Чернівецької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області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розташоване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правому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березі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річки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Дністер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за 50 км.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обласного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центру та 30 км.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районного.  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Старі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люди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розповідають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назва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села походить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імен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двох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євреїв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які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поселилися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березі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річки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Дністер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Мойша і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Ріфка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Тобто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Мойшоріфка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Згодом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слово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перешліфувалося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стала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назва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населеного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пункту –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Мосорівка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 </a:t>
            </a:r>
            <a:endParaRPr lang="uk-UA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6AA534-D89C-446C-A6E0-7DA1E1FC3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993" y="2231238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0205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6"/>
            <a:ext cx="4000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66917-61A0-4423-804D-30A3591619D9}"/>
              </a:ext>
            </a:extLst>
          </p:cNvPr>
          <p:cNvSpPr txBox="1"/>
          <p:nvPr/>
        </p:nvSpPr>
        <p:spPr>
          <a:xfrm>
            <a:off x="611560" y="36486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A8D6A-D786-4C81-A7DD-3FE23FBC7ECE}"/>
              </a:ext>
            </a:extLst>
          </p:cNvPr>
          <p:cNvSpPr txBox="1"/>
          <p:nvPr/>
        </p:nvSpPr>
        <p:spPr>
          <a:xfrm>
            <a:off x="642910" y="1848566"/>
            <a:ext cx="3641058" cy="919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Михайлівська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церква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1892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року.Їй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передувала не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кам’яна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а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дерев’яна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липова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uk-UA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B4C990-2493-4CB5-B374-EBF2EAED867B}"/>
              </a:ext>
            </a:extLst>
          </p:cNvPr>
          <p:cNvSpPr txBox="1"/>
          <p:nvPr/>
        </p:nvSpPr>
        <p:spPr>
          <a:xfrm>
            <a:off x="4737602" y="2015728"/>
            <a:ext cx="4105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згадку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як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окрайчик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стародавньої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церкви,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залишився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унікальний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іконостас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uk-UA" sz="16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B94E27-E703-49C8-8B11-441B196B7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23478"/>
            <a:ext cx="1571643" cy="2095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202495-0AD2-4D27-981C-ABCA47031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35" y="2501964"/>
            <a:ext cx="1720079" cy="2293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71D923-2BE9-4FCE-B868-D49B637FA097}"/>
              </a:ext>
            </a:extLst>
          </p:cNvPr>
          <p:cNvSpPr txBox="1"/>
          <p:nvPr/>
        </p:nvSpPr>
        <p:spPr>
          <a:xfrm>
            <a:off x="4014610" y="3191696"/>
            <a:ext cx="4572000" cy="1087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ам’ятник  загиблим воїнам –</a:t>
            </a:r>
          </a:p>
          <a:p>
            <a:pPr algn="ctr">
              <a:spcAft>
                <a:spcPts val="1000"/>
              </a:spcAft>
            </a:pPr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односельчанам 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 час </a:t>
            </a:r>
          </a:p>
          <a:p>
            <a:pPr algn="ctr">
              <a:spcAft>
                <a:spcPts val="1000"/>
              </a:spcAf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Другої світової війни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35BACC-8B8F-41D2-9379-93D400F0C2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51" r="5900" b="16804"/>
          <a:stretch/>
        </p:blipFill>
        <p:spPr>
          <a:xfrm>
            <a:off x="1134395" y="103234"/>
            <a:ext cx="2498695" cy="187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7588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2CDE0C-7666-4AAC-ADC5-CC0E7E7CC39C}"/>
              </a:ext>
            </a:extLst>
          </p:cNvPr>
          <p:cNvSpPr txBox="1"/>
          <p:nvPr/>
        </p:nvSpPr>
        <p:spPr>
          <a:xfrm>
            <a:off x="503548" y="339502"/>
            <a:ext cx="8136904" cy="4892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uk-UA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Актуальність теми:</a:t>
            </a:r>
            <a:r>
              <a:rPr lang="uk-UA" sz="18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Територія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Вікнянської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ОТГ розташована в Передкарпатті Прут-Дністровського межиріччя, тому має всі передумови для інтенсивного розвитку туризму.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Враховуючи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особливості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географічного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положення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багатство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природного,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історико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-культурного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потенціалів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туризм –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реальне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джерело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зростання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добробуту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громади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uk-UA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uk-UA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Мета проекту: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ідвищити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обізнаність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молоді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історії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рідного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краю,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відкрити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донести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наступним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поколінням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події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до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цього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часу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були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мало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відомі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 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Розробити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маршрут для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ознайомлення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привабливими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об’єктами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громади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 їхньою історією та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місцевими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легендами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,скористатися яким зможуть, як жителі громади ,так і туристи. </a:t>
            </a:r>
          </a:p>
          <a:p>
            <a:pPr algn="just">
              <a:spcAft>
                <a:spcPts val="1000"/>
              </a:spcAft>
            </a:pP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Головне </a:t>
            </a:r>
            <a:r>
              <a:rPr lang="ru-RU" sz="1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цієї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розбудити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цікавість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привернути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увагу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історичного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минулого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Вікнянської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ОТГ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цілому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окремо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кожного села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Адже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одна справа просто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малому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селищі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зовсім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знати 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Вікнянській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ОТГ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«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якісь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там села», 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єдині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неповторні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 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хочеться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довідатися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6"/>
            <a:ext cx="4000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66917-61A0-4423-804D-30A3591619D9}"/>
              </a:ext>
            </a:extLst>
          </p:cNvPr>
          <p:cNvSpPr txBox="1"/>
          <p:nvPr/>
        </p:nvSpPr>
        <p:spPr>
          <a:xfrm>
            <a:off x="611560" y="36486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DF7F2EF-4067-4031-901F-E18E13E2D8C4}"/>
              </a:ext>
            </a:extLst>
          </p:cNvPr>
          <p:cNvSpPr/>
          <p:nvPr/>
        </p:nvSpPr>
        <p:spPr>
          <a:xfrm>
            <a:off x="2699792" y="-147173"/>
            <a:ext cx="3466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САМУШИН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E140C4-B0CB-4EAC-BF46-8C2CE624385F}"/>
              </a:ext>
            </a:extLst>
          </p:cNvPr>
          <p:cNvSpPr txBox="1"/>
          <p:nvPr/>
        </p:nvSpPr>
        <p:spPr>
          <a:xfrm>
            <a:off x="539552" y="571486"/>
            <a:ext cx="80648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Село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Самушин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розташоване на правому березі Дністра ,за 30 км на північний схід від районного центру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м.Заставна,за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45 км від обласного центру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м.Чернівці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Улегенді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походження назви села розповідається про те, як під час Хотинської війни 1621 року передовий загін козаків, прямуючи до Хотина  через Дністер, натрапив на турків. У сутичці з ворогами загинули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усі,окрім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козака Самуся. Згодом Самусь оволодів багатьма секретами народної медицини та використовував їх під час лікування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козаків.Саме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тому дістало село назву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Самушин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5A2760-F6C0-4DF3-8C54-AEB76C91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615" y="2571750"/>
            <a:ext cx="3744416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39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6"/>
            <a:ext cx="4000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66917-61A0-4423-804D-30A3591619D9}"/>
              </a:ext>
            </a:extLst>
          </p:cNvPr>
          <p:cNvSpPr txBox="1"/>
          <p:nvPr/>
        </p:nvSpPr>
        <p:spPr>
          <a:xfrm>
            <a:off x="611560" y="36486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5B93D8-AE7E-49A3-A792-83163F39C304}"/>
              </a:ext>
            </a:extLst>
          </p:cNvPr>
          <p:cNvSpPr txBox="1"/>
          <p:nvPr/>
        </p:nvSpPr>
        <p:spPr>
          <a:xfrm>
            <a:off x="642910" y="2062707"/>
            <a:ext cx="3206714" cy="923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Кам'яна церква Пресвятої </a:t>
            </a:r>
            <a:r>
              <a:rPr lang="uk-UA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Богородиці,освячена</a:t>
            </a:r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21 вересня 1894 року</a:t>
            </a:r>
            <a:endParaRPr lang="uk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15B148-B95F-4A57-B211-5D91CDD7D7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2910" y="325115"/>
            <a:ext cx="2592288" cy="1892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C9FFA7-E249-468E-B316-5AACAD48CCFC}"/>
              </a:ext>
            </a:extLst>
          </p:cNvPr>
          <p:cNvSpPr txBox="1"/>
          <p:nvPr/>
        </p:nvSpPr>
        <p:spPr>
          <a:xfrm>
            <a:off x="4211960" y="1951616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1996 році на </a:t>
            </a: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самушинському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полі 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був відкритий меморіальний гранітний пам’ятник загиблим під час 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Брусилівського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прориву</a:t>
            </a:r>
            <a:endParaRPr lang="uk-UA" sz="1600" b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7CCCC7-FE39-4BF1-A342-9C355AD2A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2925694"/>
            <a:ext cx="3491880" cy="1745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D69CBC-C6DA-499C-961D-012DD6FB23E3}"/>
              </a:ext>
            </a:extLst>
          </p:cNvPr>
          <p:cNvSpPr txBox="1"/>
          <p:nvPr/>
        </p:nvSpPr>
        <p:spPr>
          <a:xfrm>
            <a:off x="5148064" y="3181798"/>
            <a:ext cx="4572000" cy="1087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ам’ятник  загиблим воїнам –</a:t>
            </a:r>
          </a:p>
          <a:p>
            <a:pPr algn="ctr">
              <a:spcAft>
                <a:spcPts val="1000"/>
              </a:spcAft>
            </a:pPr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односельчанам 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 час </a:t>
            </a:r>
          </a:p>
          <a:p>
            <a:pPr algn="ctr">
              <a:spcAft>
                <a:spcPts val="1000"/>
              </a:spcAf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Другої світової війни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DD72C6-0795-4215-98C3-8D5EEE1D8F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01" r="23225" b="12338"/>
          <a:stretch/>
        </p:blipFill>
        <p:spPr>
          <a:xfrm>
            <a:off x="4754394" y="69574"/>
            <a:ext cx="2880320" cy="1993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3120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6"/>
            <a:ext cx="4000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66917-61A0-4423-804D-30A3591619D9}"/>
              </a:ext>
            </a:extLst>
          </p:cNvPr>
          <p:cNvSpPr txBox="1"/>
          <p:nvPr/>
        </p:nvSpPr>
        <p:spPr>
          <a:xfrm>
            <a:off x="611560" y="36486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2E6CB3-B59D-431C-AD6D-872403F9D6C1}"/>
              </a:ext>
            </a:extLst>
          </p:cNvPr>
          <p:cNvSpPr/>
          <p:nvPr/>
        </p:nvSpPr>
        <p:spPr>
          <a:xfrm>
            <a:off x="3371846" y="-12668"/>
            <a:ext cx="18117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ОНУТ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896270-CB9B-4DB8-98D0-B60403D90A27}"/>
              </a:ext>
            </a:extLst>
          </p:cNvPr>
          <p:cNvSpPr txBox="1"/>
          <p:nvPr/>
        </p:nvSpPr>
        <p:spPr>
          <a:xfrm>
            <a:off x="611560" y="679208"/>
            <a:ext cx="80335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Село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Онут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одне з древніх історичних сіл Буковини і всієї України. Околиці села багаті на археологічні пам’ятки. На Турецькій горі виявлено поселення трипільської культури (ІІІ тис. до н. е.), над Дністром – ранньої черняхівської культури (ІІ –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ст. н. е.), а також поселення давньоруського часу ХІІ - ХІІІ ст. В урочищі Галицьке знайдено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пізньопалеолітичні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знаряддя праці. Село згадується під 1213 роком у Галицько-Волинському літописі.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Факти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свідчать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урочищі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Оґрад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Човник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між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козаками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турками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відбулася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запекла битва. Козаки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отримали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перемогу, але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їх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багато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полягло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цьому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бою. </a:t>
            </a:r>
            <a:endParaRPr lang="uk-UA" dirty="0"/>
          </a:p>
        </p:txBody>
      </p:sp>
      <p:pic>
        <p:nvPicPr>
          <p:cNvPr id="8" name="Рисунок 7" descr="Найстаріше село Чернівецької області відзначило ювілей. Фото - Погляд –  новини Чернівці">
            <a:extLst>
              <a:ext uri="{FF2B5EF4-FFF2-40B4-BE49-F238E27FC236}">
                <a16:creationId xmlns:a16="http://schemas.microsoft.com/office/drawing/2014/main" id="{7836168F-0A11-49E9-8346-194BCCC6C87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38279"/>
            <a:ext cx="2543986" cy="1562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DEF364-8C89-4547-AB21-9A403615F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968333"/>
            <a:ext cx="2304256" cy="173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0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6"/>
            <a:ext cx="4000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66917-61A0-4423-804D-30A3591619D9}"/>
              </a:ext>
            </a:extLst>
          </p:cNvPr>
          <p:cNvSpPr txBox="1"/>
          <p:nvPr/>
        </p:nvSpPr>
        <p:spPr>
          <a:xfrm>
            <a:off x="611560" y="36486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501051-ADC7-4CDE-8979-6B320DE197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75656" y="339503"/>
            <a:ext cx="2373687" cy="2020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Онут. Освячення... - Чернівецько-Буковинська єпархія УПЦ | Facebook">
            <a:extLst>
              <a:ext uri="{FF2B5EF4-FFF2-40B4-BE49-F238E27FC236}">
                <a16:creationId xmlns:a16="http://schemas.microsoft.com/office/drawing/2014/main" id="{1138439F-CF14-4443-8108-C59A9C2B5DF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04" y="267494"/>
            <a:ext cx="2803919" cy="2086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248399-9F5C-42B2-A3B4-69CD85A08BA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3296140"/>
            <a:ext cx="3467100" cy="10744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16ACAA-D4E5-46BC-96B5-BD09CEDFE6CD}"/>
              </a:ext>
            </a:extLst>
          </p:cNvPr>
          <p:cNvSpPr txBox="1"/>
          <p:nvPr/>
        </p:nvSpPr>
        <p:spPr>
          <a:xfrm>
            <a:off x="466504" y="2370986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Православна церква  України </a:t>
            </a:r>
            <a:r>
              <a:rPr lang="uk-UA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Воздвиження</a:t>
            </a:r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Чесного </a:t>
            </a:r>
            <a:r>
              <a:rPr lang="uk-UA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Хреста,збудована</a:t>
            </a:r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у 1924 -1926 роках</a:t>
            </a:r>
            <a:endParaRPr lang="uk-UA" sz="1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45FA7A-8E71-4D7E-9AD2-21A9B4B8CE31}"/>
              </a:ext>
            </a:extLst>
          </p:cNvPr>
          <p:cNvSpPr txBox="1"/>
          <p:nvPr/>
        </p:nvSpPr>
        <p:spPr>
          <a:xfrm>
            <a:off x="4794623" y="224858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УкраїнськаПравославна</a:t>
            </a: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церква   </a:t>
            </a:r>
            <a:r>
              <a:rPr lang="uk-UA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Воздвиження</a:t>
            </a:r>
            <a:r>
              <a:rPr lang="uk-UA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Чесного Хреста,1999 року</a:t>
            </a:r>
            <a:endParaRPr lang="uk-UA" sz="1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6C2BF6-50D3-4340-A891-2597CE3E096C}"/>
              </a:ext>
            </a:extLst>
          </p:cNvPr>
          <p:cNvSpPr txBox="1"/>
          <p:nvPr/>
        </p:nvSpPr>
        <p:spPr>
          <a:xfrm>
            <a:off x="3427821" y="4309694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Турецька гора</a:t>
            </a:r>
          </a:p>
        </p:txBody>
      </p:sp>
    </p:spTree>
    <p:extLst>
      <p:ext uri="{BB962C8B-B14F-4D97-AF65-F5344CB8AC3E}">
        <p14:creationId xmlns:p14="http://schemas.microsoft.com/office/powerpoint/2010/main" val="138286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6"/>
            <a:ext cx="4000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66917-61A0-4423-804D-30A3591619D9}"/>
              </a:ext>
            </a:extLst>
          </p:cNvPr>
          <p:cNvSpPr txBox="1"/>
          <p:nvPr/>
        </p:nvSpPr>
        <p:spPr>
          <a:xfrm>
            <a:off x="611560" y="36486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98B6E3-7CE3-4817-9E29-C0550E6F692C}"/>
              </a:ext>
            </a:extLst>
          </p:cNvPr>
          <p:cNvSpPr txBox="1"/>
          <p:nvPr/>
        </p:nvSpPr>
        <p:spPr>
          <a:xfrm>
            <a:off x="527140" y="2935668"/>
            <a:ext cx="4116297" cy="71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ілія «</a:t>
            </a:r>
            <a:r>
              <a:rPr lang="uk-UA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Онутський</a:t>
            </a:r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ЗЗСО І-ступеня» </a:t>
            </a:r>
          </a:p>
          <a:p>
            <a:pPr algn="just">
              <a:spcAft>
                <a:spcPts val="1000"/>
              </a:spcAft>
            </a:pPr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1912 року, збудована румунською владою</a:t>
            </a:r>
            <a:endParaRPr lang="uk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34078E-1230-4BCD-BD6B-E2C84E8E1CDA}"/>
              </a:ext>
            </a:extLst>
          </p:cNvPr>
          <p:cNvSpPr txBox="1"/>
          <p:nvPr/>
        </p:nvSpPr>
        <p:spPr>
          <a:xfrm>
            <a:off x="4775903" y="992195"/>
            <a:ext cx="4572000" cy="1087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ам’ятник  загиблим воїнам –</a:t>
            </a:r>
          </a:p>
          <a:p>
            <a:pPr algn="ctr">
              <a:spcAft>
                <a:spcPts val="1000"/>
              </a:spcAft>
            </a:pPr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односельчанам 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 час </a:t>
            </a:r>
          </a:p>
          <a:p>
            <a:pPr algn="ctr">
              <a:spcAft>
                <a:spcPts val="1000"/>
              </a:spcAf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Другої світової війни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CDA6E6-4DEE-4E16-800E-F64C93B6F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05" y="419811"/>
            <a:ext cx="2232248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59A03C-D2CE-45D9-BDBF-0670648EE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024"/>
          <a:stretch/>
        </p:blipFill>
        <p:spPr>
          <a:xfrm>
            <a:off x="2817853" y="70665"/>
            <a:ext cx="2893219" cy="2930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83C4F0-DC3B-4200-B8E5-9C9B4322D6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801"/>
          <a:stretch/>
        </p:blipFill>
        <p:spPr>
          <a:xfrm>
            <a:off x="4443955" y="2907515"/>
            <a:ext cx="1267117" cy="18516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E7AE84-8215-4658-8990-E0FE09130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313" y="2900602"/>
            <a:ext cx="1070701" cy="19034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46179E-E9AD-47AA-A916-6676CA8A7A6F}"/>
              </a:ext>
            </a:extLst>
          </p:cNvPr>
          <p:cNvSpPr txBox="1"/>
          <p:nvPr/>
        </p:nvSpPr>
        <p:spPr>
          <a:xfrm>
            <a:off x="6732240" y="3147814"/>
            <a:ext cx="2411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Пам'ятний 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хрест,споруджений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місці старої дерев'яної церкви 2013 року</a:t>
            </a:r>
          </a:p>
        </p:txBody>
      </p:sp>
    </p:spTree>
    <p:extLst>
      <p:ext uri="{BB962C8B-B14F-4D97-AF65-F5344CB8AC3E}">
        <p14:creationId xmlns:p14="http://schemas.microsoft.com/office/powerpoint/2010/main" val="3755213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838524"/>
            <a:ext cx="8136904" cy="338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0510" algn="just">
              <a:lnSpc>
                <a:spcPct val="115000"/>
              </a:lnSpc>
              <a:spcAft>
                <a:spcPts val="10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долю нашої держави випадало чимало випробувань, проте вона вистояла, наш народ зберіг рідну мову, нашу історію. Сьогодні, теж так склалося життя, що перед нашою Україною нависла загроза і потреба в освіченій, патріотично налаштованій молоді, як ніколи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велика.Освіченими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людьми важче управляти. Вивчення історії держави починається із ретельного дослідження її глибин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саме вивчення історії маленьких населених пунктів.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270510"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вже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встиг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побувати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згаданих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вище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місцях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 не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тільки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знаю,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нашій громаді є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вдосталь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інших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незвіданих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принадних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цікавинок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Безумовно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мандрувати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Україною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світом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варто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цьому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слід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забувати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справжні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багатства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починаються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рідного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краю!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78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71486"/>
            <a:ext cx="8280920" cy="2650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900"/>
              </a:spcAft>
            </a:pPr>
            <a:r>
              <a:rPr lang="uk-UA" alt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ВИКОРИСТАНИХ ДЖЕРЕЛ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міст і сіл Української РСР. Чернівецька область, К., 1969.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Гнеп</a:t>
            </a:r>
            <a:r>
              <a:rPr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М.І. </a:t>
            </a:r>
            <a:r>
              <a:rPr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Заставнівщина</a:t>
            </a:r>
            <a:r>
              <a:rPr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Історичні</a:t>
            </a:r>
            <a:r>
              <a:rPr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нариси</a:t>
            </a:r>
            <a:r>
              <a:rPr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Чернівці</a:t>
            </a:r>
            <a:r>
              <a:rPr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"</a:t>
            </a:r>
            <a:r>
              <a:rPr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Золоті</a:t>
            </a:r>
            <a:r>
              <a:rPr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Литаври</a:t>
            </a:r>
            <a:r>
              <a:rPr lang="ru-RU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2007, 176 с.</a:t>
            </a:r>
            <a:endParaRPr lang="uk-UA" alt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uk-UA" alt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Жупанський</a:t>
            </a: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Я.І. Географія Чернівецької області. – Чернівці, 1993.- 190с.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Шкільний архів.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482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227" y="582100"/>
            <a:ext cx="8033546" cy="1978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Вікнянська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об’єднана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територіальна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громада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Чернівець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кого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району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Чернівецької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області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утворенау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вересні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2017 року. До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її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складу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увійшли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села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Брідок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Митків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Мосорівка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Онут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Самушин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та центр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громади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село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Вікно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 в 2020 році до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Вікнянської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ОТГ приєдналися села Дорошівці та Товтри.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Село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Вікно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(центр ОТГ)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знаходиться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відстані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16 км 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колишнього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районного центру м. Заставна і 36 км 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обласного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центру м.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Чернівці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uk-UA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B759BC-D8C8-4A3E-B3E5-E60A9C9C8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2560206"/>
            <a:ext cx="3547406" cy="24241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6"/>
            <a:ext cx="4000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61DD41-4AF7-4174-90BC-54F218841E5D}"/>
              </a:ext>
            </a:extLst>
          </p:cNvPr>
          <p:cNvSpPr txBox="1"/>
          <p:nvPr/>
        </p:nvSpPr>
        <p:spPr>
          <a:xfrm>
            <a:off x="769541" y="642924"/>
            <a:ext cx="80335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Село Товтри розташоване за 5 км від Дністра  ,за 3 км на північний схід від районного центру міста Заставна. Назва села пов’язана з новоутвореннями молодих гір, які оточують село з двох сторін, що мають назву «товтри» в перекладі з тюркської мови –«Великий камінь». </a:t>
            </a:r>
            <a:endParaRPr lang="uk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9A8A3C-9ED3-4451-AE9F-3695C7B824BC}"/>
              </a:ext>
            </a:extLst>
          </p:cNvPr>
          <p:cNvSpPr/>
          <p:nvPr/>
        </p:nvSpPr>
        <p:spPr>
          <a:xfrm>
            <a:off x="3153848" y="-9505"/>
            <a:ext cx="25180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ТОВТРИ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FEE520-BDEA-4894-B123-F99A27C6B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1" y="1926093"/>
            <a:ext cx="3440449" cy="258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80B218-E5CE-4BDA-8EAB-78652DC17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548" y="1914690"/>
            <a:ext cx="3379882" cy="2529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386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B22E47-EC33-4BC2-8DF3-78413D8C648A}"/>
              </a:ext>
            </a:extLst>
          </p:cNvPr>
          <p:cNvSpPr txBox="1"/>
          <p:nvPr/>
        </p:nvSpPr>
        <p:spPr>
          <a:xfrm>
            <a:off x="4932040" y="1804351"/>
            <a:ext cx="4283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>
              <a:spcAft>
                <a:spcPts val="1000"/>
              </a:spcAf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Свято-Успенська церква,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1887 року. Колись в селі була й дерев’яна церква, спалена татарами під час набігів на село. </a:t>
            </a:r>
            <a:endParaRPr lang="uk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F57DB4-D426-4C72-B0D9-B69D0E1D9715}"/>
              </a:ext>
            </a:extLst>
          </p:cNvPr>
          <p:cNvSpPr txBox="1"/>
          <p:nvPr/>
        </p:nvSpPr>
        <p:spPr>
          <a:xfrm>
            <a:off x="755576" y="1721874"/>
            <a:ext cx="40324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Кам’яний хрест ,який увіковічнив історичну подію, пов’язану із скасуванням панщини у 1848 році</a:t>
            </a:r>
            <a:r>
              <a:rPr lang="uk-UA" sz="1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sz="16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1AC57C-764F-45E6-980F-2764AC62F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29238"/>
            <a:ext cx="2438611" cy="1828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B1DA6D-7D5D-4A45-9691-D3D63847A48F}"/>
              </a:ext>
            </a:extLst>
          </p:cNvPr>
          <p:cNvSpPr txBox="1"/>
          <p:nvPr/>
        </p:nvSpPr>
        <p:spPr>
          <a:xfrm>
            <a:off x="395424" y="4011910"/>
            <a:ext cx="47527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Підприємство «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Супутник»,яке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виготовляє мінеральну газовану 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воду.Ця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вода особлива 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тим,що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має лікувальні властивості.</a:t>
            </a:r>
            <a:endParaRPr lang="uk-UA" sz="16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E959A3-596C-43DC-9823-2BF4E565B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477259"/>
            <a:ext cx="2160778" cy="162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74788D-FDD6-4466-8EF1-300E9723400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93" y="250808"/>
            <a:ext cx="2189996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41075B9-863B-41F9-9B61-99B9162EDA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282" b="12432"/>
          <a:stretch/>
        </p:blipFill>
        <p:spPr>
          <a:xfrm>
            <a:off x="5107234" y="2552871"/>
            <a:ext cx="1480990" cy="22250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CFF21C-157E-44CB-AF76-83C78D029858}"/>
              </a:ext>
            </a:extLst>
          </p:cNvPr>
          <p:cNvSpPr txBox="1"/>
          <p:nvPr/>
        </p:nvSpPr>
        <p:spPr>
          <a:xfrm>
            <a:off x="6655401" y="4135020"/>
            <a:ext cx="2232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Водонапірна башта «</a:t>
            </a:r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Лозерватор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1900року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7EB356-9A9D-43EF-BF93-6B3ACE197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83518"/>
            <a:ext cx="366914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BAC349-8D0C-4D01-8B30-A840EA59C26D}"/>
              </a:ext>
            </a:extLst>
          </p:cNvPr>
          <p:cNvSpPr txBox="1"/>
          <p:nvPr/>
        </p:nvSpPr>
        <p:spPr>
          <a:xfrm>
            <a:off x="251520" y="3099221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Товтрівський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 загальної середньої освіти І-ІІІ ступенів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E2C9F2-1771-42E1-A6A8-1C8DAD537892}"/>
              </a:ext>
            </a:extLst>
          </p:cNvPr>
          <p:cNvSpPr txBox="1"/>
          <p:nvPr/>
        </p:nvSpPr>
        <p:spPr>
          <a:xfrm>
            <a:off x="5076056" y="3109788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загиблим </a:t>
            </a:r>
          </a:p>
          <a:p>
            <a:pPr algn="ctr"/>
            <a:r>
              <a:rPr lang="uk-UA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Другій світовій </a:t>
            </a:r>
            <a:r>
              <a:rPr lang="uk-UA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війні </a:t>
            </a:r>
          </a:p>
          <a:p>
            <a:pPr algn="ctr"/>
            <a:r>
              <a:rPr lang="uk-UA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воїнам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-односельчанам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9BBD42-75AD-49DC-8EC2-832C96AEC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72" t="4495" r="7995"/>
          <a:stretch/>
        </p:blipFill>
        <p:spPr>
          <a:xfrm>
            <a:off x="5793668" y="479718"/>
            <a:ext cx="2453208" cy="2308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2510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66917-61A0-4423-804D-30A3591619D9}"/>
              </a:ext>
            </a:extLst>
          </p:cNvPr>
          <p:cNvSpPr txBox="1"/>
          <p:nvPr/>
        </p:nvSpPr>
        <p:spPr>
          <a:xfrm>
            <a:off x="611560" y="36486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EA72A97-18AD-4CC1-8BD7-69D76C6ED379}"/>
              </a:ext>
            </a:extLst>
          </p:cNvPr>
          <p:cNvSpPr/>
          <p:nvPr/>
        </p:nvSpPr>
        <p:spPr>
          <a:xfrm>
            <a:off x="2123728" y="3055"/>
            <a:ext cx="3774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ДОРОШІВЦІ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C18352-A1AA-484A-ACDF-FFE0C63B6488}"/>
              </a:ext>
            </a:extLst>
          </p:cNvPr>
          <p:cNvSpPr txBox="1"/>
          <p:nvPr/>
        </p:nvSpPr>
        <p:spPr>
          <a:xfrm>
            <a:off x="611560" y="691189"/>
            <a:ext cx="79928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Село Дорошівці розташоване за 9 км від  районного центру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м.Заставна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за 35 км від обласного центру – міста Чернівці. Назва села походить від імені Дорош -засновника давнього поселення .В наших краях це ім’я вже зустрічається, але в сусідніх селах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збереглося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як прізвище. До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ст. поселення називалося </a:t>
            </a:r>
            <a:r>
              <a:rPr lang="uk-UA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Тригір’я</a:t>
            </a:r>
            <a:r>
              <a:rPr lang="uk-UA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,тому що розміщене в долині ,оточеній з трьох боків горбам.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F811ED-CF6A-43E9-A7DE-9034A7A20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36" y="2440909"/>
            <a:ext cx="3798424" cy="21237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F4DC7C-1728-41C4-8F40-438B9BC7D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507" y="2437467"/>
            <a:ext cx="2918877" cy="218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81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6"/>
            <a:ext cx="4000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66917-61A0-4423-804D-30A3591619D9}"/>
              </a:ext>
            </a:extLst>
          </p:cNvPr>
          <p:cNvSpPr txBox="1"/>
          <p:nvPr/>
        </p:nvSpPr>
        <p:spPr>
          <a:xfrm>
            <a:off x="3856055" y="3071691"/>
            <a:ext cx="47546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 липня 2017 року  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знагоди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відзначення 400 річниці з дня  першої писемної згадки про село Дорошівці приїжджав </a:t>
            </a:r>
            <a:r>
              <a:rPr lang="uk-UA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Святійший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Патріарх-Київський і всієї Руси –України Філарет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07D553-69BA-459F-9A94-2AFFC93861D1}"/>
              </a:ext>
            </a:extLst>
          </p:cNvPr>
          <p:cNvSpPr txBox="1"/>
          <p:nvPr/>
        </p:nvSpPr>
        <p:spPr>
          <a:xfrm>
            <a:off x="508735" y="2400860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Храм святого Василія,1893 року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6CDDCE-5A98-42B2-8BD7-0E35FDE8C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157" y="842979"/>
            <a:ext cx="4042859" cy="2275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DCEE7F-0A11-4DB5-8B1B-8989289DA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67" y="409963"/>
            <a:ext cx="2780928" cy="2085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6FEEE5-8D5A-4169-8CAF-11B77D46D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263" y="2718611"/>
            <a:ext cx="1345434" cy="1783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7948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6"/>
            <a:ext cx="40005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6314" y="642924"/>
            <a:ext cx="364333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 sz="2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66917-61A0-4423-804D-30A3591619D9}"/>
              </a:ext>
            </a:extLst>
          </p:cNvPr>
          <p:cNvSpPr txBox="1"/>
          <p:nvPr/>
        </p:nvSpPr>
        <p:spPr>
          <a:xfrm>
            <a:off x="4786314" y="3219822"/>
            <a:ext cx="3872610" cy="640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uk-UA" sz="1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вохповерхова</a:t>
            </a:r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школа, збудована         1980 року за кошти місцевого колгоспу.</a:t>
            </a:r>
            <a:endParaRPr lang="uk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91922E-311A-41AE-A8BE-D4CB7080F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658862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B9C511-7471-492A-8B31-35768D7AB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033" y="829100"/>
            <a:ext cx="3681712" cy="2301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34CD17-C165-4B0E-BA87-A53C031713D9}"/>
              </a:ext>
            </a:extLst>
          </p:cNvPr>
          <p:cNvSpPr txBox="1"/>
          <p:nvPr/>
        </p:nvSpPr>
        <p:spPr>
          <a:xfrm>
            <a:off x="755576" y="3349963"/>
            <a:ext cx="3816424" cy="923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Пам’ятник встановлений вдячними нащадками у</a:t>
            </a:r>
            <a:r>
              <a:rPr lang="uk-UA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центрі села загиблим воїнам –односельчанам.</a:t>
            </a:r>
            <a:endParaRPr lang="uk-UA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029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1645</Words>
  <Application>Microsoft Office PowerPoint</Application>
  <PresentationFormat>Экран (16:9)</PresentationFormat>
  <Paragraphs>115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Юзер</cp:lastModifiedBy>
  <cp:revision>55</cp:revision>
  <dcterms:created xsi:type="dcterms:W3CDTF">2017-11-28T12:44:50Z</dcterms:created>
  <dcterms:modified xsi:type="dcterms:W3CDTF">2021-04-14T09:04:34Z</dcterms:modified>
</cp:coreProperties>
</file>