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1" r:id="rId4"/>
    <p:sldId id="272" r:id="rId5"/>
    <p:sldId id="258" r:id="rId6"/>
    <p:sldId id="273" r:id="rId7"/>
    <p:sldId id="260" r:id="rId8"/>
    <p:sldId id="274" r:id="rId9"/>
    <p:sldId id="266" r:id="rId10"/>
    <p:sldId id="261" r:id="rId11"/>
    <p:sldId id="265" r:id="rId12"/>
    <p:sldId id="262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4" autoAdjust="0"/>
    <p:restoredTop sz="89815" autoAdjust="0"/>
  </p:normalViewPr>
  <p:slideViewPr>
    <p:cSldViewPr>
      <p:cViewPr varScale="1">
        <p:scale>
          <a:sx n="101" d="100"/>
          <a:sy n="101" d="100"/>
        </p:scale>
        <p:origin x="-19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u.to/g35FGw" TargetMode="External"/><Relationship Id="rId3" Type="http://schemas.openxmlformats.org/officeDocument/2006/relationships/hyperlink" Target="https://u.to/1g1FGw" TargetMode="External"/><Relationship Id="rId7" Type="http://schemas.openxmlformats.org/officeDocument/2006/relationships/hyperlink" Target="https://u.to/eH5FGw" TargetMode="External"/><Relationship Id="rId2" Type="http://schemas.openxmlformats.org/officeDocument/2006/relationships/hyperlink" Target="https://u.to/VQ1FGw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.to/cX5FGw" TargetMode="External"/><Relationship Id="rId5" Type="http://schemas.openxmlformats.org/officeDocument/2006/relationships/hyperlink" Target="https://u.to/aH5FGw" TargetMode="External"/><Relationship Id="rId4" Type="http://schemas.openxmlformats.org/officeDocument/2006/relationships/hyperlink" Target="https://u.to/UH5FGw" TargetMode="External"/><Relationship Id="rId9" Type="http://schemas.openxmlformats.org/officeDocument/2006/relationships/hyperlink" Target="https://u.to/i35FG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8359080" cy="3528392"/>
          </a:xfrm>
        </p:spPr>
        <p:txBody>
          <a:bodyPr>
            <a:normAutofit fontScale="90000"/>
          </a:bodyPr>
          <a:lstStyle/>
          <a:p>
            <a:pPr algn="l"/>
            <a:r>
              <a:rPr lang="uk-UA" sz="4400" i="1" dirty="0" smtClean="0">
                <a:effectLst/>
              </a:rPr>
              <a:t> </a:t>
            </a:r>
            <a:r>
              <a:rPr lang="uk-UA" sz="4000" i="1" dirty="0" smtClean="0">
                <a:effectLst/>
              </a:rPr>
              <a:t>Всеукраїнський інтерактивний конкурс «МАН – Юніор. Дослідник»</a:t>
            </a:r>
            <a:br>
              <a:rPr lang="uk-UA" sz="4000" i="1" dirty="0" smtClean="0">
                <a:effectLst/>
              </a:rPr>
            </a:br>
            <a:r>
              <a:rPr lang="uk-UA" sz="4000" i="1" dirty="0" smtClean="0">
                <a:effectLst/>
              </a:rPr>
              <a:t> Номінація «Екологія 2021».     Дослідження  </a:t>
            </a:r>
            <a:r>
              <a:rPr lang="uk-UA" sz="4000" i="1" dirty="0">
                <a:effectLst/>
              </a:rPr>
              <a:t>екологічного стану </a:t>
            </a:r>
            <a:r>
              <a:rPr lang="uk-UA" sz="4000" i="1" dirty="0" err="1">
                <a:effectLst/>
              </a:rPr>
              <a:t>грунтів</a:t>
            </a:r>
            <a:r>
              <a:rPr lang="uk-UA" sz="4000" i="1" dirty="0">
                <a:effectLst/>
              </a:rPr>
              <a:t> міста Токмака методами </a:t>
            </a:r>
            <a:r>
              <a:rPr lang="uk-UA" sz="4000" i="1" dirty="0" err="1">
                <a:effectLst/>
              </a:rPr>
              <a:t>біоіндикації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717032"/>
            <a:ext cx="5148064" cy="2736304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/>
              <a:t>Роботу </a:t>
            </a:r>
            <a:r>
              <a:rPr lang="uk-UA" sz="2400" dirty="0" smtClean="0"/>
              <a:t>виконала :    </a:t>
            </a:r>
            <a:endParaRPr lang="uk-UA" sz="2400" dirty="0"/>
          </a:p>
          <a:p>
            <a:pPr algn="ctr"/>
            <a:r>
              <a:rPr lang="uk-UA" sz="2400" dirty="0" err="1" smtClean="0"/>
              <a:t>Аранжій</a:t>
            </a:r>
            <a:r>
              <a:rPr lang="uk-UA" sz="2400" dirty="0" smtClean="0"/>
              <a:t> </a:t>
            </a:r>
            <a:r>
              <a:rPr lang="uk-UA" sz="2400" dirty="0"/>
              <a:t>Валерія, </a:t>
            </a:r>
            <a:endParaRPr lang="uk-UA" sz="2400" dirty="0" smtClean="0"/>
          </a:p>
          <a:p>
            <a:pPr algn="ctr"/>
            <a:r>
              <a:rPr lang="uk-UA" sz="2400" dirty="0" smtClean="0"/>
              <a:t>учениця </a:t>
            </a:r>
            <a:r>
              <a:rPr lang="uk-UA" sz="2400" dirty="0"/>
              <a:t>7 класу ЗЗСО №</a:t>
            </a:r>
            <a:r>
              <a:rPr lang="uk-UA" sz="2400" dirty="0" smtClean="0"/>
              <a:t>5</a:t>
            </a:r>
          </a:p>
          <a:p>
            <a:pPr algn="ctr"/>
            <a:r>
              <a:rPr lang="uk-UA" sz="2400" dirty="0" smtClean="0"/>
              <a:t> </a:t>
            </a:r>
            <a:r>
              <a:rPr lang="uk-UA" sz="2400" dirty="0" err="1"/>
              <a:t>Токмацької</a:t>
            </a:r>
            <a:r>
              <a:rPr lang="uk-UA" sz="2400" dirty="0"/>
              <a:t> </a:t>
            </a:r>
            <a:r>
              <a:rPr lang="uk-UA" sz="2400" dirty="0" smtClean="0"/>
              <a:t>міської </a:t>
            </a:r>
            <a:r>
              <a:rPr lang="uk-UA" sz="2400" dirty="0" smtClean="0"/>
              <a:t>ради</a:t>
            </a:r>
          </a:p>
          <a:p>
            <a:pPr algn="ctr"/>
            <a:r>
              <a:rPr lang="uk-UA" sz="2400" dirty="0" smtClean="0"/>
              <a:t>Запорізької області</a:t>
            </a:r>
            <a:r>
              <a:rPr lang="uk-UA" sz="5000" dirty="0" smtClean="0"/>
              <a:t>.</a:t>
            </a:r>
            <a:endParaRPr lang="ru-RU" sz="5000" dirty="0"/>
          </a:p>
        </p:txBody>
      </p:sp>
      <p:pic>
        <p:nvPicPr>
          <p:cNvPr id="4" name="Picture 2" descr="C:\Users\Us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02708"/>
            <a:ext cx="2880320" cy="269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1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1440160"/>
          </a:xfrm>
        </p:spPr>
        <p:txBody>
          <a:bodyPr/>
          <a:lstStyle/>
          <a:p>
            <a:r>
              <a:rPr lang="uk-UA" sz="3600" dirty="0" err="1" smtClean="0"/>
              <a:t>Рослини,що</a:t>
            </a:r>
            <a:r>
              <a:rPr lang="uk-UA" sz="3600" dirty="0" smtClean="0"/>
              <a:t> переважають в другій контрольній точці</a:t>
            </a:r>
            <a:r>
              <a:rPr lang="uk-UA" sz="3600" dirty="0"/>
              <a:t>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132856"/>
            <a:ext cx="7772400" cy="1791071"/>
          </a:xfrm>
        </p:spPr>
        <p:txBody>
          <a:bodyPr/>
          <a:lstStyle/>
          <a:p>
            <a:r>
              <a:rPr lang="ru-RU" dirty="0" err="1"/>
              <a:t>б</a:t>
            </a:r>
            <a:r>
              <a:rPr lang="ru-RU" dirty="0" err="1" smtClean="0"/>
              <a:t>удяк</a:t>
            </a:r>
            <a:r>
              <a:rPr lang="ru-RU" dirty="0" smtClean="0"/>
              <a:t>, лютик, </a:t>
            </a:r>
            <a:r>
              <a:rPr lang="ru-RU" dirty="0" err="1" smtClean="0"/>
              <a:t>мати</a:t>
            </a:r>
            <a:r>
              <a:rPr lang="ru-RU" dirty="0" smtClean="0"/>
              <a:t>  - й– </a:t>
            </a:r>
            <a:r>
              <a:rPr lang="ru-RU" dirty="0" err="1" smtClean="0"/>
              <a:t>мачуха</a:t>
            </a:r>
            <a:r>
              <a:rPr lang="ru-RU" dirty="0" smtClean="0"/>
              <a:t>, </a:t>
            </a:r>
            <a:r>
              <a:rPr lang="ru-RU" dirty="0" err="1" smtClean="0"/>
              <a:t>волошки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uk-UA" dirty="0" smtClean="0"/>
              <a:t>квіти, які ростуть на </a:t>
            </a:r>
            <a:r>
              <a:rPr lang="uk-UA" dirty="0" err="1" smtClean="0"/>
              <a:t>нейтральніих</a:t>
            </a:r>
            <a:r>
              <a:rPr lang="uk-UA" dirty="0" smtClean="0"/>
              <a:t> </a:t>
            </a:r>
            <a:r>
              <a:rPr lang="uk-UA" dirty="0" err="1" smtClean="0"/>
              <a:t>грунтах</a:t>
            </a:r>
            <a:r>
              <a:rPr lang="uk-UA" dirty="0" smtClean="0"/>
              <a:t>. Це рослини нейтральних </a:t>
            </a:r>
            <a:r>
              <a:rPr lang="uk-UA" dirty="0" err="1" smtClean="0"/>
              <a:t>грунтів</a:t>
            </a:r>
            <a:r>
              <a:rPr lang="uk-UA" dirty="0" smtClean="0"/>
              <a:t> – </a:t>
            </a:r>
            <a:r>
              <a:rPr lang="uk-UA" dirty="0" err="1" smtClean="0"/>
              <a:t>нейтрофіли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027" name="Picture 3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2717"/>
            <a:ext cx="2233772" cy="149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69313"/>
            <a:ext cx="2260910" cy="137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0" y="3573016"/>
            <a:ext cx="2232248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88894"/>
            <a:ext cx="2949178" cy="27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1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642048" cy="1368152"/>
          </a:xfrm>
        </p:spPr>
        <p:txBody>
          <a:bodyPr/>
          <a:lstStyle/>
          <a:p>
            <a:r>
              <a:rPr lang="uk-UA" sz="4400" dirty="0" smtClean="0"/>
              <a:t>             Друга точка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7560840" cy="1800200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dirty="0" err="1" smtClean="0"/>
              <a:t>Грунти</a:t>
            </a:r>
            <a:r>
              <a:rPr lang="uk-UA" dirty="0" smtClean="0"/>
              <a:t>  в цій точці за результатами хімічного дослідження нейтральні та близькі до нейтральних.</a:t>
            </a:r>
            <a:endParaRPr lang="ru-RU" dirty="0"/>
          </a:p>
        </p:txBody>
      </p:sp>
      <p:pic>
        <p:nvPicPr>
          <p:cNvPr id="2050" name="Picture 2" descr="C:\Users\User\Desktop\фото\photo_2021-04-24_12-39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0" y="3730508"/>
            <a:ext cx="2441304" cy="313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фото\photo_2021-04-24_12-39-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30508"/>
            <a:ext cx="2241208" cy="312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фото\photo_2021-04-24_12-39-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30508"/>
            <a:ext cx="3223137" cy="30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8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1584176"/>
          </a:xfrm>
        </p:spPr>
        <p:txBody>
          <a:bodyPr/>
          <a:lstStyle/>
          <a:p>
            <a:r>
              <a:rPr lang="uk-UA" sz="3600" dirty="0" smtClean="0"/>
              <a:t>Рослини, що переважають в третій контрольній точці: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88840"/>
            <a:ext cx="7772400" cy="1800200"/>
          </a:xfrm>
        </p:spPr>
        <p:txBody>
          <a:bodyPr/>
          <a:lstStyle/>
          <a:p>
            <a:r>
              <a:rPr lang="uk-UA" dirty="0"/>
              <a:t>л</a:t>
            </a:r>
            <a:r>
              <a:rPr lang="uk-UA" dirty="0" smtClean="0"/>
              <a:t>юцерна, </a:t>
            </a:r>
            <a:r>
              <a:rPr lang="uk-UA" dirty="0" err="1" smtClean="0"/>
              <a:t>шалфей</a:t>
            </a:r>
            <a:r>
              <a:rPr lang="uk-UA" dirty="0" smtClean="0"/>
              <a:t>, фіалка, мак .Це рослини лужних </a:t>
            </a:r>
            <a:r>
              <a:rPr lang="uk-UA" dirty="0" err="1" smtClean="0"/>
              <a:t>грунтів</a:t>
            </a:r>
            <a:r>
              <a:rPr lang="uk-UA" dirty="0" smtClean="0"/>
              <a:t> – базофіли.</a:t>
            </a:r>
            <a:endParaRPr lang="ru-RU" dirty="0"/>
          </a:p>
        </p:txBody>
      </p:sp>
      <p:pic>
        <p:nvPicPr>
          <p:cNvPr id="2050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38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701" y="3717032"/>
            <a:ext cx="2301587" cy="21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74790"/>
            <a:ext cx="1921445" cy="222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0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6632"/>
            <a:ext cx="8074096" cy="1008112"/>
          </a:xfrm>
        </p:spPr>
        <p:txBody>
          <a:bodyPr/>
          <a:lstStyle/>
          <a:p>
            <a:r>
              <a:rPr lang="uk-UA" sz="4400" dirty="0" smtClean="0"/>
              <a:t>         Третя точка.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68760"/>
            <a:ext cx="8002088" cy="1872208"/>
          </a:xfrm>
        </p:spPr>
        <p:txBody>
          <a:bodyPr/>
          <a:lstStyle/>
          <a:p>
            <a:r>
              <a:rPr lang="uk-UA" dirty="0" smtClean="0"/>
              <a:t>В третій точці хімічним способом </a:t>
            </a:r>
            <a:r>
              <a:rPr lang="uk-UA" dirty="0" err="1" smtClean="0"/>
              <a:t>доведено,що</a:t>
            </a:r>
            <a:r>
              <a:rPr lang="uk-UA" dirty="0" smtClean="0"/>
              <a:t> </a:t>
            </a:r>
            <a:r>
              <a:rPr lang="uk-UA" dirty="0" err="1" smtClean="0"/>
              <a:t>грунти</a:t>
            </a:r>
            <a:r>
              <a:rPr lang="uk-UA" dirty="0" smtClean="0"/>
              <a:t> слабо </a:t>
            </a:r>
            <a:r>
              <a:rPr lang="uk-UA" dirty="0"/>
              <a:t>лужні та </a:t>
            </a:r>
            <a:r>
              <a:rPr lang="uk-UA" dirty="0" smtClean="0"/>
              <a:t>лужні, тому що  </a:t>
            </a:r>
            <a:r>
              <a:rPr lang="uk-UA" dirty="0"/>
              <a:t>т</a:t>
            </a:r>
            <a:r>
              <a:rPr lang="uk-UA" dirty="0" smtClean="0"/>
              <a:t>ретя </a:t>
            </a:r>
            <a:r>
              <a:rPr lang="uk-UA" dirty="0"/>
              <a:t>точка знаходиться в місцевості з високим ступенем ерозії.</a:t>
            </a:r>
            <a:endParaRPr lang="ru-RU" dirty="0"/>
          </a:p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фото\photo_2021-04-24_12-39-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" y="3463338"/>
            <a:ext cx="2880320" cy="339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\photo_2021-04-24_12-39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63339"/>
            <a:ext cx="2502337" cy="339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\photo_2021-04-24_12-39-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1332"/>
            <a:ext cx="2644628" cy="342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1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6849960" cy="1124744"/>
          </a:xfrm>
        </p:spPr>
        <p:txBody>
          <a:bodyPr/>
          <a:lstStyle/>
          <a:p>
            <a:r>
              <a:rPr lang="uk-UA" sz="4800" dirty="0" smtClean="0"/>
              <a:t>Висновки: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196752"/>
            <a:ext cx="7772400" cy="5328592"/>
          </a:xfrm>
        </p:spPr>
        <p:txBody>
          <a:bodyPr>
            <a:normAutofit/>
          </a:bodyPr>
          <a:lstStyle/>
          <a:p>
            <a:r>
              <a:rPr lang="uk-UA" dirty="0" smtClean="0"/>
              <a:t>  Відповідно </a:t>
            </a:r>
            <a:r>
              <a:rPr lang="uk-UA" dirty="0"/>
              <a:t>до поставлених завдань було здійснено теоретичний аналіз літературних джерел з теми дослідження та розроблена програма емпіричного дослідження </a:t>
            </a:r>
            <a:r>
              <a:rPr lang="uk-UA" dirty="0" err="1"/>
              <a:t>грунтів</a:t>
            </a:r>
            <a:r>
              <a:rPr lang="uk-UA" dirty="0"/>
              <a:t> методами </a:t>
            </a:r>
            <a:r>
              <a:rPr lang="uk-UA" dirty="0" err="1"/>
              <a:t>біоіндикації</a:t>
            </a:r>
            <a:r>
              <a:rPr lang="uk-UA" dirty="0" smtClean="0"/>
              <a:t>.</a:t>
            </a:r>
          </a:p>
          <a:p>
            <a:r>
              <a:rPr lang="uk-UA" dirty="0" smtClean="0"/>
              <a:t>  Отримані </a:t>
            </a:r>
            <a:r>
              <a:rPr lang="uk-UA" dirty="0"/>
              <a:t>результати свідчать, що на території міста зустрічаються </a:t>
            </a:r>
            <a:r>
              <a:rPr lang="uk-UA" dirty="0" err="1"/>
              <a:t>грунти</a:t>
            </a:r>
            <a:r>
              <a:rPr lang="uk-UA" dirty="0"/>
              <a:t> з різною реакцією середовища, що обумовлено антропогенним впливом на них та материнськими породами даної місцевості</a:t>
            </a:r>
            <a:r>
              <a:rPr lang="uk-UA" dirty="0" smtClean="0"/>
              <a:t>.</a:t>
            </a:r>
          </a:p>
          <a:p>
            <a:r>
              <a:rPr lang="uk-UA" dirty="0" smtClean="0"/>
              <a:t>  Новизна </a:t>
            </a:r>
            <a:r>
              <a:rPr lang="uk-UA" dirty="0"/>
              <a:t>роботи обумовлена тим, що аналіз стану </a:t>
            </a:r>
            <a:r>
              <a:rPr lang="uk-UA" dirty="0" err="1"/>
              <a:t>грунтів</a:t>
            </a:r>
            <a:r>
              <a:rPr lang="uk-UA" dirty="0"/>
              <a:t> проводився поєднанням методів </a:t>
            </a:r>
            <a:r>
              <a:rPr lang="uk-UA" dirty="0" err="1"/>
              <a:t>біоіндикації</a:t>
            </a:r>
            <a:r>
              <a:rPr lang="uk-UA" dirty="0"/>
              <a:t> з хімічними методами саме на території міста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  Дані </a:t>
            </a:r>
            <a:r>
              <a:rPr lang="uk-UA" dirty="0"/>
              <a:t>дослідження  мають прикладне значення. Завдяки ним можна визначати сільськогосподарські рослини для вирощування на певних </a:t>
            </a:r>
            <a:r>
              <a:rPr lang="uk-UA" dirty="0" err="1"/>
              <a:t>грунтах</a:t>
            </a:r>
            <a:r>
              <a:rPr lang="uk-UA" dirty="0"/>
              <a:t>, а також вони корисні для садівників та городників.  </a:t>
            </a:r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5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5040560" cy="1340768"/>
          </a:xfrm>
        </p:spPr>
        <p:txBody>
          <a:bodyPr/>
          <a:lstStyle/>
          <a:p>
            <a:r>
              <a:rPr lang="uk-UA" dirty="0" smtClean="0"/>
              <a:t>Література: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8424936" cy="5400600"/>
          </a:xfrm>
        </p:spPr>
        <p:txBody>
          <a:bodyPr>
            <a:normAutofit/>
          </a:bodyPr>
          <a:lstStyle/>
          <a:p>
            <a:pPr lvl="0"/>
            <a:r>
              <a:rPr lang="uk-UA" sz="2000" b="1" dirty="0" smtClean="0"/>
              <a:t>1</a:t>
            </a:r>
            <a:r>
              <a:rPr lang="uk-UA" sz="1800" dirty="0" smtClean="0"/>
              <a:t>.Біоіндикація</a:t>
            </a:r>
            <a:r>
              <a:rPr lang="uk-UA" sz="1800" dirty="0"/>
              <a:t>. Матеріал з </a:t>
            </a:r>
            <a:r>
              <a:rPr lang="uk-UA" sz="1800" dirty="0" err="1"/>
              <a:t>Вікіпедії</a:t>
            </a:r>
            <a:r>
              <a:rPr lang="uk-UA" sz="1800" dirty="0"/>
              <a:t> – вільної енциклопедії.</a:t>
            </a:r>
            <a:r>
              <a:rPr lang="en-US" sz="1800" dirty="0"/>
              <a:t>URL</a:t>
            </a:r>
            <a:r>
              <a:rPr lang="uk-UA" sz="1800" dirty="0"/>
              <a:t>: </a:t>
            </a:r>
            <a:r>
              <a:rPr lang="uk-UA" sz="1800" dirty="0">
                <a:hlinkClick r:id="rId2"/>
              </a:rPr>
              <a:t>https://u.to/VQ1FGw</a:t>
            </a:r>
            <a:r>
              <a:rPr lang="uk-UA" sz="1800" dirty="0"/>
              <a:t> (дата звернення: 23. 04.2021)</a:t>
            </a:r>
            <a:endParaRPr lang="ru-RU" sz="1800" dirty="0"/>
          </a:p>
          <a:p>
            <a:pPr lvl="0"/>
            <a:r>
              <a:rPr lang="uk-UA" sz="2000" b="1" dirty="0" smtClean="0"/>
              <a:t>2</a:t>
            </a:r>
            <a:r>
              <a:rPr lang="uk-UA" sz="1800" dirty="0" smtClean="0"/>
              <a:t>.Біоіндикація </a:t>
            </a:r>
            <a:r>
              <a:rPr lang="uk-UA" sz="1800" dirty="0"/>
              <a:t>стану </a:t>
            </a:r>
            <a:r>
              <a:rPr lang="uk-UA" sz="1800" dirty="0" err="1"/>
              <a:t>грунтів</a:t>
            </a:r>
            <a:r>
              <a:rPr lang="uk-UA" sz="1800" dirty="0"/>
              <a:t>.</a:t>
            </a:r>
            <a:r>
              <a:rPr lang="en-US" sz="1800" dirty="0"/>
              <a:t>URL</a:t>
            </a:r>
            <a:r>
              <a:rPr lang="uk-UA" sz="1800" dirty="0"/>
              <a:t>: </a:t>
            </a:r>
            <a:r>
              <a:rPr lang="ru-RU" sz="1800" u="sng" dirty="0" err="1">
                <a:hlinkClick r:id="rId3"/>
              </a:rPr>
              <a:t>https</a:t>
            </a:r>
            <a:r>
              <a:rPr lang="uk-UA" sz="1800" u="sng" dirty="0">
                <a:hlinkClick r:id="rId3"/>
              </a:rPr>
              <a:t>://</a:t>
            </a:r>
            <a:r>
              <a:rPr lang="ru-RU" sz="1800" u="sng" dirty="0">
                <a:hlinkClick r:id="rId3"/>
              </a:rPr>
              <a:t>u</a:t>
            </a:r>
            <a:r>
              <a:rPr lang="uk-UA" sz="1800" u="sng" dirty="0">
                <a:hlinkClick r:id="rId3"/>
              </a:rPr>
              <a:t>.</a:t>
            </a:r>
            <a:r>
              <a:rPr lang="ru-RU" sz="1800" u="sng" dirty="0" err="1">
                <a:hlinkClick r:id="rId3"/>
              </a:rPr>
              <a:t>to</a:t>
            </a:r>
            <a:r>
              <a:rPr lang="uk-UA" sz="1800" u="sng" dirty="0">
                <a:hlinkClick r:id="rId3"/>
              </a:rPr>
              <a:t>/1</a:t>
            </a:r>
            <a:r>
              <a:rPr lang="ru-RU" sz="1800" u="sng" dirty="0">
                <a:hlinkClick r:id="rId3"/>
              </a:rPr>
              <a:t>g</a:t>
            </a:r>
            <a:r>
              <a:rPr lang="uk-UA" sz="1800" u="sng" dirty="0">
                <a:hlinkClick r:id="rId3"/>
              </a:rPr>
              <a:t>1</a:t>
            </a:r>
            <a:r>
              <a:rPr lang="ru-RU" sz="1800" u="sng" dirty="0" err="1">
                <a:hlinkClick r:id="rId3"/>
              </a:rPr>
              <a:t>FGw</a:t>
            </a:r>
            <a:r>
              <a:rPr lang="ru-RU" sz="1800" dirty="0"/>
              <a:t> </a:t>
            </a:r>
            <a:r>
              <a:rPr lang="uk-UA" sz="1800" dirty="0"/>
              <a:t> (дата звернення: 20.04.2021</a:t>
            </a:r>
            <a:r>
              <a:rPr lang="uk-UA" sz="1800" dirty="0" smtClean="0"/>
              <a:t>)</a:t>
            </a:r>
          </a:p>
          <a:p>
            <a:pPr lvl="0"/>
            <a:r>
              <a:rPr lang="ru-RU" sz="1800" b="1" dirty="0"/>
              <a:t>3</a:t>
            </a:r>
            <a:r>
              <a:rPr lang="ru-RU" sz="1800" dirty="0"/>
              <a:t>.Біоіндикація і </a:t>
            </a:r>
            <a:r>
              <a:rPr lang="ru-RU" sz="1800" dirty="0" err="1"/>
              <a:t>біотестування</a:t>
            </a:r>
            <a:r>
              <a:rPr lang="ru-RU" sz="1800" dirty="0"/>
              <a:t> </a:t>
            </a:r>
            <a:r>
              <a:rPr lang="ru-RU" sz="1800" dirty="0" err="1"/>
              <a:t>грунтів</a:t>
            </a:r>
            <a:r>
              <a:rPr lang="ru-RU" sz="1800" dirty="0"/>
              <a:t> </a:t>
            </a:r>
            <a:r>
              <a:rPr lang="ru-RU" sz="1800" dirty="0" err="1"/>
              <a:t>сучасні</a:t>
            </a:r>
            <a:r>
              <a:rPr lang="ru-RU" sz="1800" dirty="0"/>
              <a:t> </a:t>
            </a:r>
            <a:r>
              <a:rPr lang="ru-RU" sz="1800" dirty="0" err="1"/>
              <a:t>методичні</a:t>
            </a:r>
            <a:r>
              <a:rPr lang="ru-RU" sz="1800" dirty="0"/>
              <a:t> </a:t>
            </a:r>
            <a:r>
              <a:rPr lang="ru-RU" sz="1800" dirty="0" err="1"/>
              <a:t>підходи</a:t>
            </a:r>
            <a:r>
              <a:rPr lang="ru-RU" sz="1800" dirty="0"/>
              <a:t>. </a:t>
            </a:r>
            <a:r>
              <a:rPr lang="en-US" sz="1800" dirty="0"/>
              <a:t>URL:</a:t>
            </a:r>
          </a:p>
          <a:p>
            <a:pPr lvl="0"/>
            <a:r>
              <a:rPr lang="en-US" sz="1800" u="sng" dirty="0">
                <a:hlinkClick r:id="rId4"/>
              </a:rPr>
              <a:t>https://</a:t>
            </a:r>
            <a:r>
              <a:rPr lang="en-US" sz="1800" u="sng" dirty="0" smtClean="0">
                <a:hlinkClick r:id="rId4"/>
              </a:rPr>
              <a:t>u.to/UH5FGw</a:t>
            </a:r>
            <a:r>
              <a:rPr lang="ru-RU" sz="1800" u="sng" dirty="0" smtClean="0"/>
              <a:t> </a:t>
            </a:r>
            <a:r>
              <a:rPr lang="en-US" sz="1800" dirty="0" smtClean="0"/>
              <a:t>( </a:t>
            </a:r>
            <a:r>
              <a:rPr lang="ru-RU" sz="1800" dirty="0"/>
              <a:t>дата </a:t>
            </a:r>
            <a:r>
              <a:rPr lang="ru-RU" sz="1800" dirty="0" smtClean="0"/>
              <a:t>звернення:22.04.2021)</a:t>
            </a:r>
            <a:endParaRPr lang="ru-RU" sz="1800" dirty="0"/>
          </a:p>
          <a:p>
            <a:pPr lvl="0"/>
            <a:r>
              <a:rPr lang="ru-RU" sz="1800" b="1" dirty="0"/>
              <a:t>4</a:t>
            </a:r>
            <a:r>
              <a:rPr lang="ru-RU" sz="1800" dirty="0"/>
              <a:t>.Грунтові </a:t>
            </a:r>
            <a:r>
              <a:rPr lang="ru-RU" sz="1800" dirty="0" err="1"/>
              <a:t>ресурси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: </a:t>
            </a:r>
            <a:r>
              <a:rPr lang="ru-RU" sz="1800" dirty="0" err="1"/>
              <a:t>сучасний</a:t>
            </a:r>
            <a:r>
              <a:rPr lang="ru-RU" sz="1800" dirty="0"/>
              <a:t> стан, </a:t>
            </a:r>
            <a:r>
              <a:rPr lang="ru-RU" sz="1800" dirty="0" err="1"/>
              <a:t>деградація</a:t>
            </a:r>
            <a:r>
              <a:rPr lang="ru-RU" sz="1800" dirty="0"/>
              <a:t>, </a:t>
            </a:r>
            <a:r>
              <a:rPr lang="ru-RU" sz="1800" dirty="0" err="1"/>
              <a:t>охорона</a:t>
            </a:r>
            <a:r>
              <a:rPr lang="ru-RU" sz="1800" dirty="0"/>
              <a:t>. </a:t>
            </a:r>
            <a:r>
              <a:rPr lang="en-US" sz="1800" dirty="0"/>
              <a:t>URL:</a:t>
            </a:r>
          </a:p>
          <a:p>
            <a:pPr lvl="0"/>
            <a:r>
              <a:rPr lang="en-US" sz="1800" u="sng" dirty="0">
                <a:hlinkClick r:id="rId5"/>
              </a:rPr>
              <a:t>https://</a:t>
            </a:r>
            <a:r>
              <a:rPr lang="en-US" sz="1800" u="sng" dirty="0" smtClean="0">
                <a:hlinkClick r:id="rId5"/>
              </a:rPr>
              <a:t>u.to/aH5FGw</a:t>
            </a:r>
            <a:r>
              <a:rPr lang="ru-RU" sz="1800" u="sng" dirty="0" smtClean="0"/>
              <a:t> </a:t>
            </a:r>
            <a:r>
              <a:rPr lang="en-US" sz="1800" dirty="0" smtClean="0"/>
              <a:t>( </a:t>
            </a:r>
            <a:r>
              <a:rPr lang="ru-RU" sz="1800" dirty="0"/>
              <a:t>дата </a:t>
            </a:r>
            <a:r>
              <a:rPr lang="ru-RU" sz="1800" dirty="0" err="1"/>
              <a:t>звернення</a:t>
            </a:r>
            <a:r>
              <a:rPr lang="ru-RU" sz="1800" dirty="0"/>
              <a:t>: 18.04.2021)</a:t>
            </a:r>
          </a:p>
          <a:p>
            <a:pPr lvl="0"/>
            <a:r>
              <a:rPr lang="ru-RU" sz="1800" b="1" dirty="0"/>
              <a:t>5</a:t>
            </a:r>
            <a:r>
              <a:rPr lang="ru-RU" sz="1800" dirty="0"/>
              <a:t>.Добрий грунт </a:t>
            </a:r>
            <a:r>
              <a:rPr lang="ru-RU" sz="1800" dirty="0" err="1"/>
              <a:t>потребує</a:t>
            </a:r>
            <a:r>
              <a:rPr lang="ru-RU" sz="1800" dirty="0"/>
              <a:t> </a:t>
            </a:r>
            <a:r>
              <a:rPr lang="ru-RU" sz="1800" dirty="0" err="1"/>
              <a:t>аналізу</a:t>
            </a:r>
            <a:r>
              <a:rPr lang="ru-RU" sz="1800" dirty="0"/>
              <a:t>. </a:t>
            </a:r>
            <a:r>
              <a:rPr lang="en-US" sz="1800" dirty="0"/>
              <a:t>URL: </a:t>
            </a:r>
            <a:r>
              <a:rPr lang="en-US" sz="1800" dirty="0">
                <a:hlinkClick r:id="rId6"/>
              </a:rPr>
              <a:t>https://</a:t>
            </a:r>
            <a:r>
              <a:rPr lang="en-US" sz="1800" dirty="0" smtClean="0">
                <a:hlinkClick r:id="rId6"/>
              </a:rPr>
              <a:t>u.to/cX5FGw</a:t>
            </a:r>
            <a:r>
              <a:rPr lang="ru-RU" sz="1800" dirty="0" smtClean="0"/>
              <a:t> </a:t>
            </a:r>
            <a:r>
              <a:rPr lang="en-US" sz="1800" dirty="0" smtClean="0"/>
              <a:t>(</a:t>
            </a:r>
            <a:r>
              <a:rPr lang="ru-RU" sz="1800" dirty="0"/>
              <a:t>дата </a:t>
            </a:r>
            <a:r>
              <a:rPr lang="ru-RU" sz="1800" dirty="0" err="1"/>
              <a:t>звернення</a:t>
            </a:r>
            <a:r>
              <a:rPr lang="ru-RU" sz="1800" dirty="0"/>
              <a:t>: 19.04.2021)</a:t>
            </a:r>
          </a:p>
          <a:p>
            <a:pPr lvl="0"/>
            <a:r>
              <a:rPr lang="ru-RU" sz="1800" b="1" dirty="0"/>
              <a:t>6</a:t>
            </a:r>
            <a:r>
              <a:rPr lang="ru-RU" sz="1800" dirty="0"/>
              <a:t>.Кислотність </a:t>
            </a:r>
            <a:r>
              <a:rPr lang="ru-RU" sz="1800" dirty="0" err="1"/>
              <a:t>грунтів</a:t>
            </a:r>
            <a:r>
              <a:rPr lang="ru-RU" sz="1800" dirty="0"/>
              <a:t> та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вплив</a:t>
            </a:r>
            <a:r>
              <a:rPr lang="ru-RU" sz="1800" dirty="0"/>
              <a:t> на </a:t>
            </a:r>
            <a:r>
              <a:rPr lang="ru-RU" sz="1800" dirty="0" err="1"/>
              <a:t>живлення</a:t>
            </a:r>
            <a:r>
              <a:rPr lang="ru-RU" sz="1800" dirty="0"/>
              <a:t> </a:t>
            </a:r>
            <a:r>
              <a:rPr lang="ru-RU" sz="1800" dirty="0" err="1"/>
              <a:t>рослин</a:t>
            </a:r>
            <a:r>
              <a:rPr lang="ru-RU" sz="1800" dirty="0"/>
              <a:t>. </a:t>
            </a:r>
            <a:r>
              <a:rPr lang="en-US" sz="1800" dirty="0"/>
              <a:t>URL</a:t>
            </a:r>
          </a:p>
          <a:p>
            <a:pPr lvl="0"/>
            <a:r>
              <a:rPr lang="en-US" sz="1800" dirty="0">
                <a:hlinkClick r:id="rId7"/>
              </a:rPr>
              <a:t>https://</a:t>
            </a:r>
            <a:r>
              <a:rPr lang="en-US" sz="1800" dirty="0" smtClean="0">
                <a:hlinkClick r:id="rId7"/>
              </a:rPr>
              <a:t>u.to/eH5FGw</a:t>
            </a:r>
            <a:r>
              <a:rPr lang="ru-RU" sz="1800" dirty="0" smtClean="0"/>
              <a:t> </a:t>
            </a:r>
            <a:r>
              <a:rPr lang="en-US" sz="1800" dirty="0" smtClean="0"/>
              <a:t>(</a:t>
            </a:r>
            <a:r>
              <a:rPr lang="ru-RU" sz="1800" dirty="0" smtClean="0"/>
              <a:t>дата </a:t>
            </a:r>
            <a:r>
              <a:rPr lang="ru-RU" sz="1800" dirty="0" err="1" smtClean="0"/>
              <a:t>звернення</a:t>
            </a:r>
            <a:r>
              <a:rPr lang="ru-RU" sz="1800" dirty="0"/>
              <a:t>: 17.04.2021)</a:t>
            </a:r>
          </a:p>
          <a:p>
            <a:pPr lvl="0"/>
            <a:r>
              <a:rPr lang="ru-RU" sz="1800" b="1" dirty="0"/>
              <a:t>7</a:t>
            </a:r>
            <a:r>
              <a:rPr lang="ru-RU" sz="1800" dirty="0"/>
              <a:t>.Кислотність грунту та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вплив</a:t>
            </a:r>
            <a:r>
              <a:rPr lang="ru-RU" sz="1800" dirty="0"/>
              <a:t> на </a:t>
            </a:r>
            <a:r>
              <a:rPr lang="ru-RU" sz="1800" dirty="0" err="1"/>
              <a:t>рослини</a:t>
            </a:r>
            <a:r>
              <a:rPr lang="ru-RU" sz="1800" dirty="0"/>
              <a:t>. </a:t>
            </a:r>
            <a:r>
              <a:rPr lang="en-US" sz="1800" dirty="0"/>
              <a:t>URL:</a:t>
            </a:r>
          </a:p>
          <a:p>
            <a:pPr lvl="0"/>
            <a:r>
              <a:rPr lang="en-US" sz="1800" dirty="0">
                <a:hlinkClick r:id="rId8"/>
              </a:rPr>
              <a:t>https://</a:t>
            </a:r>
            <a:r>
              <a:rPr lang="en-US" sz="1800" dirty="0" smtClean="0">
                <a:hlinkClick r:id="rId8"/>
              </a:rPr>
              <a:t>u.to/g35FGw</a:t>
            </a:r>
            <a:r>
              <a:rPr lang="ru-RU" sz="1800" dirty="0" smtClean="0"/>
              <a:t> </a:t>
            </a:r>
            <a:r>
              <a:rPr lang="en-US" sz="1800" dirty="0" smtClean="0"/>
              <a:t>(</a:t>
            </a:r>
            <a:r>
              <a:rPr lang="ru-RU" sz="1800" dirty="0"/>
              <a:t>дата </a:t>
            </a:r>
            <a:r>
              <a:rPr lang="ru-RU" sz="1800" dirty="0" err="1"/>
              <a:t>звернення</a:t>
            </a:r>
            <a:r>
              <a:rPr lang="ru-RU" sz="1800" dirty="0"/>
              <a:t>: 24.04.2021)</a:t>
            </a:r>
          </a:p>
          <a:p>
            <a:pPr lvl="0"/>
            <a:r>
              <a:rPr lang="ru-RU" sz="1800" b="1" dirty="0" smtClean="0"/>
              <a:t>8</a:t>
            </a:r>
            <a:r>
              <a:rPr lang="ru-RU" sz="1800" dirty="0" smtClean="0"/>
              <a:t>.Рослини </a:t>
            </a:r>
            <a:r>
              <a:rPr lang="ru-RU" sz="1800" dirty="0"/>
              <a:t>- </a:t>
            </a:r>
            <a:r>
              <a:rPr lang="ru-RU" sz="1800" dirty="0" err="1"/>
              <a:t>індикатори</a:t>
            </a:r>
            <a:r>
              <a:rPr lang="ru-RU" sz="1800" dirty="0"/>
              <a:t> і </a:t>
            </a:r>
            <a:r>
              <a:rPr lang="ru-RU" sz="1800" dirty="0" err="1"/>
              <a:t>рослини</a:t>
            </a:r>
            <a:r>
              <a:rPr lang="ru-RU" sz="1800" dirty="0"/>
              <a:t> – </a:t>
            </a:r>
            <a:r>
              <a:rPr lang="ru-RU" sz="1800" dirty="0" err="1"/>
              <a:t>монітори</a:t>
            </a:r>
            <a:r>
              <a:rPr lang="ru-RU" sz="1800" dirty="0"/>
              <a:t>. </a:t>
            </a:r>
            <a:r>
              <a:rPr lang="en-US" sz="1800" dirty="0"/>
              <a:t>URL:</a:t>
            </a:r>
          </a:p>
          <a:p>
            <a:pPr lvl="0"/>
            <a:r>
              <a:rPr lang="en-US" sz="1800" dirty="0">
                <a:hlinkClick r:id="rId9"/>
              </a:rPr>
              <a:t>https://</a:t>
            </a:r>
            <a:r>
              <a:rPr lang="en-US" sz="1800" dirty="0" smtClean="0">
                <a:hlinkClick r:id="rId9"/>
              </a:rPr>
              <a:t>u.to/i35FGw</a:t>
            </a:r>
            <a:r>
              <a:rPr lang="ru-RU" sz="1800" dirty="0" smtClean="0"/>
              <a:t> </a:t>
            </a:r>
            <a:r>
              <a:rPr lang="en-US" sz="1800" dirty="0" smtClean="0"/>
              <a:t>(</a:t>
            </a:r>
            <a:r>
              <a:rPr lang="ru-RU" sz="1800" dirty="0"/>
              <a:t>дата </a:t>
            </a:r>
            <a:r>
              <a:rPr lang="ru-RU" sz="1800" dirty="0" err="1"/>
              <a:t>звернення</a:t>
            </a:r>
            <a:r>
              <a:rPr lang="ru-RU" sz="1800" dirty="0"/>
              <a:t>: 17.04.2021)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963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14056" cy="1872208"/>
          </a:xfrm>
        </p:spPr>
        <p:txBody>
          <a:bodyPr/>
          <a:lstStyle/>
          <a:p>
            <a:r>
              <a:rPr lang="uk-UA" sz="5400" dirty="0" smtClean="0"/>
              <a:t>Актуальність проблеми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492896"/>
            <a:ext cx="8496944" cy="3096344"/>
          </a:xfrm>
        </p:spPr>
        <p:txBody>
          <a:bodyPr>
            <a:noAutofit/>
          </a:bodyPr>
          <a:lstStyle/>
          <a:p>
            <a:r>
              <a:rPr lang="uk-UA" sz="2000" dirty="0" smtClean="0"/>
              <a:t> </a:t>
            </a:r>
            <a:r>
              <a:rPr lang="uk-UA" sz="2000" dirty="0" err="1" smtClean="0"/>
              <a:t>Грунти</a:t>
            </a:r>
            <a:r>
              <a:rPr lang="uk-UA" sz="2000" dirty="0" smtClean="0"/>
              <a:t> – це важливий природний ресурс, який необхідний для підтримки життя на Землі.  Забруднення </a:t>
            </a:r>
            <a:r>
              <a:rPr lang="uk-UA" sz="2000" dirty="0" err="1" smtClean="0"/>
              <a:t>новколишнього</a:t>
            </a:r>
            <a:r>
              <a:rPr lang="uk-UA" sz="2000" dirty="0" smtClean="0"/>
              <a:t> середовища призводить до їх якісних змін Тому актуальним є їх </a:t>
            </a:r>
            <a:r>
              <a:rPr lang="uk-UA" sz="2000" dirty="0" err="1" smtClean="0"/>
              <a:t>мониторинг</a:t>
            </a:r>
            <a:r>
              <a:rPr lang="uk-UA" sz="2000" dirty="0" smtClean="0"/>
              <a:t>. Найбільш простими надійними та  доступними є методи </a:t>
            </a:r>
            <a:r>
              <a:rPr lang="uk-UA" sz="2000" dirty="0" err="1" smtClean="0"/>
              <a:t>біоіндикації</a:t>
            </a:r>
            <a:r>
              <a:rPr lang="uk-UA" sz="2000" dirty="0" smtClean="0"/>
              <a:t>. За </a:t>
            </a:r>
            <a:r>
              <a:rPr lang="uk-UA" sz="2000" dirty="0"/>
              <a:t>допомогою рослин – індикаторів можливо виявити якість </a:t>
            </a:r>
            <a:r>
              <a:rPr lang="uk-UA" sz="2000" dirty="0" err="1"/>
              <a:t>грунтів</a:t>
            </a:r>
            <a:r>
              <a:rPr lang="uk-UA" sz="2000" dirty="0"/>
              <a:t> та рекомендувати вирощування певних сільськогосподарських культур.</a:t>
            </a:r>
          </a:p>
          <a:p>
            <a:endParaRPr lang="ru-RU" sz="2000" dirty="0"/>
          </a:p>
        </p:txBody>
      </p:sp>
      <p:pic>
        <p:nvPicPr>
          <p:cNvPr id="4" name="Picture 5" descr="C:\Users\Us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96" y="4941169"/>
            <a:ext cx="2758294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User\Desktop\Festuca_valesiac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941169"/>
            <a:ext cx="302433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5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107504"/>
            <a:ext cx="7416824" cy="2232248"/>
          </a:xfrm>
        </p:spPr>
        <p:txBody>
          <a:bodyPr/>
          <a:lstStyle/>
          <a:p>
            <a:r>
              <a:rPr lang="uk-UA" dirty="0" smtClean="0"/>
              <a:t>    Мета та завдання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7"/>
            <a:ext cx="7772400" cy="2880320"/>
          </a:xfrm>
        </p:spPr>
        <p:txBody>
          <a:bodyPr>
            <a:normAutofit lnSpcReduction="10000"/>
          </a:bodyPr>
          <a:lstStyle/>
          <a:p>
            <a:r>
              <a:rPr lang="uk-UA" sz="2000" dirty="0" smtClean="0"/>
              <a:t>Мета  : здійснити </a:t>
            </a:r>
            <a:r>
              <a:rPr lang="uk-UA" sz="2000" dirty="0"/>
              <a:t>теоретичний аналіз наукових, </a:t>
            </a:r>
            <a:r>
              <a:rPr lang="uk-UA" sz="2000" dirty="0" smtClean="0"/>
              <a:t>науково-  популярних </a:t>
            </a:r>
            <a:r>
              <a:rPr lang="uk-UA" sz="2000" dirty="0"/>
              <a:t>джерел з теми дослідження, вивчити екологічний стан </a:t>
            </a:r>
            <a:r>
              <a:rPr lang="uk-UA" sz="2000" dirty="0" err="1"/>
              <a:t>грунтів</a:t>
            </a:r>
            <a:r>
              <a:rPr lang="uk-UA" sz="2000" dirty="0"/>
              <a:t> міста Токмака методами </a:t>
            </a:r>
            <a:r>
              <a:rPr lang="uk-UA" sz="2000" dirty="0" err="1"/>
              <a:t>біоіндикації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Завдання: </a:t>
            </a:r>
            <a:endParaRPr lang="ru-RU" sz="2000" dirty="0"/>
          </a:p>
          <a:p>
            <a:pPr lvl="0"/>
            <a:r>
              <a:rPr lang="uk-UA" sz="2000" dirty="0" smtClean="0"/>
              <a:t> -Здійснити </a:t>
            </a:r>
            <a:r>
              <a:rPr lang="uk-UA" sz="2000" dirty="0"/>
              <a:t>теоретичний аналіз наукових та науково-популярних </a:t>
            </a:r>
            <a:r>
              <a:rPr lang="uk-UA" sz="2000" dirty="0" smtClean="0"/>
              <a:t> джерел </a:t>
            </a:r>
            <a:r>
              <a:rPr lang="uk-UA" sz="2000" dirty="0"/>
              <a:t>з проблеми дослідження.</a:t>
            </a:r>
            <a:endParaRPr lang="ru-RU" sz="2000" dirty="0"/>
          </a:p>
          <a:p>
            <a:pPr lvl="0"/>
            <a:r>
              <a:rPr lang="uk-UA" sz="2000" dirty="0" smtClean="0"/>
              <a:t>  -Вивчити  </a:t>
            </a:r>
            <a:r>
              <a:rPr lang="uk-UA" sz="2000" dirty="0"/>
              <a:t>видовий склад флори міста Токмака.</a:t>
            </a:r>
            <a:endParaRPr lang="ru-RU" sz="2000" dirty="0"/>
          </a:p>
          <a:p>
            <a:pPr lvl="0"/>
            <a:r>
              <a:rPr lang="uk-UA" sz="2000" dirty="0" smtClean="0"/>
              <a:t> -Провести </a:t>
            </a:r>
            <a:r>
              <a:rPr lang="uk-UA" sz="2000" dirty="0"/>
              <a:t>дослідження сучасного стану </a:t>
            </a:r>
            <a:r>
              <a:rPr lang="uk-UA" sz="2000" dirty="0" err="1"/>
              <a:t>грунтів</a:t>
            </a:r>
            <a:r>
              <a:rPr lang="uk-UA" sz="2000" dirty="0"/>
              <a:t> методами </a:t>
            </a:r>
            <a:r>
              <a:rPr lang="uk-UA" sz="2000" dirty="0" smtClean="0"/>
              <a:t>   </a:t>
            </a:r>
            <a:r>
              <a:rPr lang="uk-UA" sz="2000" dirty="0" err="1" smtClean="0"/>
              <a:t>біоіндикації</a:t>
            </a:r>
            <a:r>
              <a:rPr lang="uk-UA" sz="2000" dirty="0" smtClean="0"/>
              <a:t> </a:t>
            </a:r>
            <a:r>
              <a:rPr lang="uk-UA" sz="2000" dirty="0"/>
              <a:t>та  визначити їх  </a:t>
            </a:r>
            <a:r>
              <a:rPr lang="en-US" sz="2000" dirty="0"/>
              <a:t>pH </a:t>
            </a:r>
            <a:r>
              <a:rPr lang="uk-UA" sz="2000" dirty="0"/>
              <a:t>хімічними методами.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4" name="Picture 4" descr="C:\Users\User\Desktop\rasteniya-stepnoj-zoni-foto-i-nazva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2681675" cy="240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04548"/>
            <a:ext cx="2736304" cy="240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4293097"/>
            <a:ext cx="2619375" cy="240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04664"/>
            <a:ext cx="8856984" cy="5760640"/>
          </a:xfrm>
        </p:spPr>
        <p:txBody>
          <a:bodyPr/>
          <a:lstStyle/>
          <a:p>
            <a:r>
              <a:rPr lang="uk-UA" dirty="0"/>
              <a:t>Об’єктом</a:t>
            </a:r>
            <a:r>
              <a:rPr lang="uk-UA" b="1" dirty="0"/>
              <a:t> дослідження</a:t>
            </a:r>
            <a:r>
              <a:rPr lang="uk-UA" dirty="0"/>
              <a:t> даної </a:t>
            </a:r>
            <a:r>
              <a:rPr lang="uk-UA" dirty="0" smtClean="0"/>
              <a:t>роботи   </a:t>
            </a:r>
            <a:r>
              <a:rPr lang="uk-UA" dirty="0"/>
              <a:t>є </a:t>
            </a:r>
            <a:r>
              <a:rPr lang="uk-UA" dirty="0" err="1"/>
              <a:t>грунти</a:t>
            </a:r>
            <a:r>
              <a:rPr lang="uk-UA" dirty="0"/>
              <a:t> міста Токмака. </a:t>
            </a:r>
            <a:endParaRPr lang="uk-UA" dirty="0" smtClean="0"/>
          </a:p>
          <a:p>
            <a:endParaRPr lang="ru-RU" dirty="0"/>
          </a:p>
          <a:p>
            <a:r>
              <a:rPr lang="uk-UA" dirty="0"/>
              <a:t>Предмет</a:t>
            </a:r>
            <a:r>
              <a:rPr lang="uk-UA" b="1" dirty="0"/>
              <a:t> дослідження</a:t>
            </a:r>
            <a:r>
              <a:rPr lang="uk-UA" b="1" dirty="0" smtClean="0"/>
              <a:t>: </a:t>
            </a:r>
            <a:r>
              <a:rPr lang="uk-UA" dirty="0" smtClean="0"/>
              <a:t> </a:t>
            </a:r>
            <a:r>
              <a:rPr lang="uk-UA" dirty="0"/>
              <a:t>екологічний стан </a:t>
            </a:r>
            <a:r>
              <a:rPr lang="uk-UA" dirty="0" err="1"/>
              <a:t>грунтів</a:t>
            </a:r>
            <a:r>
              <a:rPr lang="uk-UA" dirty="0"/>
              <a:t> міста  Токмака</a:t>
            </a:r>
            <a:r>
              <a:rPr lang="uk-UA" dirty="0" smtClean="0"/>
              <a:t>.</a:t>
            </a:r>
          </a:p>
          <a:p>
            <a:endParaRPr lang="ru-RU" dirty="0"/>
          </a:p>
          <a:p>
            <a:r>
              <a:rPr lang="uk-UA" dirty="0"/>
              <a:t>Методи</a:t>
            </a:r>
            <a:r>
              <a:rPr lang="uk-UA" b="1" dirty="0"/>
              <a:t> дослідження</a:t>
            </a:r>
            <a:r>
              <a:rPr lang="uk-UA" b="1" dirty="0" smtClean="0"/>
              <a:t>:   </a:t>
            </a:r>
            <a:r>
              <a:rPr lang="uk-UA" dirty="0" smtClean="0"/>
              <a:t>спостереження</a:t>
            </a:r>
            <a:r>
              <a:rPr lang="uk-UA" dirty="0"/>
              <a:t>, порівняльно - описовий, </a:t>
            </a:r>
            <a:r>
              <a:rPr lang="uk-UA" dirty="0" smtClean="0"/>
              <a:t>     експериментальний</a:t>
            </a:r>
            <a:r>
              <a:rPr lang="uk-UA" dirty="0"/>
              <a:t>, статистичний</a:t>
            </a:r>
            <a:r>
              <a:rPr lang="uk-UA" b="1" dirty="0"/>
              <a:t>, </a:t>
            </a:r>
            <a:r>
              <a:rPr lang="uk-UA" dirty="0"/>
              <a:t>методи </a:t>
            </a:r>
            <a:r>
              <a:rPr lang="uk-UA" dirty="0" err="1"/>
              <a:t>біоіндикації</a:t>
            </a:r>
            <a:r>
              <a:rPr lang="uk-UA" dirty="0"/>
              <a:t>, хімічні методи.</a:t>
            </a:r>
            <a:r>
              <a:rPr lang="uk-UA" b="1" dirty="0"/>
              <a:t> </a:t>
            </a:r>
            <a:endParaRPr lang="ru-RU" dirty="0"/>
          </a:p>
        </p:txBody>
      </p:sp>
      <p:pic>
        <p:nvPicPr>
          <p:cNvPr id="4" name="Picture 3" descr="C:\Users\User\Desktop\tokmak-436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32" y="4005064"/>
            <a:ext cx="316835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39" y="4005064"/>
            <a:ext cx="2998093" cy="283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" y="4005064"/>
            <a:ext cx="2674210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1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20688"/>
            <a:ext cx="7772400" cy="1728192"/>
          </a:xfrm>
        </p:spPr>
        <p:txBody>
          <a:bodyPr/>
          <a:lstStyle/>
          <a:p>
            <a:r>
              <a:rPr lang="uk-UA" dirty="0" smtClean="0"/>
              <a:t>Географічне положення території дослідження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Місто Токмак розташоване на півдні України на річці </a:t>
            </a:r>
            <a:r>
              <a:rPr lang="uk-UA" dirty="0" err="1" smtClean="0"/>
              <a:t>Токмачці</a:t>
            </a:r>
            <a:r>
              <a:rPr lang="uk-UA" dirty="0" smtClean="0"/>
              <a:t>. Рельєф рівнинний, переважають чорноземи, клімат помірний, посушливий.</a:t>
            </a:r>
            <a:endParaRPr lang="ru-RU" dirty="0"/>
          </a:p>
        </p:txBody>
      </p:sp>
      <p:pic>
        <p:nvPicPr>
          <p:cNvPr id="1026" name="Picture 2" descr="C:\Users\User\Desktop\Новая папка\data=iAw-VHi3UK8WPq8bfEMyb7yiTe6iSJWwAXBe7KMxB4cwPdzkk8iHvQlZtTnW-OkxOYiyggPrcdISDmID0sgYMPPgx0tZERHVTWz3x_nAIipZ_OohoCWA0UmVBVTleCXUtf0787ldVOq0XHxVoUPDI1HB_tkUTSv1n41ggZKfvj3qRPOwXdudaU74zZ_hTf8R5D5iIOw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961" y="4310435"/>
            <a:ext cx="1940798" cy="247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6" y="4370462"/>
            <a:ext cx="2529492" cy="234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downlo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2780928"/>
            <a:ext cx="132965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sd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1" y="4370461"/>
            <a:ext cx="2174055" cy="247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Screenshot_88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8" y="4370461"/>
            <a:ext cx="2283047" cy="234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0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4624"/>
            <a:ext cx="7772400" cy="1656184"/>
          </a:xfrm>
        </p:spPr>
        <p:txBody>
          <a:bodyPr/>
          <a:lstStyle/>
          <a:p>
            <a:r>
              <a:rPr lang="uk-UA" sz="4000" dirty="0" smtClean="0"/>
              <a:t>Контрольні точки, обранні для дослідження: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72816"/>
            <a:ext cx="7772400" cy="4608512"/>
          </a:xfrm>
        </p:spPr>
        <p:txBody>
          <a:bodyPr/>
          <a:lstStyle/>
          <a:p>
            <a:r>
              <a:rPr lang="uk-UA" dirty="0"/>
              <a:t> І точка знаходиться вверх за течією річки </a:t>
            </a:r>
            <a:r>
              <a:rPr lang="uk-UA" dirty="0" err="1"/>
              <a:t>Токмачки</a:t>
            </a:r>
            <a:r>
              <a:rPr lang="uk-UA" dirty="0"/>
              <a:t> на півдні міста біля траси з інтенсивним рухом</a:t>
            </a:r>
            <a:r>
              <a:rPr lang="uk-UA" dirty="0" smtClean="0"/>
              <a:t>;</a:t>
            </a:r>
          </a:p>
          <a:p>
            <a:r>
              <a:rPr lang="uk-UA" dirty="0" smtClean="0"/>
              <a:t> ІІ  </a:t>
            </a:r>
            <a:r>
              <a:rPr lang="uk-UA" dirty="0"/>
              <a:t>точка - в межах міста біля стадіону; </a:t>
            </a:r>
            <a:endParaRPr lang="uk-UA" dirty="0" smtClean="0"/>
          </a:p>
          <a:p>
            <a:r>
              <a:rPr lang="uk-UA" dirty="0" smtClean="0"/>
              <a:t>ІІІ </a:t>
            </a:r>
            <a:r>
              <a:rPr lang="uk-UA" dirty="0"/>
              <a:t>точка -на західній околиці </a:t>
            </a:r>
            <a:r>
              <a:rPr lang="uk-UA" dirty="0" smtClean="0"/>
              <a:t>міста.</a:t>
            </a:r>
          </a:p>
          <a:p>
            <a:endParaRPr lang="uk-UA" dirty="0"/>
          </a:p>
          <a:p>
            <a:r>
              <a:rPr lang="uk-UA" dirty="0" smtClean="0"/>
              <a:t>№1                                  №2                             №3</a:t>
            </a:r>
          </a:p>
          <a:p>
            <a:endParaRPr lang="ru-RU" dirty="0"/>
          </a:p>
        </p:txBody>
      </p:sp>
      <p:pic>
        <p:nvPicPr>
          <p:cNvPr id="2050" name="Picture 2" descr="C:\Users\Us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536648" cy="22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18587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21088"/>
            <a:ext cx="2304256" cy="22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152675861621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221088"/>
            <a:ext cx="2360253" cy="210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7691192" cy="1050392"/>
          </a:xfrm>
        </p:spPr>
        <p:txBody>
          <a:bodyPr/>
          <a:lstStyle/>
          <a:p>
            <a:r>
              <a:rPr lang="uk-UA" sz="3600" dirty="0" smtClean="0"/>
              <a:t>Рослини, що переважають в першій контрольній точці:</a:t>
            </a:r>
            <a:br>
              <a:rPr lang="uk-UA" sz="3600" dirty="0" smtClean="0"/>
            </a:br>
            <a:r>
              <a:rPr lang="uk-UA" sz="2400" dirty="0" smtClean="0"/>
              <a:t>Іван да Мар’я, фіалки, щавель кінський, подорожник, м’ята польова, хвощ. Це рослини кислих </a:t>
            </a:r>
            <a:r>
              <a:rPr lang="uk-UA" sz="2400" dirty="0" err="1" smtClean="0"/>
              <a:t>грунтів</a:t>
            </a:r>
            <a:r>
              <a:rPr lang="uk-UA" sz="2400" dirty="0"/>
              <a:t> </a:t>
            </a:r>
            <a:r>
              <a:rPr lang="uk-UA" sz="2400" dirty="0" smtClean="0"/>
              <a:t>– </a:t>
            </a:r>
            <a:r>
              <a:rPr lang="uk-UA" sz="2400" dirty="0" err="1" smtClean="0"/>
              <a:t>ацидофіли</a:t>
            </a:r>
            <a:r>
              <a:rPr lang="uk-UA" sz="2400" dirty="0" smtClean="0"/>
              <a:t>.</a:t>
            </a:r>
            <a:br>
              <a:rPr lang="uk-UA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68" y="2800350"/>
            <a:ext cx="23860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69" y="484346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MelampyrumNemorosum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2" y="2767012"/>
            <a:ext cx="3431604" cy="23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00350"/>
            <a:ext cx="2736304" cy="22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1-5-700x5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114236"/>
            <a:ext cx="2847926" cy="167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Equiseum-arvense-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2" y="5051650"/>
            <a:ext cx="3431604" cy="173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7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5688632" cy="1512168"/>
          </a:xfrm>
        </p:spPr>
        <p:txBody>
          <a:bodyPr/>
          <a:lstStyle/>
          <a:p>
            <a:r>
              <a:rPr lang="uk-UA" sz="2400" dirty="0" smtClean="0"/>
              <a:t>Дослідження реакції середовища </a:t>
            </a:r>
            <a:r>
              <a:rPr lang="uk-UA" sz="2400" dirty="0" err="1" smtClean="0"/>
              <a:t>грунту</a:t>
            </a:r>
            <a:r>
              <a:rPr lang="uk-UA" sz="2400" dirty="0" smtClean="0"/>
              <a:t> за допомогою універсального індикатору у вигляді кольорових </a:t>
            </a:r>
            <a:r>
              <a:rPr lang="en-US" sz="2400" dirty="0" smtClean="0"/>
              <a:t>pH</a:t>
            </a:r>
            <a:r>
              <a:rPr lang="uk-UA" sz="2400" dirty="0" smtClean="0"/>
              <a:t> -</a:t>
            </a:r>
            <a:r>
              <a:rPr lang="en-US" sz="2400" dirty="0" smtClean="0"/>
              <a:t> </a:t>
            </a:r>
            <a:r>
              <a:rPr lang="uk-UA" sz="2400" dirty="0" smtClean="0"/>
              <a:t>смужок і порівняння результатів зі шкалою кислотності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7043010" y="4214375"/>
            <a:ext cx="1259741" cy="5907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Users\User\Desktop\p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53337"/>
            <a:ext cx="29257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фото\photo_2021-04-24_12-39-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86" y="3429000"/>
            <a:ext cx="2448272" cy="273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\photo_2021-04-24_12-39-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2520280" cy="273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фото\photo_2021-04-24_12-40-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35" y="4273453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0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48680"/>
            <a:ext cx="4824536" cy="936104"/>
          </a:xfrm>
        </p:spPr>
        <p:txBody>
          <a:bodyPr/>
          <a:lstStyle/>
          <a:p>
            <a:r>
              <a:rPr lang="uk-UA" sz="4400" dirty="0" smtClean="0"/>
              <a:t>Перша точка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86064" cy="1584176"/>
          </a:xfrm>
        </p:spPr>
        <p:txBody>
          <a:bodyPr/>
          <a:lstStyle/>
          <a:p>
            <a:r>
              <a:rPr lang="uk-UA" dirty="0" smtClean="0"/>
              <a:t>Дослідним шляхом  доведено, що </a:t>
            </a:r>
            <a:r>
              <a:rPr lang="uk-UA" dirty="0" err="1" smtClean="0"/>
              <a:t>грунти</a:t>
            </a:r>
            <a:r>
              <a:rPr lang="uk-UA" dirty="0" smtClean="0"/>
              <a:t>  в цій  точці слабо кислі та кислі.</a:t>
            </a:r>
            <a:endParaRPr lang="ru-RU" dirty="0"/>
          </a:p>
        </p:txBody>
      </p:sp>
      <p:pic>
        <p:nvPicPr>
          <p:cNvPr id="1026" name="Picture 2" descr="C:\Users\User\Desktop\фото\photo_2021-04-24_12-40-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19928"/>
            <a:ext cx="2009094" cy="274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\photo_2021-04-24_12-40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96" y="3957685"/>
            <a:ext cx="1800200" cy="265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\photo_2021-04-24_12-39-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25089"/>
            <a:ext cx="2103885" cy="272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фото\photo_2021-04-24_12-39-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76481"/>
            <a:ext cx="2304255" cy="2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54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382</TotalTime>
  <Words>674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Всеукраїнський інтерактивний конкурс «МАН – Юніор. Дослідник»  Номінація «Екологія 2021».     Дослідження  екологічного стану грунтів міста Токмака методами біоіндикації</vt:lpstr>
      <vt:lpstr>Актуальність проблеми</vt:lpstr>
      <vt:lpstr>    Мета та завдання</vt:lpstr>
      <vt:lpstr>Презентация PowerPoint</vt:lpstr>
      <vt:lpstr>Географічне положення території дослідження</vt:lpstr>
      <vt:lpstr>Контрольні точки, обранні для дослідження:</vt:lpstr>
      <vt:lpstr>Рослини, що переважають в першій контрольній точці: Іван да Мар’я, фіалки, щавель кінський, подорожник, м’ята польова, хвощ. Це рослини кислих грунтів – ацидофіли. </vt:lpstr>
      <vt:lpstr>Дослідження реакції середовища грунту за допомогою універсального індикатору у вигляді кольорових pH - смужок і порівняння результатів зі шкалою кислотності</vt:lpstr>
      <vt:lpstr>Перша точка</vt:lpstr>
      <vt:lpstr>Рослини,що переважають в другій контрольній точці:</vt:lpstr>
      <vt:lpstr>             Друга точка</vt:lpstr>
      <vt:lpstr>Рослини, що переважають в третій контрольній точці: </vt:lpstr>
      <vt:lpstr>         Третя точка.</vt:lpstr>
      <vt:lpstr>Висновки:</vt:lpstr>
      <vt:lpstr>Література: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Біоіндекація грунтів за допомогою рослин біоіндекаторів на    </dc:title>
  <dc:creator>Пользователь</dc:creator>
  <cp:lastModifiedBy>Пользователь</cp:lastModifiedBy>
  <cp:revision>42</cp:revision>
  <dcterms:created xsi:type="dcterms:W3CDTF">2021-04-22T05:08:36Z</dcterms:created>
  <dcterms:modified xsi:type="dcterms:W3CDTF">2021-04-25T16:43:41Z</dcterms:modified>
</cp:coreProperties>
</file>