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65" r:id="rId6"/>
    <p:sldId id="270" r:id="rId7"/>
    <p:sldId id="260" r:id="rId8"/>
    <p:sldId id="258" r:id="rId9"/>
    <p:sldId id="261" r:id="rId10"/>
    <p:sldId id="262" r:id="rId11"/>
    <p:sldId id="27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7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2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2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5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1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4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4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2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3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9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88DA-D668-4C95-8A20-B44FB25016C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1ED8-5BF7-4C0F-B41A-8E072452A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6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3.wmf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E3469-D6D6-42F4-B8A5-5A5500691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580292"/>
            <a:ext cx="3042133" cy="531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sz="2800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ПІДВИЩЕННЯ ЕФЕКТИВНОСТІ КОАГУЛЯЦІЙНОЇ ОБРОБКИ ВОДИ ПОВЕРХНЕВИХ ДЖЕРЕЛ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A29743-9C25-4FD3-8DFB-56446E12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948" y="2628902"/>
            <a:ext cx="4938783" cy="36788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400" b="1" i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Роботу виконав</a:t>
            </a:r>
            <a:r>
              <a:rPr lang="uk-U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Кіриченко</a:t>
            </a:r>
            <a:r>
              <a:rPr lang="uk-UA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Данііл</a:t>
            </a:r>
            <a:r>
              <a:rPr lang="uk-UA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Ігорович</a:t>
            </a:r>
            <a:r>
              <a:rPr lang="uk-U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учень 10 класу Харківського ліцею № 89 Харківської міської ради Харківської області, вихованець КЗ «Харківська обласна Мала академія наук Харківської обласної ради»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400" b="1" i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Наукові керівники</a:t>
            </a:r>
            <a:r>
              <a:rPr lang="uk-U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Сорокіна Катерина Борисовна</a:t>
            </a:r>
            <a:r>
              <a:rPr lang="uk-U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доцент Харківського національного університету міського господарства імені О. М. Бекетова, кандидат технічних наук, доцент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4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Віценцик</a:t>
            </a:r>
            <a:r>
              <a:rPr lang="uk-UA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Анна Володимирівна</a:t>
            </a:r>
            <a:r>
              <a:rPr lang="uk-U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заступник директора з навчально-виховної роботи, вчитель хімії Харківського ліцею № 89 Харківської міської ради, «спеціаліст вищої категорії», учитель-методист, Заслужений вчитель України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3BDCAFF-3D5B-43D9-A267-27B29E72FF80}"/>
              </a:ext>
            </a:extLst>
          </p:cNvPr>
          <p:cNvSpPr txBox="1">
            <a:spLocks/>
          </p:cNvSpPr>
          <p:nvPr/>
        </p:nvSpPr>
        <p:spPr>
          <a:xfrm>
            <a:off x="3701855" y="355534"/>
            <a:ext cx="5200971" cy="1402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1400" i="1" dirty="0"/>
              <a:t>Міністерство освіти і науки України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1400" i="1" dirty="0"/>
              <a:t>Департамент науки і освіти Харківської облдержадміністрації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1400" i="1" dirty="0"/>
              <a:t>Харківське територіальне відділення МАН України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1400" i="1" dirty="0"/>
              <a:t>Відділення: екологія та аграрні науки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1400" i="1" dirty="0"/>
              <a:t>Секція: охорона довкілля та раціональне природокористування</a:t>
            </a:r>
          </a:p>
        </p:txBody>
      </p:sp>
    </p:spTree>
    <p:extLst>
      <p:ext uri="{BB962C8B-B14F-4D97-AF65-F5344CB8AC3E}">
        <p14:creationId xmlns:p14="http://schemas.microsoft.com/office/powerpoint/2010/main" val="232327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3B6B5C9-BE23-4C39-92DF-62F5C1B9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57C11-2600-414C-A5D4-24DEB476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180" y="-11012"/>
            <a:ext cx="5971427" cy="504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Крива</a:t>
            </a:r>
            <a:r>
              <a:rPr lang="en-US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осаджуваності</a:t>
            </a:r>
            <a:r>
              <a:rPr lang="en-US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суспензії</a:t>
            </a:r>
            <a:endParaRPr lang="en-US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33887F-5725-499E-8BC5-19BEFD54D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51F68D6-DC6F-411C-AC90-625926C1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237141AF-5F53-4F17-BC2C-4CD50626F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97FE11-B1D8-47EA-AAE5-AACD8DBA632B}"/>
              </a:ext>
            </a:extLst>
          </p:cNvPr>
          <p:cNvPicPr/>
          <p:nvPr/>
        </p:nvPicPr>
        <p:blipFill rotWithShape="1">
          <a:blip r:embed="rId2" cstate="print"/>
          <a:stretch/>
        </p:blipFill>
        <p:spPr>
          <a:xfrm>
            <a:off x="956099" y="565134"/>
            <a:ext cx="7475724" cy="4762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F60662-03E2-4C38-83ED-66F5AE527B50}"/>
              </a:ext>
            </a:extLst>
          </p:cNvPr>
          <p:cNvSpPr txBox="1"/>
          <p:nvPr/>
        </p:nvSpPr>
        <p:spPr>
          <a:xfrm>
            <a:off x="1677068" y="5399692"/>
            <a:ext cx="3651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Ефект осадження домішок </a:t>
            </a:r>
            <a:endParaRPr lang="ru-RU" sz="20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A35957-DAAA-473C-A33D-C6889631A822}"/>
                  </a:ext>
                </a:extLst>
              </p:cNvPr>
              <p:cNvSpPr txBox="1"/>
              <p:nvPr/>
            </p:nvSpPr>
            <p:spPr>
              <a:xfrm>
                <a:off x="5575906" y="5233486"/>
                <a:ext cx="2365131" cy="669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uk-UA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0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uk-UA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вих</m:t>
                            </m:r>
                          </m:sub>
                        </m:sSub>
                        <m:r>
                          <a:rPr lang="uk-UA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uk-UA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uk-UA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uk-U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вих</m:t>
                            </m:r>
                          </m:sub>
                        </m:sSub>
                      </m:den>
                    </m:f>
                    <m:r>
                      <a:rPr lang="uk-UA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⋅100</m:t>
                    </m:r>
                  </m:oMath>
                </a14:m>
                <a:r>
                  <a:rPr lang="uk-UA" sz="16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, %                               </a:t>
                </a:r>
                <a:endParaRPr lang="ru-RU" sz="1600" i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A35957-DAAA-473C-A33D-C6889631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06" y="5233486"/>
                <a:ext cx="2365131" cy="669927"/>
              </a:xfrm>
              <a:prstGeom prst="rect">
                <a:avLst/>
              </a:prstGeom>
              <a:blipFill>
                <a:blip r:embed="rId3"/>
                <a:stretch>
                  <a:fillRect r="-73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2CCA7F-C931-49C9-9207-656F615BEAEC}"/>
                  </a:ext>
                </a:extLst>
              </p:cNvPr>
              <p:cNvSpPr txBox="1"/>
              <p:nvPr/>
            </p:nvSpPr>
            <p:spPr>
              <a:xfrm>
                <a:off x="1096776" y="5903413"/>
                <a:ext cx="7547648" cy="68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uk-UA" sz="1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де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вих</m:t>
                        </m:r>
                      </m:sub>
                    </m:sSub>
                  </m:oMath>
                </a14:m>
                <a:r>
                  <a:rPr lang="uk-UA" sz="1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– вміст завислих речовин у вихідній </a:t>
                </a:r>
                <a:r>
                  <a:rPr lang="uk-UA" sz="14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воді, мг/дм</a:t>
                </a:r>
                <a:r>
                  <a:rPr lang="uk-UA" sz="1400" i="1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3</a:t>
                </a:r>
                <a:r>
                  <a:rPr lang="uk-UA" sz="14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;</a:t>
                </a:r>
                <a:endParaRPr lang="ru-RU" sz="1400" i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 indent="449580" algn="just">
                  <a:lnSpc>
                    <a:spcPct val="12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uk-UA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і</m:t>
                        </m:r>
                      </m:sub>
                    </m:sSub>
                  </m:oMath>
                </a14:m>
                <a:r>
                  <a:rPr lang="uk-UA" sz="1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– вміст завислих речовин у відстояній воді, </a:t>
                </a:r>
                <a:r>
                  <a:rPr lang="uk-UA" sz="14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мг/дм</a:t>
                </a:r>
                <a:r>
                  <a:rPr lang="uk-UA" sz="1400" i="1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3</a:t>
                </a:r>
                <a:endParaRPr lang="ru-RU" sz="1400" i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2CCA7F-C931-49C9-9207-656F615BE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76" y="5903413"/>
                <a:ext cx="7547648" cy="688202"/>
              </a:xfrm>
              <a:prstGeom prst="rect">
                <a:avLst/>
              </a:prstGeom>
              <a:blipFill>
                <a:blip r:embed="rId4"/>
                <a:stretch>
                  <a:fillRect l="-242" b="-88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Блок-схема: дисплей 25">
            <a:extLst>
              <a:ext uri="{FF2B5EF4-FFF2-40B4-BE49-F238E27FC236}">
                <a16:creationId xmlns:a16="http://schemas.microsoft.com/office/drawing/2014/main" id="{35146E1A-7428-4D74-92A7-80F5B455621A}"/>
              </a:ext>
            </a:extLst>
          </p:cNvPr>
          <p:cNvSpPr/>
          <p:nvPr/>
        </p:nvSpPr>
        <p:spPr>
          <a:xfrm>
            <a:off x="8335109" y="49825"/>
            <a:ext cx="664368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1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654728C-67BF-4E79-A6C5-739E38E4E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4FB59-F1CD-4192-8B89-AD47D8A2CB4E}"/>
              </a:ext>
            </a:extLst>
          </p:cNvPr>
          <p:cNvSpPr txBox="1"/>
          <p:nvPr/>
        </p:nvSpPr>
        <p:spPr>
          <a:xfrm>
            <a:off x="1096565" y="-35169"/>
            <a:ext cx="7615237" cy="1005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i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 err="1"/>
              <a:t>Графік</a:t>
            </a:r>
            <a:r>
              <a:rPr lang="en-US" sz="2800" dirty="0"/>
              <a:t> </a:t>
            </a:r>
            <a:r>
              <a:rPr lang="en-US" sz="2800" dirty="0" err="1"/>
              <a:t>залежності</a:t>
            </a:r>
            <a:r>
              <a:rPr lang="en-US" sz="2800" dirty="0"/>
              <a:t> </a:t>
            </a:r>
            <a:r>
              <a:rPr lang="en-US" sz="2800" dirty="0" err="1"/>
              <a:t>ефекту</a:t>
            </a:r>
            <a:r>
              <a:rPr lang="en-US" sz="2800" dirty="0"/>
              <a:t> </a:t>
            </a:r>
            <a:r>
              <a:rPr lang="en-US" sz="2800" dirty="0" err="1"/>
              <a:t>прояснення</a:t>
            </a:r>
            <a:r>
              <a:rPr lang="en-US" sz="28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US" sz="2800" dirty="0" err="1"/>
              <a:t>від</a:t>
            </a:r>
            <a:r>
              <a:rPr lang="en-US" sz="2800" dirty="0"/>
              <a:t> </a:t>
            </a:r>
            <a:r>
              <a:rPr lang="en-US" sz="2800" dirty="0" err="1"/>
              <a:t>гідравлічної</a:t>
            </a:r>
            <a:r>
              <a:rPr lang="en-US" sz="2800" dirty="0"/>
              <a:t> </a:t>
            </a:r>
            <a:r>
              <a:rPr lang="en-US" sz="2800" dirty="0" err="1"/>
              <a:t>крупності</a:t>
            </a:r>
            <a:endParaRPr lang="en-US" sz="28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3A8382-3FFB-447A-951B-056231F5F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83B12F-44E0-4E16-ACE9-2AA90C14B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4D91C69-B7D0-4F8C-929D-3FEF1A399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A29C77-3C85-4F82-BC76-BDB0040745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506" y="921233"/>
            <a:ext cx="6950870" cy="4485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95A9DE-828E-4E38-AB41-D5E7937D24FB}"/>
              </a:ext>
            </a:extLst>
          </p:cNvPr>
          <p:cNvSpPr txBox="1"/>
          <p:nvPr/>
        </p:nvSpPr>
        <p:spPr>
          <a:xfrm>
            <a:off x="1193506" y="5519073"/>
            <a:ext cx="3884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Гідравлічна крупність домішок</a:t>
            </a:r>
            <a:endParaRPr lang="ru-RU" sz="20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EAAE3-3F76-4FDE-8184-C7F8224646AC}"/>
                  </a:ext>
                </a:extLst>
              </p:cNvPr>
              <p:cNvSpPr txBox="1"/>
              <p:nvPr/>
            </p:nvSpPr>
            <p:spPr>
              <a:xfrm>
                <a:off x="5502384" y="5424109"/>
                <a:ext cx="2085377" cy="580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2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uk-UA" sz="2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uk-UA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20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uk-UA" sz="20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20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uk-UA" sz="20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і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, </a:t>
                </a:r>
                <a:r>
                  <a:rPr lang="uk-UA" sz="16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мм/с </a:t>
                </a:r>
                <a:endParaRPr lang="ru-RU" sz="2000" i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EAAE3-3F76-4FDE-8184-C7F822464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384" y="5424109"/>
                <a:ext cx="2085377" cy="580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B9559A-F4C4-40EB-ACB3-7EA51DEBEB63}"/>
                  </a:ext>
                </a:extLst>
              </p:cNvPr>
              <p:cNvSpPr txBox="1"/>
              <p:nvPr/>
            </p:nvSpPr>
            <p:spPr>
              <a:xfrm>
                <a:off x="1317246" y="6004589"/>
                <a:ext cx="4572000" cy="785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uk-UA" sz="16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де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uk-UA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і</m:t>
                        </m:r>
                      </m:sub>
                    </m:sSub>
                  </m:oMath>
                </a14:m>
                <a:r>
                  <a:rPr lang="uk-UA" sz="16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– висота шару проясненої води, мм</a:t>
                </a:r>
                <a:r>
                  <a:rPr lang="uk-UA" sz="16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uk-UA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ru-RU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1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uk-UA" sz="1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і</m:t>
                        </m:r>
                      </m:sub>
                    </m:sSub>
                  </m:oMath>
                </a14:m>
                <a:r>
                  <a:rPr lang="ru-RU" sz="1600" i="1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uk-UA" sz="16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– час осадження, с</a:t>
                </a:r>
                <a:r>
                  <a:rPr lang="ru-RU" sz="1600" i="1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B9559A-F4C4-40EB-ACB3-7EA51DEBE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246" y="6004589"/>
                <a:ext cx="4572000" cy="785343"/>
              </a:xfrm>
              <a:prstGeom prst="rect">
                <a:avLst/>
              </a:prstGeom>
              <a:blipFill>
                <a:blip r:embed="rId4"/>
                <a:stretch>
                  <a:fillRect l="-66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Блок-схема: дисплей 19">
            <a:extLst>
              <a:ext uri="{FF2B5EF4-FFF2-40B4-BE49-F238E27FC236}">
                <a16:creationId xmlns:a16="http://schemas.microsoft.com/office/drawing/2014/main" id="{99423E22-2132-4A81-858E-3375EEF660EE}"/>
              </a:ext>
            </a:extLst>
          </p:cNvPr>
          <p:cNvSpPr/>
          <p:nvPr/>
        </p:nvSpPr>
        <p:spPr>
          <a:xfrm>
            <a:off x="8335109" y="49825"/>
            <a:ext cx="664368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6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82A3D86-D56D-4A27-B022-9DFE16CD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09954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  <a:endParaRPr lang="ru-RU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6F1C0ED-0F8A-41DB-8ABF-B94B7B8C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40" y="448406"/>
            <a:ext cx="8779119" cy="6409593"/>
          </a:xfrm>
        </p:spPr>
        <p:txBody>
          <a:bodyPr>
            <a:noAutofit/>
          </a:bodyPr>
          <a:lstStyle/>
          <a:p>
            <a:pPr marL="0" lvl="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В результаті аналізу наукових джерел з питань особливостей реалізації </a:t>
            </a:r>
            <a:r>
              <a:rPr lang="uk-UA" sz="1250" i="1" dirty="0" err="1">
                <a:latin typeface="Arial" panose="020B0604020202020204" pitchFamily="34" charset="0"/>
                <a:cs typeface="Arial" panose="020B0604020202020204" pitchFamily="34" charset="0"/>
              </a:rPr>
              <a:t>коагуляційної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 обробки під час очищення природних вод для централізованих систем водопостачання встановлено, що одним з ефективних методів оптимізації режиму </a:t>
            </a:r>
            <a:r>
              <a:rPr lang="uk-UA" sz="1250" i="1" dirty="0" err="1">
                <a:latin typeface="Arial" panose="020B0604020202020204" pitchFamily="34" charset="0"/>
                <a:cs typeface="Arial" panose="020B0604020202020204" pitchFamily="34" charset="0"/>
              </a:rPr>
              <a:t>реагентної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 обробки води є застосування сучасних ефективних коагулянтів, таких як </a:t>
            </a:r>
            <a:r>
              <a:rPr lang="uk-UA" sz="1250" i="1" dirty="0" err="1">
                <a:latin typeface="Arial" panose="020B0604020202020204" pitchFamily="34" charset="0"/>
                <a:cs typeface="Arial" panose="020B0604020202020204" pitchFamily="34" charset="0"/>
              </a:rPr>
              <a:t>оксихлориди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 алюмінію.</a:t>
            </a:r>
            <a:endParaRPr lang="ru-RU" sz="1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В ході проведеної роботи визначено, що </a:t>
            </a:r>
            <a:r>
              <a:rPr lang="uk-UA" sz="1250" b="1" i="1" dirty="0">
                <a:latin typeface="Arial" panose="020B0604020202020204" pitchFamily="34" charset="0"/>
                <a:cs typeface="Arial" panose="020B0604020202020204" pitchFamily="34" charset="0"/>
              </a:rPr>
              <a:t>коагулянти з групи </a:t>
            </a:r>
            <a:r>
              <a:rPr lang="uk-UA" sz="12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оксихлоридів</a:t>
            </a:r>
            <a:r>
              <a:rPr lang="uk-UA" sz="1250" b="1" i="1" dirty="0">
                <a:latin typeface="Arial" panose="020B0604020202020204" pitchFamily="34" charset="0"/>
                <a:cs typeface="Arial" panose="020B0604020202020204" pitchFamily="34" charset="0"/>
              </a:rPr>
              <a:t> алюмінію мають низку переваг порівняно із сульфатом алюміні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ю, серед яких основними можна виділити: ефективне зниження каламутності води; отримання пластівців, які швидко осідають; відсутність необхідності регулювання </a:t>
            </a:r>
            <a:r>
              <a:rPr lang="uk-UA" sz="1250" i="1" dirty="0" err="1"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 середовища; відповідність гранично допустимим концентраціям вмісту залишкового алюмінію в очищеній воді. </a:t>
            </a:r>
            <a:endParaRPr lang="ru-RU" sz="1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В лабораторних дослідженнях за умови однакових розрахункових доз коагулянтів </a:t>
            </a:r>
            <a:r>
              <a:rPr lang="uk-UA" sz="1250" b="1" i="1" dirty="0">
                <a:latin typeface="Arial" panose="020B0604020202020204" pitchFamily="34" charset="0"/>
                <a:cs typeface="Arial" panose="020B0604020202020204" pitchFamily="34" charset="0"/>
              </a:rPr>
              <a:t>отримана залишкова каламутність під час використання </a:t>
            </a:r>
            <a:r>
              <a:rPr lang="uk-UA" sz="12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поліоксихлориду</a:t>
            </a:r>
            <a:r>
              <a:rPr lang="uk-UA" sz="1250" b="1" i="1" dirty="0">
                <a:latin typeface="Arial" panose="020B0604020202020204" pitchFamily="34" charset="0"/>
                <a:cs typeface="Arial" panose="020B0604020202020204" pitchFamily="34" charset="0"/>
              </a:rPr>
              <a:t> алюмінію в 1,75 рази меша, ніж під час використання сульфату алюмінію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Спостереження за процесом коагуляції показали, що за умови використання </a:t>
            </a:r>
            <a:r>
              <a:rPr lang="uk-UA" sz="1250" i="1" dirty="0" err="1">
                <a:latin typeface="Arial" panose="020B0604020202020204" pitchFamily="34" charset="0"/>
                <a:cs typeface="Arial" panose="020B0604020202020204" pitchFamily="34" charset="0"/>
              </a:rPr>
              <a:t>поліоксихлориду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 алюмінію </a:t>
            </a:r>
            <a:r>
              <a:rPr lang="uk-UA" sz="1250" b="1" i="1" dirty="0">
                <a:latin typeface="Arial" panose="020B0604020202020204" pitchFamily="34" charset="0"/>
                <a:cs typeface="Arial" panose="020B0604020202020204" pitchFamily="34" charset="0"/>
              </a:rPr>
              <a:t>отримані пластівці більшого розміру, щільні, міцні, мають більшу гідравлічну крупність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, а отже менший час осадження. </a:t>
            </a:r>
            <a:endParaRPr lang="ru-RU" sz="1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Підтверджено, що застосування </a:t>
            </a:r>
            <a:r>
              <a:rPr lang="uk-UA" sz="1250" i="1" dirty="0" err="1">
                <a:latin typeface="Arial" panose="020B0604020202020204" pitchFamily="34" charset="0"/>
                <a:cs typeface="Arial" panose="020B0604020202020204" pitchFamily="34" charset="0"/>
              </a:rPr>
              <a:t>поліоксихлориду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 алюмінію як коагулянту виправдано наявністю у нього цілого ряду позитивних якостей, які або відсутні, або виявляються меншою мірою у традиційно застосовуваних коагулянтів.</a:t>
            </a:r>
            <a:endParaRPr lang="ru-RU" sz="1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З огляду на економічні показники процесу очищення води </a:t>
            </a:r>
            <a:r>
              <a:rPr lang="uk-UA" sz="1250" b="1" i="1" dirty="0">
                <a:latin typeface="Arial" panose="020B0604020202020204" pitchFamily="34" charset="0"/>
                <a:cs typeface="Arial" panose="020B0604020202020204" pitchFamily="34" charset="0"/>
              </a:rPr>
              <a:t>доцільно поєднувати обробку води різними коагулянтами за умови забезпечення заданої якості очищеної води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. Тому під час проведення досліджень розглянута можливість спільного застосування коагулянтів та показана ефективність їх дії щодо зниження залишкової каламутності.</a:t>
            </a:r>
            <a:endParaRPr lang="ru-RU" sz="1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 Проведений седиментаційний аналіз модельної суспензії, </a:t>
            </a:r>
            <a:r>
              <a:rPr lang="uk-UA" sz="1250" b="1" i="1" dirty="0">
                <a:latin typeface="Arial" panose="020B0604020202020204" pitchFamily="34" charset="0"/>
                <a:cs typeface="Arial" panose="020B0604020202020204" pitchFamily="34" charset="0"/>
              </a:rPr>
              <a:t>отримані графік випадання суспензії і графік залежності ефекту прояснення від гідравлічної крупності домішок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. З використанням отриманих даних та на основі вивчених принципів моделювання процесу відстоювання є можливість визначення параметрів для проектування виробничих відстійників.</a:t>
            </a:r>
            <a:endParaRPr lang="ru-RU" sz="1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216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Таким чином, встановлено, що за рахунок оптимізації процесу </a:t>
            </a:r>
            <a:r>
              <a:rPr lang="uk-UA" sz="1250" i="1" dirty="0" err="1">
                <a:latin typeface="Arial" panose="020B0604020202020204" pitchFamily="34" charset="0"/>
                <a:cs typeface="Arial" panose="020B0604020202020204" pitchFamily="34" charset="0"/>
              </a:rPr>
              <a:t>реагентного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 прояснення води </a:t>
            </a:r>
            <a:r>
              <a:rPr lang="uk-UA" sz="1250" b="1" i="1" dirty="0">
                <a:latin typeface="Arial" panose="020B0604020202020204" pitchFamily="34" charset="0"/>
                <a:cs typeface="Arial" panose="020B0604020202020204" pitchFamily="34" charset="0"/>
              </a:rPr>
              <a:t>можливе зниження токсикологічного впливу на споживачів централізованих систем водопостачання</a:t>
            </a:r>
            <a:r>
              <a:rPr lang="uk-UA" sz="1250" i="1" dirty="0">
                <a:latin typeface="Arial" panose="020B0604020202020204" pitchFamily="34" charset="0"/>
                <a:cs typeface="Arial" panose="020B0604020202020204" pitchFamily="34" charset="0"/>
              </a:rPr>
              <a:t> у зв’язку із досягненням достатнього видалення забруднень без збільшення кількості використовуваних реагентів за рахунок застосування ефективних коагулянтів і проектування споруд на основі моделювання процесів очищення в лабораторних умовах.</a:t>
            </a:r>
            <a:endParaRPr lang="ru-RU" sz="1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2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дисплей 13">
            <a:extLst>
              <a:ext uri="{FF2B5EF4-FFF2-40B4-BE49-F238E27FC236}">
                <a16:creationId xmlns:a16="http://schemas.microsoft.com/office/drawing/2014/main" id="{9ACDF806-6CB9-4720-98F7-97AEBA2D3DC3}"/>
              </a:ext>
            </a:extLst>
          </p:cNvPr>
          <p:cNvSpPr/>
          <p:nvPr/>
        </p:nvSpPr>
        <p:spPr>
          <a:xfrm>
            <a:off x="8335109" y="49825"/>
            <a:ext cx="664368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1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40860-D5C1-4FD8-8D7F-DEA373F2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516" y="270821"/>
            <a:ext cx="4132385" cy="22769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Коагуляція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-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укрупнення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дисперсних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частинок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результаті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їхньої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взаємодії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об’єднання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агрегати</a:t>
            </a:r>
            <a:endParaRPr lang="ru-RU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853" y="559407"/>
            <a:ext cx="383229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51850A-6697-47E0-AD77-7B780CE0B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9" r="3051" b="-1"/>
          <a:stretch/>
        </p:blipFill>
        <p:spPr>
          <a:xfrm>
            <a:off x="492633" y="722376"/>
            <a:ext cx="3586734" cy="5413248"/>
          </a:xfrm>
          <a:prstGeom prst="rect">
            <a:avLst/>
          </a:prstGeom>
          <a:effectLst/>
        </p:spPr>
      </p:pic>
      <p:pic>
        <p:nvPicPr>
          <p:cNvPr id="3076" name="Picture 4" descr="Флокуляция и коагуляция: основные различия между процессами водоочистки">
            <a:extLst>
              <a:ext uri="{FF2B5EF4-FFF2-40B4-BE49-F238E27FC236}">
                <a16:creationId xmlns:a16="http://schemas.microsoft.com/office/drawing/2014/main" id="{B32B1207-EAAD-46AC-B908-A5F42764C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135536"/>
            <a:ext cx="3714750" cy="23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дисплей 6">
            <a:extLst>
              <a:ext uri="{FF2B5EF4-FFF2-40B4-BE49-F238E27FC236}">
                <a16:creationId xmlns:a16="http://schemas.microsoft.com/office/drawing/2014/main" id="{B182E4B1-E47C-4B32-B488-407B9D3ABB20}"/>
              </a:ext>
            </a:extLst>
          </p:cNvPr>
          <p:cNvSpPr/>
          <p:nvPr/>
        </p:nvSpPr>
        <p:spPr>
          <a:xfrm>
            <a:off x="8448431" y="93785"/>
            <a:ext cx="551045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4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B8B50-61B7-4E03-BBD2-59B17C26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93236"/>
          </a:xfrm>
        </p:spPr>
        <p:txBody>
          <a:bodyPr/>
          <a:lstStyle/>
          <a:p>
            <a:pPr algn="ctr"/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Види алюмінієвих коагулянтів</a:t>
            </a:r>
            <a:endParaRPr lang="ru-RU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FC17F60-C3AE-46E3-9F6F-8F1E5DF3D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250373"/>
              </p:ext>
            </p:extLst>
          </p:nvPr>
        </p:nvGraphicFramePr>
        <p:xfrm>
          <a:off x="348273" y="1569659"/>
          <a:ext cx="8569759" cy="462990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863825">
                  <a:extLst>
                    <a:ext uri="{9D8B030D-6E8A-4147-A177-3AD203B41FA5}">
                      <a16:colId xmlns:a16="http://schemas.microsoft.com/office/drawing/2014/main" val="1745099537"/>
                    </a:ext>
                  </a:extLst>
                </a:gridCol>
                <a:gridCol w="2205217">
                  <a:extLst>
                    <a:ext uri="{9D8B030D-6E8A-4147-A177-3AD203B41FA5}">
                      <a16:colId xmlns:a16="http://schemas.microsoft.com/office/drawing/2014/main" val="138353382"/>
                    </a:ext>
                  </a:extLst>
                </a:gridCol>
                <a:gridCol w="1156940">
                  <a:extLst>
                    <a:ext uri="{9D8B030D-6E8A-4147-A177-3AD203B41FA5}">
                      <a16:colId xmlns:a16="http://schemas.microsoft.com/office/drawing/2014/main" val="1760129808"/>
                    </a:ext>
                  </a:extLst>
                </a:gridCol>
                <a:gridCol w="4343777">
                  <a:extLst>
                    <a:ext uri="{9D8B030D-6E8A-4147-A177-3AD203B41FA5}">
                      <a16:colId xmlns:a16="http://schemas.microsoft.com/office/drawing/2014/main" val="85600478"/>
                    </a:ext>
                  </a:extLst>
                </a:gridCol>
              </a:tblGrid>
              <a:tr h="925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с=0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uk-UA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uk-UA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b="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Поліоксихлорид</a:t>
                      </a:r>
                      <a:r>
                        <a:rPr lang="uk-UA" sz="1600" b="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алюмінію (ПОХА)</a:t>
                      </a: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26291"/>
                  </a:ext>
                </a:extLst>
              </a:tr>
              <a:tr h="925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в=0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uk-UA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uk-UA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Поліоксисульфат</a:t>
                      </a: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алюмінію (ПОСА)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114709"/>
                  </a:ext>
                </a:extLst>
              </a:tr>
              <a:tr h="925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а=0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uk-UA" sz="16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uk-UA" sz="16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Поліхлорсульфат</a:t>
                      </a: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алюмінію (ПХСА)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671427"/>
                  </a:ext>
                </a:extLst>
              </a:tr>
              <a:tr h="925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с=0, а=0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uk-UA" sz="16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Хлорид алюмінію (ХА)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14114"/>
                  </a:ext>
                </a:extLst>
              </a:tr>
              <a:tr h="925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в=0, а=0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uk-UA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Сульфат алюмінію (СА)</a:t>
                      </a:r>
                      <a:endParaRPr lang="ru-RU" sz="16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689978"/>
                  </a:ext>
                </a:extLst>
              </a:tr>
            </a:tbl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5967752-6275-4B23-A799-834BBD382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317768"/>
              </p:ext>
            </p:extLst>
          </p:nvPr>
        </p:nvGraphicFramePr>
        <p:xfrm>
          <a:off x="1451585" y="1824677"/>
          <a:ext cx="1812849" cy="42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02865" imgH="228501" progId="Equation.3">
                  <p:embed/>
                </p:oleObj>
              </mc:Choice>
              <mc:Fallback>
                <p:oleObj r:id="rId2" imgW="1002865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585" y="1824677"/>
                        <a:ext cx="1812849" cy="420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E7F831F-7795-42D9-AA60-AFFC7D798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66570"/>
              </p:ext>
            </p:extLst>
          </p:nvPr>
        </p:nvGraphicFramePr>
        <p:xfrm>
          <a:off x="3493541" y="1877003"/>
          <a:ext cx="1018688" cy="30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8558" imgH="177723" progId="Equation.3">
                  <p:embed/>
                </p:oleObj>
              </mc:Choice>
              <mc:Fallback>
                <p:oleObj r:id="rId4" imgW="558558" imgH="17772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541" y="1877003"/>
                        <a:ext cx="1018688" cy="304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A1BA48B-CC04-4344-8EA7-76D5B6C0C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159157"/>
              </p:ext>
            </p:extLst>
          </p:nvPr>
        </p:nvGraphicFramePr>
        <p:xfrm>
          <a:off x="1316343" y="2774880"/>
          <a:ext cx="2033111" cy="40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93800" imgH="228600" progId="Equation.3">
                  <p:embed/>
                </p:oleObj>
              </mc:Choice>
              <mc:Fallback>
                <p:oleObj r:id="rId6" imgW="1193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343" y="2774880"/>
                        <a:ext cx="2033111" cy="409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C06AF1F-2AC3-4806-B9D5-CE032DF82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086812"/>
              </p:ext>
            </p:extLst>
          </p:nvPr>
        </p:nvGraphicFramePr>
        <p:xfrm>
          <a:off x="3493544" y="2827561"/>
          <a:ext cx="1018685" cy="30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58558" imgH="177723" progId="Equation.3">
                  <p:embed/>
                </p:oleObj>
              </mc:Choice>
              <mc:Fallback>
                <p:oleObj r:id="rId8" imgW="558558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544" y="2827561"/>
                        <a:ext cx="1018685" cy="304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0C1D8BE-B6B2-4CED-B4CC-14F83573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73606"/>
              </p:ext>
            </p:extLst>
          </p:nvPr>
        </p:nvGraphicFramePr>
        <p:xfrm>
          <a:off x="1316343" y="3673638"/>
          <a:ext cx="1948091" cy="45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990600" imgH="228600" progId="Equation.3">
                  <p:embed/>
                </p:oleObj>
              </mc:Choice>
              <mc:Fallback>
                <p:oleObj r:id="rId10" imgW="990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343" y="3673638"/>
                        <a:ext cx="1948091" cy="451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8F9319B-3546-44F6-BF23-90A6A1F4C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092534"/>
              </p:ext>
            </p:extLst>
          </p:nvPr>
        </p:nvGraphicFramePr>
        <p:xfrm>
          <a:off x="3502333" y="3778118"/>
          <a:ext cx="1018688" cy="30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45626" imgH="177646" progId="Equation.3">
                  <p:embed/>
                </p:oleObj>
              </mc:Choice>
              <mc:Fallback>
                <p:oleObj r:id="rId12" imgW="545626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333" y="3778118"/>
                        <a:ext cx="1018688" cy="304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62F19F0-69FC-4752-BBBD-82AD0FAE6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570918"/>
              </p:ext>
            </p:extLst>
          </p:nvPr>
        </p:nvGraphicFramePr>
        <p:xfrm>
          <a:off x="1813518" y="4613806"/>
          <a:ext cx="748068" cy="45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381000" imgH="228600" progId="Equation.3">
                  <p:embed/>
                </p:oleObj>
              </mc:Choice>
              <mc:Fallback>
                <p:oleObj r:id="rId14" imgW="381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518" y="4613806"/>
                        <a:ext cx="748068" cy="451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C0603D0-0E83-4C7D-8C20-D41EDC899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191896"/>
              </p:ext>
            </p:extLst>
          </p:nvPr>
        </p:nvGraphicFramePr>
        <p:xfrm>
          <a:off x="1642406" y="5553975"/>
          <a:ext cx="1090292" cy="41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647700" imgH="228600" progId="Equation.3">
                  <p:embed/>
                </p:oleObj>
              </mc:Choice>
              <mc:Fallback>
                <p:oleObj r:id="rId16" imgW="647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406" y="5553975"/>
                        <a:ext cx="1090292" cy="416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61AA3266-6CF3-4F3E-A976-81F83FA47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32975"/>
              </p:ext>
            </p:extLst>
          </p:nvPr>
        </p:nvGraphicFramePr>
        <p:xfrm>
          <a:off x="2576146" y="658443"/>
          <a:ext cx="4336760" cy="59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765300" imgH="228600" progId="Equation.3">
                  <p:embed/>
                </p:oleObj>
              </mc:Choice>
              <mc:Fallback>
                <p:oleObj r:id="rId18" imgW="17653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146" y="658443"/>
                        <a:ext cx="4336760" cy="593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4B3BDE45-CD49-4FB1-AA59-E8579B9B0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49056"/>
              </p:ext>
            </p:extLst>
          </p:nvPr>
        </p:nvGraphicFramePr>
        <p:xfrm>
          <a:off x="7592157" y="816949"/>
          <a:ext cx="1325875" cy="27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774028" imgH="177646" progId="Equation.3">
                  <p:embed/>
                </p:oleObj>
              </mc:Choice>
              <mc:Fallback>
                <p:oleObj r:id="rId20" imgW="774028" imgH="17764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157" y="816949"/>
                        <a:ext cx="1325875" cy="276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дисплей 16">
            <a:extLst>
              <a:ext uri="{FF2B5EF4-FFF2-40B4-BE49-F238E27FC236}">
                <a16:creationId xmlns:a16="http://schemas.microsoft.com/office/drawing/2014/main" id="{B81C737A-2827-4207-B6D0-C6A6E378AE41}"/>
              </a:ext>
            </a:extLst>
          </p:cNvPr>
          <p:cNvSpPr/>
          <p:nvPr/>
        </p:nvSpPr>
        <p:spPr>
          <a:xfrm>
            <a:off x="8448431" y="93785"/>
            <a:ext cx="551045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4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3ABCCA-9348-4967-8038-487836D1EC88}"/>
              </a:ext>
            </a:extLst>
          </p:cNvPr>
          <p:cNvSpPr txBox="1"/>
          <p:nvPr/>
        </p:nvSpPr>
        <p:spPr>
          <a:xfrm>
            <a:off x="664368" y="628650"/>
            <a:ext cx="8335108" cy="6022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288000" algn="just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§"/>
            </a:pPr>
            <a:r>
              <a:rPr lang="uk-UA" b="1" i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Мета роботи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: оцінка ефективності застосування коагулянтів сульфату алюмінію та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оксихлориду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алюмінію для прояснення води.</a:t>
            </a:r>
          </a:p>
          <a:p>
            <a:pPr lvl="0" indent="288000" algn="just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§"/>
            </a:pPr>
            <a:r>
              <a:rPr lang="uk-UA" b="1" i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Об’єкт дослідження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: процес прояснення води під час застосування коагулянтів сульфату алюмінію та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оксихлориду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алюмінію.</a:t>
            </a:r>
          </a:p>
          <a:p>
            <a:pPr lvl="0" indent="288000" algn="just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§"/>
            </a:pPr>
            <a:r>
              <a:rPr lang="uk-UA" b="1" i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Предмет дослідження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: спосіб поліпшення процесу коагуляції природних вод шляхом використання ефективних коагулянтів.</a:t>
            </a:r>
          </a:p>
          <a:p>
            <a:pPr lvl="0" indent="288000" algn="just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§"/>
            </a:pPr>
            <a:r>
              <a:rPr lang="uk-UA" b="1" i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Актуальність теми дослідження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Спільне застосування в практиці водопідготовки коагулянтів сульфату алюмінію 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оксихлориду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алюмінію за умови знаходження їх раціональних співвідношень, режимів введення і перемішування з оброблюваною водою дозволяє найбільшою мірою використовувати переваги кожного реагенту за умови одночасного забезпечення техніко-економічної ефективності процесу очищення води.</a:t>
            </a:r>
          </a:p>
          <a:p>
            <a:pPr lvl="0" indent="288000" algn="just" defTabSz="9144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§"/>
            </a:pPr>
            <a:r>
              <a:rPr lang="uk-UA" b="1" i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 дослідження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: аналітичне узагальнення відомих наукових і технічних результатів, фізико-хімічні методи 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фотоколориметрія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седиментаційний аналіз), методи статистичної обробки даних.</a:t>
            </a:r>
          </a:p>
        </p:txBody>
      </p:sp>
      <p:sp>
        <p:nvSpPr>
          <p:cNvPr id="2" name="Блок-схема: дисплей 1">
            <a:extLst>
              <a:ext uri="{FF2B5EF4-FFF2-40B4-BE49-F238E27FC236}">
                <a16:creationId xmlns:a16="http://schemas.microsoft.com/office/drawing/2014/main" id="{69078A7B-EA69-4A7D-BB1E-0F8FD034000B}"/>
              </a:ext>
            </a:extLst>
          </p:cNvPr>
          <p:cNvSpPr/>
          <p:nvPr/>
        </p:nvSpPr>
        <p:spPr>
          <a:xfrm>
            <a:off x="8448431" y="93785"/>
            <a:ext cx="551045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5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4C180-BCFC-4348-BC66-92E580B9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Фотоелектроколориметр</a:t>
            </a:r>
            <a:endParaRPr lang="en-US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28801"/>
            <a:ext cx="78867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EB6D08-AE97-4C57-89AF-667FD60CAC9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710103" y="1873250"/>
            <a:ext cx="5723793" cy="4273551"/>
          </a:xfrm>
          <a:prstGeom prst="rect">
            <a:avLst/>
          </a:prstGeom>
        </p:spPr>
      </p:pic>
      <p:sp>
        <p:nvSpPr>
          <p:cNvPr id="6" name="Блок-схема: дисплей 5">
            <a:extLst>
              <a:ext uri="{FF2B5EF4-FFF2-40B4-BE49-F238E27FC236}">
                <a16:creationId xmlns:a16="http://schemas.microsoft.com/office/drawing/2014/main" id="{8AFA5BC5-0E3D-46D0-A20B-D4718DF8BDBD}"/>
              </a:ext>
            </a:extLst>
          </p:cNvPr>
          <p:cNvSpPr/>
          <p:nvPr/>
        </p:nvSpPr>
        <p:spPr>
          <a:xfrm>
            <a:off x="8448431" y="93785"/>
            <a:ext cx="551045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7090"/>
            <a:ext cx="5056386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ED42FC-3E70-43B1-BEE4-E2FCCECF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4" y="1874097"/>
            <a:ext cx="4921511" cy="317437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48006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Кюветы для фотометрии купить в Санкт-Петербурге по низкой цене - Техрадиус">
            <a:extLst>
              <a:ext uri="{FF2B5EF4-FFF2-40B4-BE49-F238E27FC236}">
                <a16:creationId xmlns:a16="http://schemas.microsoft.com/office/drawing/2014/main" id="{6BF918DE-A10F-4A37-B9A0-C8F95761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028" y="1168994"/>
            <a:ext cx="2212089" cy="141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60367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DE7F94-ED15-4CE1-814A-A89768B98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453" y="4451359"/>
            <a:ext cx="3014335" cy="1092696"/>
          </a:xfrm>
          <a:prstGeom prst="rect">
            <a:avLst/>
          </a:prstGeom>
        </p:spPr>
      </p:pic>
      <p:sp>
        <p:nvSpPr>
          <p:cNvPr id="17" name="Блок-схема: дисплей 16">
            <a:extLst>
              <a:ext uri="{FF2B5EF4-FFF2-40B4-BE49-F238E27FC236}">
                <a16:creationId xmlns:a16="http://schemas.microsoft.com/office/drawing/2014/main" id="{A8E8C8EC-4388-4FC7-9FB0-6CB326548EB7}"/>
              </a:ext>
            </a:extLst>
          </p:cNvPr>
          <p:cNvSpPr/>
          <p:nvPr/>
        </p:nvSpPr>
        <p:spPr>
          <a:xfrm>
            <a:off x="8518767" y="23449"/>
            <a:ext cx="551045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4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0FF94-41D9-4645-B93C-A7E5E36A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" y="0"/>
            <a:ext cx="8783516" cy="909759"/>
          </a:xfrm>
        </p:spPr>
        <p:txBody>
          <a:bodyPr/>
          <a:lstStyle/>
          <a:p>
            <a:pPr algn="ctr"/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Дані дослідження ефективності використання коагулянтів для прояснення води</a:t>
            </a:r>
            <a:endParaRPr lang="ru-RU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333B9E6-F9F3-4664-BA60-316CD475C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33419"/>
              </p:ext>
            </p:extLst>
          </p:nvPr>
        </p:nvGraphicFramePr>
        <p:xfrm>
          <a:off x="294543" y="984054"/>
          <a:ext cx="8554914" cy="5801297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745257">
                  <a:extLst>
                    <a:ext uri="{9D8B030D-6E8A-4147-A177-3AD203B41FA5}">
                      <a16:colId xmlns:a16="http://schemas.microsoft.com/office/drawing/2014/main" val="4195181876"/>
                    </a:ext>
                  </a:extLst>
                </a:gridCol>
                <a:gridCol w="1413115">
                  <a:extLst>
                    <a:ext uri="{9D8B030D-6E8A-4147-A177-3AD203B41FA5}">
                      <a16:colId xmlns:a16="http://schemas.microsoft.com/office/drawing/2014/main" val="1827822827"/>
                    </a:ext>
                  </a:extLst>
                </a:gridCol>
                <a:gridCol w="1187100">
                  <a:extLst>
                    <a:ext uri="{9D8B030D-6E8A-4147-A177-3AD203B41FA5}">
                      <a16:colId xmlns:a16="http://schemas.microsoft.com/office/drawing/2014/main" val="2942890226"/>
                    </a:ext>
                  </a:extLst>
                </a:gridCol>
                <a:gridCol w="1468316">
                  <a:extLst>
                    <a:ext uri="{9D8B030D-6E8A-4147-A177-3AD203B41FA5}">
                      <a16:colId xmlns:a16="http://schemas.microsoft.com/office/drawing/2014/main" val="3754728955"/>
                    </a:ext>
                  </a:extLst>
                </a:gridCol>
                <a:gridCol w="1247042">
                  <a:extLst>
                    <a:ext uri="{9D8B030D-6E8A-4147-A177-3AD203B41FA5}">
                      <a16:colId xmlns:a16="http://schemas.microsoft.com/office/drawing/2014/main" val="2721817303"/>
                    </a:ext>
                  </a:extLst>
                </a:gridCol>
                <a:gridCol w="1247042">
                  <a:extLst>
                    <a:ext uri="{9D8B030D-6E8A-4147-A177-3AD203B41FA5}">
                      <a16:colId xmlns:a16="http://schemas.microsoft.com/office/drawing/2014/main" val="2770969467"/>
                    </a:ext>
                  </a:extLst>
                </a:gridCol>
                <a:gridCol w="1247042">
                  <a:extLst>
                    <a:ext uri="{9D8B030D-6E8A-4147-A177-3AD203B41FA5}">
                      <a16:colId xmlns:a16="http://schemas.microsoft.com/office/drawing/2014/main" val="328011298"/>
                    </a:ext>
                  </a:extLst>
                </a:gridCol>
              </a:tblGrid>
              <a:tr h="73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Циліндр</a:t>
                      </a:r>
                      <a:endParaRPr lang="ru-RU" sz="9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коагулянтів</a:t>
                      </a:r>
                      <a:endParaRPr lang="ru-RU" sz="9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Доза коагулянтів, мг/дм</a:t>
                      </a:r>
                      <a:r>
                        <a:rPr lang="uk-UA" sz="1200" i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пластівців</a:t>
                      </a:r>
                      <a:endParaRPr lang="ru-RU" sz="9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Оптична щільність,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9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Вміст завислих домішок, мг/дм</a:t>
                      </a:r>
                      <a:r>
                        <a:rPr lang="uk-UA" sz="1200" i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2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Каламут-ність</a:t>
                      </a:r>
                      <a:r>
                        <a:rPr lang="uk-UA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НОК</a:t>
                      </a:r>
                      <a:endParaRPr lang="ru-RU" sz="9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20289"/>
                  </a:ext>
                </a:extLst>
              </a:tr>
              <a:tr h="404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</a:t>
                      </a:r>
                      <a:endParaRPr lang="ru-RU" sz="105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Сульфат алюмінію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дрібні, пухкі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364613"/>
                  </a:ext>
                </a:extLst>
              </a:tr>
              <a:tr h="404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ІІ</a:t>
                      </a:r>
                      <a:endParaRPr lang="ru-RU" sz="105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Сульфат алюмінію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дрібні, середні, щільні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784515"/>
                  </a:ext>
                </a:extLst>
              </a:tr>
              <a:tr h="404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ІІІ</a:t>
                      </a:r>
                      <a:endParaRPr lang="ru-RU" sz="105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Поліоксихлорид алюмінію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середні, великі, щільні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172896"/>
                  </a:ext>
                </a:extLst>
              </a:tr>
              <a:tr h="404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05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Поліоксихлорид алюмінію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середні, великі, пухкі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26,6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579735"/>
                  </a:ext>
                </a:extLst>
              </a:tr>
              <a:tr h="908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05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Сульфат алюмінію</a:t>
                      </a:r>
                      <a:endParaRPr lang="ru-RU" sz="1300" i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Поліоксихлорид алюмінію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300" i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i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середні, великі, пухкі, щільні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270775"/>
                  </a:ext>
                </a:extLst>
              </a:tr>
              <a:tr h="908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</a:t>
                      </a:r>
                      <a:endParaRPr lang="ru-RU" sz="105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Сульфат алюмінію</a:t>
                      </a:r>
                      <a:endParaRPr lang="ru-RU" sz="1300" i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Поліоксихлорид алюмінію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i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i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середні, великі, пухкі, щільні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  <a:endParaRPr lang="ru-RU" sz="1300" i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  <a:endParaRPr lang="ru-RU" sz="13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8360" marR="5836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400022"/>
                  </a:ext>
                </a:extLst>
              </a:tr>
            </a:tbl>
          </a:graphicData>
        </a:graphic>
      </p:graphicFrame>
      <p:sp>
        <p:nvSpPr>
          <p:cNvPr id="5" name="Блок-схема: дисплей 4">
            <a:extLst>
              <a:ext uri="{FF2B5EF4-FFF2-40B4-BE49-F238E27FC236}">
                <a16:creationId xmlns:a16="http://schemas.microsoft.com/office/drawing/2014/main" id="{B81CBC36-895A-4CD5-ADB1-34A3ED4C2987}"/>
              </a:ext>
            </a:extLst>
          </p:cNvPr>
          <p:cNvSpPr/>
          <p:nvPr/>
        </p:nvSpPr>
        <p:spPr>
          <a:xfrm>
            <a:off x="8483050" y="422020"/>
            <a:ext cx="551045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654728C-67BF-4E79-A6C5-739E38E4E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63419-6285-465E-9658-4A1EB3B4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4" y="0"/>
            <a:ext cx="8653555" cy="1274885"/>
          </a:xfrm>
        </p:spPr>
        <p:txBody>
          <a:bodyPr anchor="t">
            <a:normAutofit/>
          </a:bodyPr>
          <a:lstStyle/>
          <a:p>
            <a:pPr algn="ctr"/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Залишкова каламутність води після відстоювання за умови використання різних коагулянтів</a:t>
            </a:r>
            <a:endParaRPr lang="ru-RU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A8382-3FFB-447A-951B-056231F5F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ED83B12F-44E0-4E16-ACE9-2AA90C14B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84D91C69-B7D0-4F8C-929D-3FEF1A399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94FDD-34F7-497A-A871-3B2D15D8D7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845" y="1266094"/>
            <a:ext cx="7067092" cy="3810722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99692D8-18E8-4BED-AC65-23F6D51F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622" y="5076816"/>
            <a:ext cx="7403124" cy="16894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І – сульфат алюмінію дозою 30 мг/дм</a:t>
            </a:r>
            <a:r>
              <a:rPr lang="uk-UA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ІІ – сульфат алюмінію дозою 40 мг/дм</a:t>
            </a:r>
            <a:r>
              <a:rPr lang="uk-UA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ІІІ – </a:t>
            </a:r>
            <a:r>
              <a:rPr lang="uk-U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поліоксихлорид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 алюмінію дозою 30 мг/дм</a:t>
            </a:r>
            <a:r>
              <a:rPr lang="uk-UA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 ІV – </a:t>
            </a:r>
            <a:r>
              <a:rPr lang="uk-U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поліоксихлорид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 алюмінію дозою 20 мг/дм</a:t>
            </a:r>
            <a:r>
              <a:rPr lang="uk-UA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V – сульфат алюмінію дозою 30 мг/дм</a:t>
            </a:r>
            <a:r>
              <a:rPr lang="uk-UA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uk-U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поліоксихлорид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 алюмінію дозою 10 мг/дм</a:t>
            </a:r>
            <a:r>
              <a:rPr lang="uk-UA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VІ – сульфат алюмінію дозою 20 мг/дм</a:t>
            </a:r>
            <a:r>
              <a:rPr lang="uk-UA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uk-U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поліоксихлорид</a:t>
            </a:r>
            <a:r>
              <a:rPr lang="uk-UA" sz="1400" i="1" dirty="0">
                <a:latin typeface="Arial" panose="020B0604020202020204" pitchFamily="34" charset="0"/>
                <a:cs typeface="Arial" panose="020B0604020202020204" pitchFamily="34" charset="0"/>
              </a:rPr>
              <a:t> алюмінію дозою 14 мг/дм</a:t>
            </a:r>
            <a:r>
              <a:rPr lang="uk-UA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дисплей 8">
            <a:extLst>
              <a:ext uri="{FF2B5EF4-FFF2-40B4-BE49-F238E27FC236}">
                <a16:creationId xmlns:a16="http://schemas.microsoft.com/office/drawing/2014/main" id="{0C065BC9-8758-4786-AD32-D0AA837D732F}"/>
              </a:ext>
            </a:extLst>
          </p:cNvPr>
          <p:cNvSpPr/>
          <p:nvPr/>
        </p:nvSpPr>
        <p:spPr>
          <a:xfrm>
            <a:off x="8448431" y="58617"/>
            <a:ext cx="551045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CF770-E7D2-46F4-9466-AFB48DED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73" y="0"/>
            <a:ext cx="7886700" cy="1015266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Дані для побудови графіка показника осаджуваності</a:t>
            </a:r>
            <a:endParaRPr lang="ru-RU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35566949-99E8-488C-9A20-726427A193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8549647"/>
                  </p:ext>
                </p:extLst>
              </p:nvPr>
            </p:nvGraphicFramePr>
            <p:xfrm>
              <a:off x="206620" y="1086993"/>
              <a:ext cx="8752742" cy="5022582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677024">
                      <a:extLst>
                        <a:ext uri="{9D8B030D-6E8A-4147-A177-3AD203B41FA5}">
                          <a16:colId xmlns:a16="http://schemas.microsoft.com/office/drawing/2014/main" val="2059215057"/>
                        </a:ext>
                      </a:extLst>
                    </a:gridCol>
                    <a:gridCol w="1345653">
                      <a:extLst>
                        <a:ext uri="{9D8B030D-6E8A-4147-A177-3AD203B41FA5}">
                          <a16:colId xmlns:a16="http://schemas.microsoft.com/office/drawing/2014/main" val="1695590231"/>
                        </a:ext>
                      </a:extLst>
                    </a:gridCol>
                    <a:gridCol w="1346253">
                      <a:extLst>
                        <a:ext uri="{9D8B030D-6E8A-4147-A177-3AD203B41FA5}">
                          <a16:colId xmlns:a16="http://schemas.microsoft.com/office/drawing/2014/main" val="3256774646"/>
                        </a:ext>
                      </a:extLst>
                    </a:gridCol>
                    <a:gridCol w="1345653">
                      <a:extLst>
                        <a:ext uri="{9D8B030D-6E8A-4147-A177-3AD203B41FA5}">
                          <a16:colId xmlns:a16="http://schemas.microsoft.com/office/drawing/2014/main" val="3150316591"/>
                        </a:ext>
                      </a:extLst>
                    </a:gridCol>
                    <a:gridCol w="1346253">
                      <a:extLst>
                        <a:ext uri="{9D8B030D-6E8A-4147-A177-3AD203B41FA5}">
                          <a16:colId xmlns:a16="http://schemas.microsoft.com/office/drawing/2014/main" val="844474328"/>
                        </a:ext>
                      </a:extLst>
                    </a:gridCol>
                    <a:gridCol w="1345653">
                      <a:extLst>
                        <a:ext uri="{9D8B030D-6E8A-4147-A177-3AD203B41FA5}">
                          <a16:colId xmlns:a16="http://schemas.microsoft.com/office/drawing/2014/main" val="597510921"/>
                        </a:ext>
                      </a:extLst>
                    </a:gridCol>
                    <a:gridCol w="1346253">
                      <a:extLst>
                        <a:ext uri="{9D8B030D-6E8A-4147-A177-3AD203B41FA5}">
                          <a16:colId xmlns:a16="http://schemas.microsoft.com/office/drawing/2014/main" val="1535821365"/>
                        </a:ext>
                      </a:extLst>
                    </a:gridCol>
                  </a:tblGrid>
                  <a:tr h="11990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№ колби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Час відстоювання,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sz="1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хв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Оптична щільність, 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Вміст завислих домішок, мг/дм</a:t>
                          </a:r>
                          <a:r>
                            <a:rPr lang="uk-UA" sz="1200" i="1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Каламутність, НОК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Гідравлічна крупність, 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1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uk-UA" sz="1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uk-UA" sz="1200" i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мм/с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Ефект осаджуваності, Р, %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8011127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51,5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88,8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1,667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6,3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4306315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0,37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38,0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65,5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0,833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30,9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1278521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0,19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19,5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33,6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0,417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64,5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7356208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0,15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15,5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26,7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0,278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71,8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02859354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40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0,13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13,85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23,9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0,208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74,8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7907527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0,12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12,5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21,6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0,167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77,2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5584522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60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10,2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17,6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0,139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81,4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0235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35566949-99E8-488C-9A20-726427A193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8549647"/>
                  </p:ext>
                </p:extLst>
              </p:nvPr>
            </p:nvGraphicFramePr>
            <p:xfrm>
              <a:off x="206620" y="1086993"/>
              <a:ext cx="8752742" cy="5022582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677024">
                      <a:extLst>
                        <a:ext uri="{9D8B030D-6E8A-4147-A177-3AD203B41FA5}">
                          <a16:colId xmlns:a16="http://schemas.microsoft.com/office/drawing/2014/main" val="2059215057"/>
                        </a:ext>
                      </a:extLst>
                    </a:gridCol>
                    <a:gridCol w="1345653">
                      <a:extLst>
                        <a:ext uri="{9D8B030D-6E8A-4147-A177-3AD203B41FA5}">
                          <a16:colId xmlns:a16="http://schemas.microsoft.com/office/drawing/2014/main" val="1695590231"/>
                        </a:ext>
                      </a:extLst>
                    </a:gridCol>
                    <a:gridCol w="1346253">
                      <a:extLst>
                        <a:ext uri="{9D8B030D-6E8A-4147-A177-3AD203B41FA5}">
                          <a16:colId xmlns:a16="http://schemas.microsoft.com/office/drawing/2014/main" val="3256774646"/>
                        </a:ext>
                      </a:extLst>
                    </a:gridCol>
                    <a:gridCol w="1345653">
                      <a:extLst>
                        <a:ext uri="{9D8B030D-6E8A-4147-A177-3AD203B41FA5}">
                          <a16:colId xmlns:a16="http://schemas.microsoft.com/office/drawing/2014/main" val="3150316591"/>
                        </a:ext>
                      </a:extLst>
                    </a:gridCol>
                    <a:gridCol w="1346253">
                      <a:extLst>
                        <a:ext uri="{9D8B030D-6E8A-4147-A177-3AD203B41FA5}">
                          <a16:colId xmlns:a16="http://schemas.microsoft.com/office/drawing/2014/main" val="844474328"/>
                        </a:ext>
                      </a:extLst>
                    </a:gridCol>
                    <a:gridCol w="1345653">
                      <a:extLst>
                        <a:ext uri="{9D8B030D-6E8A-4147-A177-3AD203B41FA5}">
                          <a16:colId xmlns:a16="http://schemas.microsoft.com/office/drawing/2014/main" val="597510921"/>
                        </a:ext>
                      </a:extLst>
                    </a:gridCol>
                    <a:gridCol w="1346253">
                      <a:extLst>
                        <a:ext uri="{9D8B030D-6E8A-4147-A177-3AD203B41FA5}">
                          <a16:colId xmlns:a16="http://schemas.microsoft.com/office/drawing/2014/main" val="1535821365"/>
                        </a:ext>
                      </a:extLst>
                    </a:gridCol>
                  </a:tblGrid>
                  <a:tr h="11990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№ колби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26" t="-508" r="-500452" b="-319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Оптична щільність, 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Вміст завислих домішок, мг/дм</a:t>
                          </a:r>
                          <a:r>
                            <a:rPr lang="uk-UA" sz="1200" i="1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Каламутність, НОК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0226" t="-508" r="-100452" b="-319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i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Ефект осаджуваності, Р, %</a:t>
                          </a:r>
                          <a:endParaRPr lang="ru-RU" sz="1200" i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8011127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51,5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88,8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1,667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6,3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4306315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0,37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38,0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65,5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0,833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30,9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1278521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0,19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19,5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33,6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0,417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64,5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07356208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0,15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15,5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26,7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0,278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71,8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02859354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40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0,13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13,85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23,9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0,208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74,8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7907527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50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0,12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12,5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21,6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0,167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77,2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5584522"/>
                      </a:ext>
                    </a:extLst>
                  </a:tr>
                  <a:tr h="546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ru-RU" sz="105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60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10,2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17,6</a:t>
                          </a:r>
                          <a:endParaRPr lang="ru-RU" sz="1300" i="1" kern="120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0,139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300" i="1" kern="1200" dirty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81,4</a:t>
                          </a:r>
                          <a:endParaRPr lang="ru-RU" sz="1300" i="1" kern="120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8360" marR="5836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0235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Блок-схема: дисплей 4">
            <a:extLst>
              <a:ext uri="{FF2B5EF4-FFF2-40B4-BE49-F238E27FC236}">
                <a16:creationId xmlns:a16="http://schemas.microsoft.com/office/drawing/2014/main" id="{69500B2D-AA92-422E-B023-50F3D2332B06}"/>
              </a:ext>
            </a:extLst>
          </p:cNvPr>
          <p:cNvSpPr/>
          <p:nvPr/>
        </p:nvSpPr>
        <p:spPr>
          <a:xfrm>
            <a:off x="8448431" y="93785"/>
            <a:ext cx="551045" cy="453292"/>
          </a:xfrm>
          <a:prstGeom prst="flowChartDisplay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dirty="0">
              <a:solidFill>
                <a:schemeClr val="tx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55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1016</Words>
  <Application>Microsoft Office PowerPoint</Application>
  <PresentationFormat>Экран (4:3)</PresentationFormat>
  <Paragraphs>186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Equation.3</vt:lpstr>
      <vt:lpstr>ПІДВИЩЕННЯ ЕФЕКТИВНОСТІ КОАГУЛЯЦІЙНОЇ ОБРОБКИ ВОДИ ПОВЕРХНЕВИХ ДЖЕРЕЛ</vt:lpstr>
      <vt:lpstr>Коагуляція - це процес укрупнення дисперсних частинок в результаті їхньої взаємодії та об’єднання в агрегати</vt:lpstr>
      <vt:lpstr>Види алюмінієвих коагулянтів</vt:lpstr>
      <vt:lpstr>Презентация PowerPoint</vt:lpstr>
      <vt:lpstr>Фотоелектроколориметр</vt:lpstr>
      <vt:lpstr>Презентация PowerPoint</vt:lpstr>
      <vt:lpstr>Дані дослідження ефективності використання коагулянтів для прояснення води</vt:lpstr>
      <vt:lpstr>Залишкова каламутність води після відстоювання за умови використання різних коагулянтів</vt:lpstr>
      <vt:lpstr>Дані для побудови графіка показника осаджуваності</vt:lpstr>
      <vt:lpstr>Крива осаджуваності суспензії</vt:lpstr>
      <vt:lpstr>Презентация PowerPoint</vt:lpstr>
      <vt:lpstr>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ПІДВИЩЕННЯ ЕФЕКТИВНОСТІ КОАГУЛЯЦІЙНОЇ ОБРОБКИ ВОДИ ПОВЕРХНЕВИХ ДЖЕРЕЛ</dc:title>
  <dc:creator>Сорокіна Катерина Борисівна</dc:creator>
  <cp:lastModifiedBy>Сорокіна Катерина Борисівна</cp:lastModifiedBy>
  <cp:revision>10</cp:revision>
  <dcterms:created xsi:type="dcterms:W3CDTF">2021-01-22T20:48:47Z</dcterms:created>
  <dcterms:modified xsi:type="dcterms:W3CDTF">2021-02-01T17:50:53Z</dcterms:modified>
</cp:coreProperties>
</file>