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8" r:id="rId1"/>
  </p:sldMasterIdLst>
  <p:notesMasterIdLst>
    <p:notesMasterId r:id="rId18"/>
  </p:notesMasterIdLst>
  <p:sldIdLst>
    <p:sldId id="258" r:id="rId2"/>
    <p:sldId id="317" r:id="rId3"/>
    <p:sldId id="259" r:id="rId4"/>
    <p:sldId id="287" r:id="rId5"/>
    <p:sldId id="319" r:id="rId6"/>
    <p:sldId id="260" r:id="rId7"/>
    <p:sldId id="262" r:id="rId8"/>
    <p:sldId id="329" r:id="rId9"/>
    <p:sldId id="320" r:id="rId10"/>
    <p:sldId id="321" r:id="rId11"/>
    <p:sldId id="322" r:id="rId12"/>
    <p:sldId id="323" r:id="rId13"/>
    <p:sldId id="325" r:id="rId14"/>
    <p:sldId id="327" r:id="rId15"/>
    <p:sldId id="328" r:id="rId16"/>
    <p:sldId id="31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E23B9"/>
    <a:srgbClr val="300AD4"/>
    <a:srgbClr val="E8F3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0" autoAdjust="0"/>
    <p:restoredTop sz="90424" autoAdjust="0"/>
  </p:normalViewPr>
  <p:slideViewPr>
    <p:cSldViewPr>
      <p:cViewPr varScale="1">
        <p:scale>
          <a:sx n="72" d="100"/>
          <a:sy n="72" d="100"/>
        </p:scale>
        <p:origin x="130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Сульфати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Лист1!$C$1:$H$2</c:f>
              <c:strCache>
                <c:ptCount val="4"/>
                <c:pt idx="0">
                  <c:v>ГДК </c:v>
                </c:pt>
                <c:pt idx="1">
                  <c:v>проба1</c:v>
                </c:pt>
                <c:pt idx="2">
                  <c:v>проба 2</c:v>
                </c:pt>
                <c:pt idx="3">
                  <c:v>проба 3</c:v>
                </c:pt>
              </c:strCache>
            </c:strRef>
          </c:cat>
          <c:val>
            <c:numRef>
              <c:f>Лист1!$C$3:$H$3</c:f>
              <c:numCache>
                <c:formatCode>General</c:formatCode>
                <c:ptCount val="6"/>
                <c:pt idx="0">
                  <c:v>100</c:v>
                </c:pt>
                <c:pt idx="1">
                  <c:v>90</c:v>
                </c:pt>
                <c:pt idx="2">
                  <c:v>88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D-4FDC-9D12-04D0DC87FF02}"/>
            </c:ext>
          </c:extLst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Хлориди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Лист1!$C$1:$H$2</c:f>
              <c:strCache>
                <c:ptCount val="4"/>
                <c:pt idx="0">
                  <c:v>ГДК </c:v>
                </c:pt>
                <c:pt idx="1">
                  <c:v>проба1</c:v>
                </c:pt>
                <c:pt idx="2">
                  <c:v>проба 2</c:v>
                </c:pt>
                <c:pt idx="3">
                  <c:v>проба 3</c:v>
                </c:pt>
              </c:strCache>
            </c:strRef>
          </c:cat>
          <c:val>
            <c:numRef>
              <c:f>Лист1!$C$4:$H$4</c:f>
              <c:numCache>
                <c:formatCode>General</c:formatCode>
                <c:ptCount val="6"/>
                <c:pt idx="0">
                  <c:v>60</c:v>
                </c:pt>
                <c:pt idx="1">
                  <c:v>50</c:v>
                </c:pt>
                <c:pt idx="2">
                  <c:v>52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D-4FDC-9D12-04D0DC87FF02}"/>
            </c:ext>
          </c:extLst>
        </c:ser>
        <c:ser>
          <c:idx val="2"/>
          <c:order val="2"/>
          <c:tx>
            <c:strRef>
              <c:f>Лист1!$B$5</c:f>
              <c:strCache>
                <c:ptCount val="1"/>
                <c:pt idx="0">
                  <c:v>Азот аміаку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Лист1!$C$1:$H$2</c:f>
              <c:strCache>
                <c:ptCount val="4"/>
                <c:pt idx="0">
                  <c:v>ГДК </c:v>
                </c:pt>
                <c:pt idx="1">
                  <c:v>проба1</c:v>
                </c:pt>
                <c:pt idx="2">
                  <c:v>проба 2</c:v>
                </c:pt>
                <c:pt idx="3">
                  <c:v>проба 3</c:v>
                </c:pt>
              </c:strCache>
            </c:strRef>
          </c:cat>
          <c:val>
            <c:numRef>
              <c:f>Лист1!$C$5:$H$5</c:f>
              <c:numCache>
                <c:formatCode>General</c:formatCode>
                <c:ptCount val="6"/>
                <c:pt idx="0">
                  <c:v>1</c:v>
                </c:pt>
                <c:pt idx="1">
                  <c:v>0.05</c:v>
                </c:pt>
                <c:pt idx="2">
                  <c:v>0.05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FD-4FDC-9D12-04D0DC87FF02}"/>
            </c:ext>
          </c:extLst>
        </c:ser>
        <c:ser>
          <c:idx val="3"/>
          <c:order val="3"/>
          <c:tx>
            <c:strRef>
              <c:f>Лист1!$B$6</c:f>
              <c:strCache>
                <c:ptCount val="1"/>
                <c:pt idx="0">
                  <c:v>Залізо загальне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Лист1!$C$1:$H$2</c:f>
              <c:strCache>
                <c:ptCount val="4"/>
                <c:pt idx="0">
                  <c:v>ГДК </c:v>
                </c:pt>
                <c:pt idx="1">
                  <c:v>проба1</c:v>
                </c:pt>
                <c:pt idx="2">
                  <c:v>проба 2</c:v>
                </c:pt>
                <c:pt idx="3">
                  <c:v>проба 3</c:v>
                </c:pt>
              </c:strCache>
            </c:strRef>
          </c:cat>
          <c:val>
            <c:numRef>
              <c:f>Лист1!$C$6:$H$6</c:f>
              <c:numCache>
                <c:formatCode>General</c:formatCode>
                <c:ptCount val="6"/>
                <c:pt idx="0">
                  <c:v>0.1</c:v>
                </c:pt>
                <c:pt idx="1">
                  <c:v>0.05</c:v>
                </c:pt>
                <c:pt idx="2">
                  <c:v>0.05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FD-4FDC-9D12-04D0DC87F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233728"/>
        <c:axId val="138235264"/>
        <c:axId val="0"/>
      </c:bar3DChart>
      <c:catAx>
        <c:axId val="13823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235264"/>
        <c:crosses val="autoZero"/>
        <c:auto val="1"/>
        <c:lblAlgn val="ctr"/>
        <c:lblOffset val="100"/>
        <c:noMultiLvlLbl val="0"/>
      </c:catAx>
      <c:valAx>
        <c:axId val="13823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23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Лист1!$C$3:$G$3</c:f>
              <c:strCache>
                <c:ptCount val="3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</c:strCache>
            </c:strRef>
          </c:cat>
          <c:val>
            <c:numRef>
              <c:f>Лист1!$C$4:$G$4</c:f>
              <c:numCache>
                <c:formatCode>General</c:formatCode>
                <c:ptCount val="5"/>
                <c:pt idx="0">
                  <c:v>9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66-4719-9D6D-3E427F7D6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790976"/>
        <c:axId val="137792512"/>
      </c:barChart>
      <c:catAx>
        <c:axId val="13779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92512"/>
        <c:crosses val="autoZero"/>
        <c:auto val="1"/>
        <c:lblAlgn val="ctr"/>
        <c:lblOffset val="100"/>
        <c:noMultiLvlLbl val="0"/>
      </c:catAx>
      <c:valAx>
        <c:axId val="13779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9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6ABA1-C061-4065-ABEB-6EBF2076F44A}" type="datetimeFigureOut">
              <a:rPr lang="uk-UA" smtClean="0"/>
              <a:pPr/>
              <a:t>07.04.2021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78E6-A34A-4CE4-AB66-33B9A0A96B6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76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2551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346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93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98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704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D78E6-A34A-4CE4-AB66-33B9A0A96B61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914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pPr>
              <a:defRPr/>
            </a:pPr>
            <a:fld id="{9D312B39-1005-43D0-A1DA-5071E1EFA722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pPr>
              <a:defRPr/>
            </a:pPr>
            <a:fld id="{4777A7AE-41AA-4E2F-B2EE-998CAE51EA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5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262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484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168200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9194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6267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074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FE60F3-1D97-4784-9E06-5F1529D3DB4F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FA61F-1699-47BE-A442-C340AC8ED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875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028F2D-1BFA-47D8-ABDB-D292E27F129F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4AE9A-6ACA-4F54-82E2-E5254EA151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9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pPr>
              <a:defRPr/>
            </a:pPr>
            <a:fld id="{86743370-C06E-4192-8286-ACA77B28C4FA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pPr>
              <a:defRPr/>
            </a:pPr>
            <a:fld id="{7DF7AA9F-AECB-4FD1-AD7B-17A86CA8CC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6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0AA938-5BD7-4248-9929-B4F5460030A4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C83C1-DBF7-4DBC-99EF-AF7E7D8B6F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E48040-276D-4E0D-9149-E8C2A0810449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848C3-C55C-4A7F-976F-B7021EBA42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8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E9CBE3-5FE9-4EE2-9E99-9CAEC59E0623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0A45E-D789-4366-8E4B-88BC2AB706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8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C4DBC-45C0-4E40-B68F-D271671FA111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A23A6-1F5B-4133-AD28-082C09772D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23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65815-04E9-4F23-AF44-C8B1D1BEB401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99EB8-2C87-4C47-972D-9D28221852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7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759E65-6101-4BFA-868C-6E5F694EB82A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003E5-C095-4EF7-9AB9-ED36B06017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1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DB3D15-F42B-47DE-B01A-70EDC678EDD5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42CE6-D65C-4E77-A4F6-BD9E0B52C4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7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4CB126-20F2-4CED-9126-8C46B75DE358}" type="datetime1">
              <a:rPr lang="ru-RU" smtClean="0"/>
              <a:pPr>
                <a:defRPr/>
              </a:pPr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29EA52-0856-47F5-8C2F-3B01B10B67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2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14300" dist="38100" dir="2700000" algn="tl">
              <a:srgbClr val="000000">
                <a:alpha val="2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323528" y="161187"/>
            <a:ext cx="8496944" cy="1683637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ВИЗНАЧЕННЯ СТУПЕНЯ</a:t>
            </a:r>
            <a:br>
              <a:rPr lang="ru-RU" sz="3200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200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ЗАБРУДНЕНОСТІ </a:t>
            </a:r>
            <a:r>
              <a:rPr lang="uk-UA" sz="3200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АКВАТОРІЇ </a:t>
            </a:r>
            <a:r>
              <a:rPr lang="ru-RU" sz="3200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ДНІСТРОВСЬКОГО КОМПЛЕКСНОГО ГІДРОВУЗЛА МЕТОДОМ БІОІНДИКАЦІЇ</a:t>
            </a:r>
            <a:endParaRPr lang="ru-RU" sz="3200" b="1" dirty="0">
              <a:solidFill>
                <a:srgbClr val="2E23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cs typeface="Times New Roman" pitchFamily="18" charset="0"/>
            </a:endParaRPr>
          </a:p>
        </p:txBody>
      </p:sp>
      <p:sp>
        <p:nvSpPr>
          <p:cNvPr id="13314" name="Объект 2"/>
          <p:cNvSpPr>
            <a:spLocks noGrp="1"/>
          </p:cNvSpPr>
          <p:nvPr>
            <p:ph idx="1"/>
          </p:nvPr>
        </p:nvSpPr>
        <p:spPr>
          <a:xfrm>
            <a:off x="3707904" y="2348880"/>
            <a:ext cx="5112568" cy="4148758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Arial" charset="0"/>
              <a:buNone/>
            </a:pP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Роботу виконала: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uk-UA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Івасюк Кароліна Віталіївна,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учениця 9 класу  </a:t>
            </a:r>
          </a:p>
          <a:p>
            <a:pPr marL="0" indent="0">
              <a:buFont typeface="Arial" charset="0"/>
              <a:buNone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Василівського ліцею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Науковий керівник: 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uk-UA" sz="9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Нігалатій</a:t>
            </a:r>
            <a:r>
              <a:rPr lang="uk-UA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Тамара Іванівна, </a:t>
            </a:r>
          </a:p>
          <a:p>
            <a:pPr marL="0" indent="0">
              <a:buFont typeface="Arial" charset="0"/>
              <a:buNone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учитель екології</a:t>
            </a:r>
          </a:p>
          <a:p>
            <a:pPr marL="0" indent="0">
              <a:buFont typeface="Arial" charset="0"/>
              <a:buNone/>
            </a:pPr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Василівського ліцею</a:t>
            </a:r>
          </a:p>
          <a:p>
            <a:pPr marL="0" indent="0">
              <a:buFont typeface="Arial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ontrast.cv.ua/wp-content/gallery/narujka/ges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83"/>
          <a:stretch/>
        </p:blipFill>
        <p:spPr bwMode="auto">
          <a:xfrm>
            <a:off x="179512" y="2329272"/>
            <a:ext cx="3421292" cy="3403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1" y="214314"/>
            <a:ext cx="8201025" cy="799028"/>
          </a:xfrm>
        </p:spPr>
        <p:txBody>
          <a:bodyPr/>
          <a:lstStyle/>
          <a:p>
            <a:pPr algn="ctr">
              <a:defRPr/>
            </a:pP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ІНДИКАТОРНІ  ГРУПИ  МАКРОФІТІВ ЗА</a:t>
            </a:r>
            <a:b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МОДИФІКОВАНИМ  ІНДЕКСОМ  </a:t>
            </a:r>
            <a:r>
              <a:rPr lang="uk-UA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мАЙЄРА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28750"/>
            <a:ext cx="9144000" cy="5429250"/>
          </a:xfrm>
        </p:spPr>
        <p:txBody>
          <a:bodyPr/>
          <a:lstStyle/>
          <a:p>
            <a:pPr>
              <a:defRPr/>
            </a:pPr>
            <a:endParaRPr lang="en-US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0" y="836711"/>
            <a:ext cx="34227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400" b="1" dirty="0"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r>
              <a:rPr lang="ru-RU" sz="800" dirty="0"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3" name="Rectangle 15"/>
          <p:cNvSpPr>
            <a:spLocks noChangeArrowheads="1"/>
          </p:cNvSpPr>
          <p:nvPr/>
        </p:nvSpPr>
        <p:spPr bwMode="auto">
          <a:xfrm>
            <a:off x="0" y="731938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400" b="1">
                <a:ea typeface="Calibri" pitchFamily="34" charset="0"/>
                <a:cs typeface="Times New Roman" pitchFamily="18" charset="0"/>
              </a:rPr>
              <a:t>  </a:t>
            </a:r>
            <a:endParaRPr lang="uk-UA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64" name="Rectangle 20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5" name="Rectangle 21"/>
          <p:cNvSpPr>
            <a:spLocks noChangeArrowheads="1"/>
          </p:cNvSpPr>
          <p:nvPr/>
        </p:nvSpPr>
        <p:spPr bwMode="auto">
          <a:xfrm>
            <a:off x="0" y="6821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6" name="Rectangle 2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7" name="Rectangle 24"/>
          <p:cNvSpPr>
            <a:spLocks noChangeArrowheads="1"/>
          </p:cNvSpPr>
          <p:nvPr/>
        </p:nvSpPr>
        <p:spPr bwMode="auto">
          <a:xfrm>
            <a:off x="0" y="6821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8" name="Rectangle 2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9" name="Rectangle 27"/>
          <p:cNvSpPr>
            <a:spLocks noChangeArrowheads="1"/>
          </p:cNvSpPr>
          <p:nvPr/>
        </p:nvSpPr>
        <p:spPr bwMode="auto">
          <a:xfrm>
            <a:off x="0" y="6821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0" name="Rectangle 29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2" name="Rectangle 30"/>
          <p:cNvSpPr>
            <a:spLocks noChangeArrowheads="1"/>
          </p:cNvSpPr>
          <p:nvPr/>
        </p:nvSpPr>
        <p:spPr bwMode="auto">
          <a:xfrm>
            <a:off x="0" y="644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3" name="Rectangle 3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5" name="Rectangle 33"/>
          <p:cNvSpPr>
            <a:spLocks noChangeArrowheads="1"/>
          </p:cNvSpPr>
          <p:nvPr/>
        </p:nvSpPr>
        <p:spPr bwMode="auto">
          <a:xfrm>
            <a:off x="0" y="6821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6" name="Rectangle 3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8" name="Rectangle 36"/>
          <p:cNvSpPr>
            <a:spLocks noChangeArrowheads="1"/>
          </p:cNvSpPr>
          <p:nvPr/>
        </p:nvSpPr>
        <p:spPr bwMode="auto">
          <a:xfrm>
            <a:off x="0" y="644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79" name="Rectangle 38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81" name="Rectangle 39"/>
          <p:cNvSpPr>
            <a:spLocks noChangeArrowheads="1"/>
          </p:cNvSpPr>
          <p:nvPr/>
        </p:nvSpPr>
        <p:spPr bwMode="auto">
          <a:xfrm>
            <a:off x="0" y="644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82" name="Rectangle 4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84" name="Rectangle 42"/>
          <p:cNvSpPr>
            <a:spLocks noChangeArrowheads="1"/>
          </p:cNvSpPr>
          <p:nvPr/>
        </p:nvSpPr>
        <p:spPr bwMode="auto">
          <a:xfrm>
            <a:off x="0" y="6630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202411"/>
              </p:ext>
            </p:extLst>
          </p:nvPr>
        </p:nvGraphicFramePr>
        <p:xfrm>
          <a:off x="284052" y="1118115"/>
          <a:ext cx="8206924" cy="47853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76295">
                  <a:extLst>
                    <a:ext uri="{9D8B030D-6E8A-4147-A177-3AD203B41FA5}">
                      <a16:colId xmlns:a16="http://schemas.microsoft.com/office/drawing/2014/main" val="2747240404"/>
                    </a:ext>
                  </a:extLst>
                </a:gridCol>
                <a:gridCol w="2899545">
                  <a:extLst>
                    <a:ext uri="{9D8B030D-6E8A-4147-A177-3AD203B41FA5}">
                      <a16:colId xmlns:a16="http://schemas.microsoft.com/office/drawing/2014/main" val="302293512"/>
                    </a:ext>
                  </a:extLst>
                </a:gridCol>
                <a:gridCol w="3131084">
                  <a:extLst>
                    <a:ext uri="{9D8B030D-6E8A-4147-A177-3AD203B41FA5}">
                      <a16:colId xmlns:a16="http://schemas.microsoft.com/office/drawing/2014/main" val="799827969"/>
                    </a:ext>
                  </a:extLst>
                </a:gridCol>
              </a:tblGrid>
              <a:tr h="673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Макрофіти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чистих водойм, А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5" marR="61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Макрофіти</a:t>
                      </a:r>
                      <a:r>
                        <a:rPr lang="uk-UA" sz="16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 водойм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помірного забруднення, В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5" marR="61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Макрофіти</a:t>
                      </a:r>
                      <a:r>
                        <a:rPr lang="uk-UA" sz="16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 забруднених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водойм, С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5" marR="61085" marT="0" marB="0"/>
                </a:tc>
                <a:extLst>
                  <a:ext uri="{0D108BD9-81ED-4DB2-BD59-A6C34878D82A}">
                    <a16:rowId xmlns:a16="http://schemas.microsoft.com/office/drawing/2014/main" val="2269258363"/>
                  </a:ext>
                </a:extLst>
              </a:tr>
              <a:tr h="32934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 водопериця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черговоквіткова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uk-UA" sz="1600" dirty="0" err="1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молодильник</a:t>
                      </a: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 озерний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-рдесник альпійський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-харові водорості*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-водні мохи*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uk-UA" sz="1600" dirty="0" err="1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альдрованда</a:t>
                      </a: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 пухирчаста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-пухирник малий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-водяний жовтець плаваючий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5" marR="6108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-широколисті рдесники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-вузьколисті рдесники (крім рдесника гребінчастого)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-рдесники з плаваючими листками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-латаття, глечики, водяний горіх*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-елодея канадська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-водопериця кільчаста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-ряска </a:t>
                      </a:r>
                      <a:r>
                        <a:rPr lang="uk-UA" sz="1600" b="1" dirty="0" err="1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триборозенчаста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-жабурник звичайний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-наяда морська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5" marR="6108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-кушир занурений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-водопериця колосиста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-рдесник гребінчастий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-нитчасті водорості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-ряски та сальвінія* (ПП</a:t>
                      </a:r>
                      <a:r>
                        <a:rPr lang="ru-RU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&gt;</a:t>
                      </a: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60%)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-різак </a:t>
                      </a:r>
                      <a:r>
                        <a:rPr lang="uk-UA" sz="1600" b="1" dirty="0" err="1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алоевидний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-пухирник звичайний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</a:rPr>
                        <a:t>-водяний жовтець закручений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5" marR="61085" marT="0" marB="0"/>
                </a:tc>
                <a:extLst>
                  <a:ext uri="{0D108BD9-81ED-4DB2-BD59-A6C34878D82A}">
                    <a16:rowId xmlns:a16="http://schemas.microsoft.com/office/drawing/2014/main" val="112854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96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56117"/>
            <a:ext cx="7773338" cy="1260089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Вміст хімічних речовин у пробах води на різних ділянках по відношенню до ГДК (квітень 2021)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272284"/>
              </p:ext>
            </p:extLst>
          </p:nvPr>
        </p:nvGraphicFramePr>
        <p:xfrm>
          <a:off x="1614138" y="1416207"/>
          <a:ext cx="5988206" cy="468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031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90" y="618518"/>
            <a:ext cx="8524489" cy="39624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Кількісний склад зоопланктону  (дафнії) </a:t>
            </a:r>
            <a:br>
              <a:rPr 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</a:br>
            <a:r>
              <a:rPr 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у досліджуваних ділянках водосховища </a:t>
            </a:r>
            <a:r>
              <a:rPr lang="uk-UA" sz="2400" b="1" kern="0" cap="non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(КВІТЕНЬ 2021)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875148"/>
              </p:ext>
            </p:extLst>
          </p:nvPr>
        </p:nvGraphicFramePr>
        <p:xfrm>
          <a:off x="1835697" y="1556792"/>
          <a:ext cx="6552728" cy="425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672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35259"/>
            <a:ext cx="7271046" cy="661493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Еколого-токсикологічна оцінка якості води за методикою </a:t>
            </a:r>
            <a:r>
              <a:rPr lang="uk-UA" sz="20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біотестування</a:t>
            </a:r>
            <a:r>
              <a:rPr lang="uk-UA" sz="20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на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Daphnia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magna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Straus</a:t>
            </a:r>
            <a:b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4752"/>
              </p:ext>
            </p:extLst>
          </p:nvPr>
        </p:nvGraphicFramePr>
        <p:xfrm>
          <a:off x="539552" y="1124743"/>
          <a:ext cx="8208912" cy="1984472"/>
        </p:xfrm>
        <a:graphic>
          <a:graphicData uri="http://schemas.openxmlformats.org/drawingml/2006/table">
            <a:tbl>
              <a:tblPr/>
              <a:tblGrid>
                <a:gridCol w="2172946">
                  <a:extLst>
                    <a:ext uri="{9D8B030D-6E8A-4147-A177-3AD203B41FA5}">
                      <a16:colId xmlns:a16="http://schemas.microsoft.com/office/drawing/2014/main" val="1285582643"/>
                    </a:ext>
                  </a:extLst>
                </a:gridCol>
                <a:gridCol w="3017983">
                  <a:extLst>
                    <a:ext uri="{9D8B030D-6E8A-4147-A177-3AD203B41FA5}">
                      <a16:colId xmlns:a16="http://schemas.microsoft.com/office/drawing/2014/main" val="2236070232"/>
                    </a:ext>
                  </a:extLst>
                </a:gridCol>
                <a:gridCol w="3017983">
                  <a:extLst>
                    <a:ext uri="{9D8B030D-6E8A-4147-A177-3AD203B41FA5}">
                      <a16:colId xmlns:a16="http://schemas.microsoft.com/office/drawing/2014/main" val="3138163411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Тривалість експонування, години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Кількість загиблих дафній, %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Ступінь токсичності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740975"/>
                  </a:ext>
                </a:extLst>
              </a:tr>
              <a:tr h="428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≥50%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надзвичайно токсична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729864"/>
                  </a:ext>
                </a:extLst>
              </a:tr>
              <a:tr h="250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≥50%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високотоксична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488613"/>
                  </a:ext>
                </a:extLst>
              </a:tr>
              <a:tr h="428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200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≥50%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середньотоксична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4539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5536" y="3441194"/>
            <a:ext cx="8063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РІВЕНЬ ЗАБРУДНЕННЯ ДНІСТРОВСЬКОГО ВОДОСХОВИЩА ОРГАНІКОЮ ЗА ВИЗНАЧЕННЯМ СЕРЕДНЬОГО ІНДЕКСУ САПРОБНОСТІ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25508"/>
              </p:ext>
            </p:extLst>
          </p:nvPr>
        </p:nvGraphicFramePr>
        <p:xfrm>
          <a:off x="539552" y="4149080"/>
          <a:ext cx="8208912" cy="1778294"/>
        </p:xfrm>
        <a:graphic>
          <a:graphicData uri="http://schemas.openxmlformats.org/drawingml/2006/table">
            <a:tbl>
              <a:tblPr firstRow="1" firstCol="1" bandRow="1"/>
              <a:tblGrid>
                <a:gridCol w="20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5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6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Індекс </a:t>
                      </a:r>
                      <a:r>
                        <a:rPr lang="uk-UA" sz="1800" b="1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сапробності</a:t>
                      </a: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водо</a:t>
                      </a:r>
                      <a:r>
                        <a:rPr lang="en-US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uk-UA" sz="1800" b="1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ховища</a:t>
                      </a: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 якості води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Характеристика </a:t>
                      </a:r>
                      <a:r>
                        <a:rPr lang="ru-RU" sz="1800" b="1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якості</a:t>
                      </a:r>
                      <a:r>
                        <a:rPr lang="ru-RU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води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lang="en-US" sz="1800" b="1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сапробності</a:t>
                      </a:r>
                      <a:endParaRPr lang="ru-RU" sz="1800" b="1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1,51-2,5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Помірно</a:t>
                      </a:r>
                      <a:r>
                        <a:rPr lang="ru-RU" sz="2000" baseline="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забруднена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Мезосапробна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2,51-3,5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2E23B9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Забруднена</a:t>
                      </a:r>
                      <a:endParaRPr lang="ru-RU" sz="2000" dirty="0">
                        <a:solidFill>
                          <a:srgbClr val="2E23B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47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89212"/>
            <a:ext cx="7773338" cy="1003609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РЕКОМЕНДАЦІЇ</a:t>
            </a:r>
            <a:endParaRPr lang="ru-RU" sz="3200" b="1" dirty="0"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179513" y="908720"/>
            <a:ext cx="8424936" cy="505150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</a:t>
            </a:r>
            <a:r>
              <a:rPr lang="ru-RU" sz="3100" b="1" cap="none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</a:t>
            </a:r>
            <a:r>
              <a:rPr lang="uk-UA" sz="3100" b="1" cap="none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ітаційно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освітню роботу серед </a:t>
            </a:r>
            <a:r>
              <a:rPr lang="uk-UA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здобувачів освіти Василівського ліцею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батьків, а також </a:t>
            </a:r>
            <a:r>
              <a:rPr lang="uk-UA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жителів села 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щодо збереження 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cs typeface="Times New Roman" pitchFamily="18" charset="0"/>
              </a:rPr>
              <a:t>екологічно безпечної рівноваги </a:t>
            </a:r>
            <a:r>
              <a:rPr lang="uk-UA" sz="3100" b="1" dirty="0">
                <a:solidFill>
                  <a:srgbClr val="2E23B9"/>
                </a:solidFill>
                <a:latin typeface="Times New Roman" pitchFamily="18" charset="0"/>
                <a:cs typeface="Times New Roman" pitchFamily="18" charset="0"/>
              </a:rPr>
              <a:t>Дністровського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cs typeface="Times New Roman" pitchFamily="18" charset="0"/>
              </a:rPr>
              <a:t> водосховища.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endParaRPr lang="uk-UA" sz="3100" b="1" cap="none" dirty="0">
              <a:solidFill>
                <a:srgbClr val="2E23B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Брати участь у </a:t>
            </a:r>
            <a:r>
              <a:rPr lang="uk-UA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акції «За чисті береги» та о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рганізовувати </a:t>
            </a:r>
            <a:r>
              <a:rPr lang="uk-UA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прибирання акваторії Дністровського водосховища</a:t>
            </a:r>
            <a:r>
              <a:rPr lang="uk-UA" sz="3100" b="1" cap="none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endParaRPr lang="uk-UA" sz="3100" b="1" cap="none" dirty="0">
              <a:solidFill>
                <a:srgbClr val="2E23B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Розчистити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впадіння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витоку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річки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Коболча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Дністровське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водосховище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sz="3100" b="1" dirty="0">
              <a:solidFill>
                <a:srgbClr val="2E23B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Виконати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будівництво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реконструкцію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очисних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споруд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систем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водовідведення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sz="3600" b="1" dirty="0">
              <a:solidFill>
                <a:srgbClr val="2E23B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упорядкування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водовідведення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100" b="1" dirty="0" err="1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зливових</a:t>
            </a:r>
            <a:r>
              <a:rPr lang="ru-RU" sz="3100" b="1" dirty="0">
                <a:solidFill>
                  <a:srgbClr val="2E23B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вод.</a:t>
            </a:r>
            <a:endParaRPr lang="ru-RU" sz="3100" b="1" cap="none" dirty="0">
              <a:solidFill>
                <a:srgbClr val="2E23B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7422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764704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ВИСНОВКИ</a:t>
            </a:r>
            <a:endParaRPr lang="ru-RU" sz="3200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8964488" cy="7056784"/>
          </a:xfrm>
        </p:spPr>
        <p:txBody>
          <a:bodyPr>
            <a:normAutofit fontScale="25000" lnSpcReduction="20000"/>
          </a:bodyPr>
          <a:lstStyle/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Визначено, що за останній час відбувається значний антропогенний вплив на стан екологічної безпеки поверхневих водних об'єктів.</a:t>
            </a: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Вивчені та проаналізовані існуючі методи </a:t>
            </a:r>
            <a:r>
              <a:rPr lang="uk-UA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біоіндикації</a:t>
            </a: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екологічного стану природних водоймищ.</a:t>
            </a: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Були проведені польові та лабораторні дослідження  Дністровського водосховища.</a:t>
            </a:r>
            <a:endParaRPr lang="ru-RU" sz="7200" b="1" kern="0" dirty="0">
              <a:solidFill>
                <a:srgbClr val="2E23B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підставі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хімічного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аналізу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проб води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відібрана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вода для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визначеними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показниками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встановлених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Дсан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ПіНа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2.2.4.171-10 на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ділянках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відбору</a:t>
            </a:r>
            <a:r>
              <a:rPr lang="ru-RU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проб. </a:t>
            </a: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У лабораторних умовах досліджуваних проб, було виявлено наявність </a:t>
            </a:r>
            <a:r>
              <a:rPr lang="uk-UA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зооплактону</a:t>
            </a: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, такого виду, як дафнії, але  у дуже малому складі.</a:t>
            </a: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При еколого-</a:t>
            </a:r>
            <a:r>
              <a:rPr lang="uk-UA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токсилогічній</a:t>
            </a: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оцінці якості води за методикою </a:t>
            </a:r>
            <a:r>
              <a:rPr lang="uk-UA" sz="7200" b="1" kern="0" dirty="0" err="1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біотестування</a:t>
            </a:r>
            <a:r>
              <a:rPr lang="uk-UA" sz="7200" b="1" kern="0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Daphnia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magna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straus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дане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водосховище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токсичності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експериментальних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хіміко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аналітичних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досліжень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забрудненості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Дністровського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водосховища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органікою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індекс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сапробності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водосховища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1,5 до 3,5,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сапробності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b="1" dirty="0" err="1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мезосапробна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4650" lvl="0" indent="-285750" algn="just">
              <a:lnSpc>
                <a:spcPct val="110000"/>
              </a:lnSpc>
              <a:buClr>
                <a:srgbClr val="0000FF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7200" b="1" dirty="0">
                <a:solidFill>
                  <a:srgbClr val="2E23B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Нами</a:t>
            </a:r>
            <a:r>
              <a:rPr lang="uk-UA" sz="7200" b="1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 були розроблені та запропоновані рекомендації, щодо реалізації водоохоронних заходів для збереження екологічно безпечної рівноваги Дністровського водосховища</a:t>
            </a:r>
            <a:r>
              <a:rPr lang="ru-RU" sz="7200" b="1" dirty="0">
                <a:solidFill>
                  <a:srgbClr val="2E23B9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uk-UA" sz="7200" b="1" kern="0" dirty="0">
              <a:solidFill>
                <a:srgbClr val="2E23B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88900" lvl="0" indent="0">
              <a:lnSpc>
                <a:spcPct val="110000"/>
              </a:lnSpc>
              <a:buClr>
                <a:srgbClr val="EEC85E"/>
              </a:buClr>
              <a:buSzPct val="70000"/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48597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C9B12A9-0E91-4B7E-B158-69B1F631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EE0D1B21-F8E7-401C-9792-C939A4142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71" y="2249488"/>
            <a:ext cx="2656284" cy="3541712"/>
          </a:xfrm>
        </p:spPr>
      </p:pic>
      <p:sp>
        <p:nvSpPr>
          <p:cNvPr id="5" name="Прямоугольник 4"/>
          <p:cNvSpPr/>
          <p:nvPr/>
        </p:nvSpPr>
        <p:spPr>
          <a:xfrm>
            <a:off x="1763688" y="620688"/>
            <a:ext cx="7200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             </a:t>
            </a:r>
            <a:endParaRPr lang="ru-RU" sz="4000" dirty="0"/>
          </a:p>
        </p:txBody>
      </p:sp>
      <p:pic>
        <p:nvPicPr>
          <p:cNvPr id="2052" name="Picture 4" descr="http://www.playcast.ru/uploads/2017/01/23/213784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E74965-50C3-463E-9BA7-C242B2FCC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741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63688" y="3244334"/>
            <a:ext cx="60486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SemiBold" panose="020B0502040204020203" pitchFamily="34" charset="0"/>
              </a:rPr>
              <a:t>ДЯКУЮ ЗА  УВАГУ!</a:t>
            </a:r>
            <a:endParaRPr lang="ru-RU" sz="6600" b="1" dirty="0">
              <a:solidFill>
                <a:srgbClr val="FFFF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2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3" cy="936104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Актуальність  дослідження</a:t>
            </a:r>
            <a:endParaRPr lang="ru-RU" sz="4000" b="1" dirty="0"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5719"/>
            <a:ext cx="8496943" cy="21602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Останнім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часом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антропогенний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поверхневі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водойми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викиди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побутових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вод, і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шумове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механічному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перемішуванні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шарів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води, а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термічного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режиму.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водних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екосистемах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відбивається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загальному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7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7AA9F-AECB-4FD1-AD7B-17A86CA8CCC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6" name="Picture 2" descr="https://upload.wikimedia.org/wikipedia/commons/thumb/e/ec/Dniester_reservoir.JPG/500px-Dniester_reservoi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" y="3284984"/>
            <a:ext cx="912418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16633"/>
            <a:ext cx="8640960" cy="1800199"/>
          </a:xfrm>
        </p:spPr>
        <p:txBody>
          <a:bodyPr>
            <a:normAutofit/>
          </a:bodyPr>
          <a:lstStyle/>
          <a:p>
            <a:pPr eaLnBrk="1" hangingPunct="1"/>
            <a:r>
              <a:rPr lang="uk-UA" sz="2800" b="1" dirty="0">
                <a:solidFill>
                  <a:srgbClr val="2E23B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2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МЕТА ДОСЛІДЖЕННЯ: </a:t>
            </a:r>
          </a:p>
          <a:p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оцінити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екологічний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акваторії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Дністровського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комплексного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гідровузла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показниками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біоіндикації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7AA9F-AECB-4FD1-AD7B-17A86CA8CCC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2050" name="Picture 2" descr="https://moemisto.ua/uploads/media/event/0001/19/thumb_18103_event_huge.jpeg?14507154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65" y="3717032"/>
            <a:ext cx="3779911" cy="2636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399" y="2192429"/>
            <a:ext cx="8784977" cy="461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ЗАВДАННЯ ДОСЛІДЖЕННЯ: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Опрацювати літературу з теми дослідження.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Провести польове обстеження та відбір проб води.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Провести хімічний аналіз проб води.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Визначити кількісний склад зоопланктону (дафній) у досліджуваних ділянках водосховища.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Провести м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етодику </a:t>
            </a:r>
            <a:r>
              <a:rPr lang="uk-UA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біотестування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за показником загибелі ракоподібних </a:t>
            </a: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aphnia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magna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straus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Визначити рівень забруднення водосховища органікою за визначенням середнього індексу </a:t>
            </a:r>
            <a:r>
              <a:rPr lang="uk-UA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сапробності</a:t>
            </a:r>
            <a:r>
              <a:rPr lang="uk-UA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indent="0">
              <a:buNone/>
            </a:pP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1143000"/>
          </a:xfrm>
        </p:spPr>
        <p:txBody>
          <a:bodyPr>
            <a:normAutofit fontScale="90000"/>
          </a:bodyPr>
          <a:lstStyle/>
          <a:p>
            <a:br>
              <a:rPr lang="uk-UA" b="1" dirty="0"/>
            </a:br>
            <a:r>
              <a:rPr lang="uk-UA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ОБ'ЄКТ ДОСЛІДЖЕННЯ: </a:t>
            </a:r>
            <a:b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uk-UA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Дністровське водосховище</a:t>
            </a:r>
            <a:r>
              <a:rPr lang="uk-UA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dirty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2334663" y="1412777"/>
            <a:ext cx="6701833" cy="2282160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Arial" charset="0"/>
              <a:buNone/>
            </a:pP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Дністровське водосховище утворене у 1981 році при будівництві Дністровської ГЕС. Довжина його близько 200 км, ширина до 2 км, площа дзеркала 142 км, глибина від 21 до 54 м. Водосховище має комплексне призначення, а саме енергетика, водопостачання, зрошення, боротьба з повенями.</a:t>
            </a:r>
          </a:p>
          <a:p>
            <a:pPr algn="just">
              <a:buFont typeface="Arial" charset="0"/>
              <a:buNone/>
            </a:pP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7AA9F-AECB-4FD1-AD7B-17A86CA8CCC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026" name="Picture 2" descr="http://www.moldovenii.md/resources/files/photo/7/6/764f61eda4bf2845e22c6141425771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8686"/>
            <a:ext cx="2448272" cy="201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3741989"/>
            <a:ext cx="9143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       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ПРЕДМЕТ ДОСЛІДЖЕННЯ: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ЕКОЛОГІЧНИЙ СТАН ДНІСТРОВСЬКОГО ВОДОСХОВИЩА</a:t>
            </a:r>
            <a:r>
              <a:rPr lang="uk-UA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33414E-23D0-473A-A04A-F65DA2A51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1" y="4527460"/>
            <a:ext cx="2690488" cy="201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906CB2-2706-4129-8462-080A7DCFC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05" y="4572986"/>
            <a:ext cx="2690488" cy="201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3B591C-EA8B-49E1-82CC-096E84663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99" y="4576032"/>
            <a:ext cx="2625726" cy="1969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061" y="412595"/>
            <a:ext cx="7773338" cy="802888"/>
          </a:xfrm>
        </p:spPr>
        <p:txBody>
          <a:bodyPr/>
          <a:lstStyle/>
          <a:p>
            <a:r>
              <a:rPr lang="uk-UA" sz="36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МЕТОДИ  ДОСЛІДЖЕННЯ:</a:t>
            </a:r>
            <a:endParaRPr lang="ru-RU" sz="3600" b="1" dirty="0">
              <a:solidFill>
                <a:srgbClr val="FFFF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124744"/>
            <a:ext cx="4248473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2400" b="1" cap="none" dirty="0">
                <a:solidFill>
                  <a:srgbClr val="2E23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ПОЛЬОВИЙ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польовому дослідженні  було обстежено територію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водоймища та  здійсненний відбір води.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sz="24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sz="2400" b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400" b="1" cap="none" dirty="0">
                <a:solidFill>
                  <a:srgbClr val="2E23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ЛАБОРАТОРНИЙ      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uk-UA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 </a:t>
            </a:r>
            <a:r>
              <a:rPr lang="uk-UA" cap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біоіндикаційні</a:t>
            </a:r>
            <a:r>
              <a:rPr lang="uk-UA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 в  лабораторії Сокирянської філії ДУ</a:t>
            </a:r>
            <a:r>
              <a:rPr lang="en-US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ЧОЛЦ МОЗ України</a:t>
            </a:r>
            <a:endParaRPr lang="uk-UA" sz="2000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204EF3-9516-49AF-AC7F-6FB82A867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8"/>
          <a:stretch/>
        </p:blipFill>
        <p:spPr>
          <a:xfrm>
            <a:off x="142409" y="1245267"/>
            <a:ext cx="2126944" cy="2099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6F92CC-7699-4CDC-A50D-20CB503C6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6820" r="9871" b="16892"/>
          <a:stretch/>
        </p:blipFill>
        <p:spPr>
          <a:xfrm>
            <a:off x="6445816" y="1245268"/>
            <a:ext cx="2343825" cy="1967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D36DC3-39B9-4A93-8F1C-6070BDCB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738889"/>
            <a:ext cx="2017832" cy="2498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D8D8D-977D-431F-A24B-73863DB43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809" y="3738889"/>
            <a:ext cx="2097832" cy="2498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735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2"/>
          <p:cNvSpPr>
            <a:spLocks noGrp="1"/>
          </p:cNvSpPr>
          <p:nvPr>
            <p:ph type="ctrTitle"/>
          </p:nvPr>
        </p:nvSpPr>
        <p:spPr>
          <a:xfrm>
            <a:off x="10391" y="332656"/>
            <a:ext cx="8929688" cy="1223963"/>
          </a:xfrm>
        </p:spPr>
        <p:txBody>
          <a:bodyPr/>
          <a:lstStyle/>
          <a:p>
            <a:pPr marL="182563" eaLnBrk="1" hangingPunct="1"/>
            <a:r>
              <a:rPr lang="uk-UA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6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ЗАВДАННЯ ДОСЛІДЖЕННЯ</a:t>
            </a:r>
            <a:r>
              <a:rPr lang="uk-UA" sz="4000" b="1" dirty="0">
                <a:solidFill>
                  <a:srgbClr val="FFFF00"/>
                </a:solidFill>
                <a:latin typeface="Arial Black" panose="020B0A04020102020204" pitchFamily="34" charset="0"/>
                <a:cs typeface="Times New Roman" pitchFamily="18" charset="0"/>
              </a:rPr>
              <a:t>:</a:t>
            </a:r>
            <a:br>
              <a:rPr lang="ru-RU" sz="40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36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03921" y="1556618"/>
            <a:ext cx="8616551" cy="4464669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опрацювати наукову літературу з теми дослідження;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проаналізувати фізико-географічні умови положення  Дністровського водосховища 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розглянути види і методи </a:t>
            </a:r>
            <a:r>
              <a:rPr lang="uk-UA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біоіндикації</a:t>
            </a: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водних екосистем;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визначити екологічний стан Дністровського водосховища  методом  </a:t>
            </a:r>
            <a:r>
              <a:rPr lang="uk-UA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біоіндикації</a:t>
            </a:r>
            <a:r>
              <a:rPr lang="uk-UA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7AA9F-AECB-4FD1-AD7B-17A86CA8CCC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692695"/>
            <a:ext cx="8352929" cy="1175449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uk-UA" sz="27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27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27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27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ЕКСПЕРИМЕНТАЛЬНІ ДІЛЯНКИ відбору проб води на Дністровському водосховищі (</a:t>
            </a:r>
            <a:r>
              <a:rPr lang="uk-UA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КВІТЕНЬ 2021)</a:t>
            </a:r>
            <a:b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C83C1-DBF7-4DBC-99EF-AF7E7D8B6F8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" name="Равнобедренный треугольник 13"/>
          <p:cNvSpPr>
            <a:spLocks noChangeArrowheads="1"/>
          </p:cNvSpPr>
          <p:nvPr/>
        </p:nvSpPr>
        <p:spPr bwMode="auto">
          <a:xfrm>
            <a:off x="1911242" y="6277962"/>
            <a:ext cx="373277" cy="28803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2307509" y="6223726"/>
            <a:ext cx="467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uk-UA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точки обліку для проведення дослідження</a:t>
            </a:r>
          </a:p>
        </p:txBody>
      </p:sp>
      <p:pic>
        <p:nvPicPr>
          <p:cNvPr id="12" name="Picture 2" descr="http://only-maps.ru/wp-content/uploads/prev_%D1%81%D1%85-%D0%B3%D0%B0%D1%8D%D1%8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312193"/>
            <a:ext cx="8712968" cy="48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Равнобедренный треугольник 13"/>
          <p:cNvSpPr>
            <a:spLocks noChangeArrowheads="1"/>
          </p:cNvSpPr>
          <p:nvPr/>
        </p:nvSpPr>
        <p:spPr bwMode="auto">
          <a:xfrm>
            <a:off x="2994261" y="1521719"/>
            <a:ext cx="373277" cy="28803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dirty="0"/>
              <a:t>1</a:t>
            </a:r>
          </a:p>
        </p:txBody>
      </p:sp>
      <p:sp>
        <p:nvSpPr>
          <p:cNvPr id="16" name="Равнобедренный треугольник 13"/>
          <p:cNvSpPr>
            <a:spLocks noChangeArrowheads="1"/>
          </p:cNvSpPr>
          <p:nvPr/>
        </p:nvSpPr>
        <p:spPr bwMode="auto">
          <a:xfrm>
            <a:off x="3768809" y="2539961"/>
            <a:ext cx="373277" cy="28803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dirty="0"/>
              <a:t>2</a:t>
            </a:r>
          </a:p>
        </p:txBody>
      </p:sp>
      <p:sp>
        <p:nvSpPr>
          <p:cNvPr id="17" name="Равнобедренный треугольник 13"/>
          <p:cNvSpPr>
            <a:spLocks noChangeArrowheads="1"/>
          </p:cNvSpPr>
          <p:nvPr/>
        </p:nvSpPr>
        <p:spPr bwMode="auto">
          <a:xfrm>
            <a:off x="3401716" y="4358697"/>
            <a:ext cx="373277" cy="28803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dirty="0"/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9B910-EB4D-4137-BB79-DC630C45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0"/>
            <a:ext cx="7429499" cy="1536726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Змінені русла річок </a:t>
            </a:r>
            <a:br>
              <a:rPr lang="uk-UA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 </a:t>
            </a:r>
            <a:r>
              <a:rPr lang="uk-UA" b="1" dirty="0" err="1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Дістровської</a:t>
            </a:r>
            <a:r>
              <a:rPr lang="uk-UA" b="1" dirty="0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>
                <a:solidFill>
                  <a:srgbClr val="2E23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гаес</a:t>
            </a:r>
            <a:endParaRPr lang="ru-RU" dirty="0">
              <a:solidFill>
                <a:srgbClr val="2E23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ED5A7-35A3-4979-9705-9EF58AEC4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E164A7-0D09-4AD1-A255-72A85975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7AA9F-AECB-4FD1-AD7B-17A86CA8CCC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026" name="Picture 2" descr="_MG296">
            <a:extLst>
              <a:ext uri="{FF2B5EF4-FFF2-40B4-BE49-F238E27FC236}">
                <a16:creationId xmlns:a16="http://schemas.microsoft.com/office/drawing/2014/main" id="{D2B64171-15FF-467A-8938-A07D61C7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28800"/>
            <a:ext cx="8704959" cy="482453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5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8173416" cy="144015"/>
          </a:xfrm>
        </p:spPr>
        <p:txBody>
          <a:bodyPr>
            <a:noAutofit/>
          </a:bodyPr>
          <a:lstStyle/>
          <a:p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Хімічний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проб води,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відібраної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Дністровського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(КВІТЕНЬ 2021)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008498"/>
              </p:ext>
            </p:extLst>
          </p:nvPr>
        </p:nvGraphicFramePr>
        <p:xfrm>
          <a:off x="208546" y="898358"/>
          <a:ext cx="8820000" cy="57062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9248">
                  <a:extLst>
                    <a:ext uri="{9D8B030D-6E8A-4147-A177-3AD203B41FA5}">
                      <a16:colId xmlns:a16="http://schemas.microsoft.com/office/drawing/2014/main" val="1787526550"/>
                    </a:ext>
                  </a:extLst>
                </a:gridCol>
                <a:gridCol w="1490059">
                  <a:extLst>
                    <a:ext uri="{9D8B030D-6E8A-4147-A177-3AD203B41FA5}">
                      <a16:colId xmlns:a16="http://schemas.microsoft.com/office/drawing/2014/main" val="3313062702"/>
                    </a:ext>
                  </a:extLst>
                </a:gridCol>
                <a:gridCol w="959553">
                  <a:extLst>
                    <a:ext uri="{9D8B030D-6E8A-4147-A177-3AD203B41FA5}">
                      <a16:colId xmlns:a16="http://schemas.microsoft.com/office/drawing/2014/main" val="2694474967"/>
                    </a:ext>
                  </a:extLst>
                </a:gridCol>
                <a:gridCol w="1513665">
                  <a:extLst>
                    <a:ext uri="{9D8B030D-6E8A-4147-A177-3AD203B41FA5}">
                      <a16:colId xmlns:a16="http://schemas.microsoft.com/office/drawing/2014/main" val="161064431"/>
                    </a:ext>
                  </a:extLst>
                </a:gridCol>
                <a:gridCol w="2029306">
                  <a:extLst>
                    <a:ext uri="{9D8B030D-6E8A-4147-A177-3AD203B41FA5}">
                      <a16:colId xmlns:a16="http://schemas.microsoft.com/office/drawing/2014/main" val="2094566441"/>
                    </a:ext>
                  </a:extLst>
                </a:gridCol>
                <a:gridCol w="2288169">
                  <a:extLst>
                    <a:ext uri="{9D8B030D-6E8A-4147-A177-3AD203B41FA5}">
                      <a16:colId xmlns:a16="http://schemas.microsoft.com/office/drawing/2014/main" val="3128444732"/>
                    </a:ext>
                  </a:extLst>
                </a:gridCol>
              </a:tblGrid>
              <a:tr h="833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Інгредієнт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Од. виміру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Проба № 1</a:t>
                      </a:r>
                      <a:r>
                        <a:rPr lang="uk-UA" sz="1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біля</a:t>
                      </a:r>
                      <a:r>
                        <a:rPr lang="uk-UA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Дністровської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ГЕС-1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Проба</a:t>
                      </a:r>
                      <a:r>
                        <a:rPr lang="uk-UA" sz="1400" b="1" i="1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i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2</a:t>
                      </a:r>
                      <a:r>
                        <a:rPr lang="uk-UA" sz="1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Дністровське</a:t>
                      </a:r>
                      <a:r>
                        <a:rPr lang="ru-RU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буферне</a:t>
                      </a:r>
                      <a:r>
                        <a:rPr lang="ru-RU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водосховище</a:t>
                      </a:r>
                      <a:r>
                        <a:rPr lang="ru-RU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біля</a:t>
                      </a:r>
                      <a:r>
                        <a:rPr lang="ru-RU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с.Ожеве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Проба № 3</a:t>
                      </a:r>
                      <a:r>
                        <a:rPr lang="uk-UA" sz="1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верхнє водоймище Дністровського водосховища ,</a:t>
                      </a:r>
                      <a:r>
                        <a:rPr lang="uk-UA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Дністровської ГАЕС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000143"/>
                  </a:ext>
                </a:extLst>
              </a:tr>
              <a:tr h="166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391003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рН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од.рН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7,24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7,28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717811"/>
                  </a:ext>
                </a:extLst>
              </a:tr>
              <a:tr h="424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Жорсткість загальна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ммоль</a:t>
                      </a: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600510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бали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868304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Присмак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бали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419981"/>
                  </a:ext>
                </a:extLst>
              </a:tr>
              <a:tr h="241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Осад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описати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&gt;30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335878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Прозорість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см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&gt;30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887551"/>
                  </a:ext>
                </a:extLst>
              </a:tr>
              <a:tr h="21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Мутність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см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0,10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060165"/>
                  </a:ext>
                </a:extLst>
              </a:tr>
              <a:tr h="223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Азот аміаку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мг/л 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984292"/>
                  </a:ext>
                </a:extLst>
              </a:tr>
              <a:tr h="134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Азот нітритів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мг/л 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0,006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0,007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0,006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261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Азот</a:t>
                      </a:r>
                      <a:r>
                        <a:rPr lang="uk-UA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нітратів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мг/л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&gt;19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18,0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18,4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30838"/>
                  </a:ext>
                </a:extLst>
              </a:tr>
              <a:tr h="435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  <a:r>
                        <a:rPr lang="uk-UA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жорсткість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мг-</a:t>
                      </a:r>
                      <a:r>
                        <a:rPr lang="uk-UA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екв</a:t>
                      </a: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4,6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4,4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4,5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289068"/>
                  </a:ext>
                </a:extLst>
              </a:tr>
              <a:tr h="480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Сухий</a:t>
                      </a:r>
                      <a:r>
                        <a:rPr lang="uk-UA" sz="1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залишок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мг-</a:t>
                      </a:r>
                      <a:r>
                        <a:rPr lang="uk-UA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екв</a:t>
                      </a: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120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124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120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163783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Залізо 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0,06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2969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Хлориди 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52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50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59815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Сульфати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90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88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90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512530"/>
                  </a:ext>
                </a:extLst>
              </a:tr>
              <a:tr h="424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Окисленість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мг/дм</a:t>
                      </a:r>
                      <a:r>
                        <a:rPr lang="uk-UA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2,1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2,0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2,1</a:t>
                      </a:r>
                      <a:endParaRPr lang="ru-RU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anose="020B0A04020102020204" pitchFamily="34" charset="0"/>
                      </a:endParaRPr>
                    </a:p>
                  </a:txBody>
                  <a:tcPr marL="31302" marR="313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885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2353</TotalTime>
  <Words>936</Words>
  <Application>Microsoft Office PowerPoint</Application>
  <PresentationFormat>Экран (4:3)</PresentationFormat>
  <Paragraphs>260</Paragraphs>
  <Slides>16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Bahnschrift SemiBold</vt:lpstr>
      <vt:lpstr>Calibri</vt:lpstr>
      <vt:lpstr>Constantia</vt:lpstr>
      <vt:lpstr>Georgia</vt:lpstr>
      <vt:lpstr>Times New Roman</vt:lpstr>
      <vt:lpstr>Tw Cen MT</vt:lpstr>
      <vt:lpstr>Wingdings</vt:lpstr>
      <vt:lpstr>Контур</vt:lpstr>
      <vt:lpstr> ВИЗНАЧЕННЯ СТУПЕНЯ  ЗАБРУДНЕНОСТІ АКВАТОРІЇ ДНІСТРОВСЬКОГО КОМПЛЕКСНОГО ГІДРОВУЗЛА МЕТОДОМ БІОІНДИКАЦІЇ</vt:lpstr>
      <vt:lpstr>Актуальність  дослідження</vt:lpstr>
      <vt:lpstr>Презентация PowerPoint</vt:lpstr>
      <vt:lpstr> ОБ'ЄКТ ДОСЛІДЖЕННЯ:                                Дністровське водосховище  </vt:lpstr>
      <vt:lpstr>МЕТОДИ  ДОСЛІДЖЕННЯ:</vt:lpstr>
      <vt:lpstr>        ЗАВДАННЯ ДОСЛІДЖЕННЯ: </vt:lpstr>
      <vt:lpstr>    ЕКСПЕРИМЕНТАЛЬНІ ДІЛЯНКИ відбору проб води на Дністровському водосховищі (КВІТЕНЬ 2021)  </vt:lpstr>
      <vt:lpstr>Змінені русла річок  БІЛЯ Дістровської гаес</vt:lpstr>
      <vt:lpstr> Хімічний аналіз проб води, відібраної  з Дністровського водосховища (КВІТЕНЬ 2021)</vt:lpstr>
      <vt:lpstr>ІНДИКАТОРНІ  ГРУПИ  МАКРОФІТІВ ЗА МОДИФІКОВАНИМ  ІНДЕКСОМ  мАЙЄРА</vt:lpstr>
      <vt:lpstr>Вміст хімічних речовин у пробах води на різних ділянках по відношенню до ГДК (квітень 2021)</vt:lpstr>
      <vt:lpstr>Кількісний склад зоопланктону  (дафнії)  у досліджуваних ділянках водосховища (КВІТЕНЬ 2021)</vt:lpstr>
      <vt:lpstr>Еколого-токсикологічна оцінка якості води за методикою біотестування  на Daphnia magna Straus </vt:lpstr>
      <vt:lpstr>РЕКОМЕНДАЦІЇ</vt:lpstr>
      <vt:lpstr>ВИСНОВКИ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ДИНАМІКА МЕТЕОРОЛОГІЧНИХ ПОКАЗНИКІВ  У МІСТІ КОНОТОП СУМСЬКОЇ ОБЛАСТІ</dc:title>
  <dc:creator>Admin</dc:creator>
  <cp:lastModifiedBy>Школа</cp:lastModifiedBy>
  <cp:revision>236</cp:revision>
  <dcterms:created xsi:type="dcterms:W3CDTF">2012-02-12T08:46:30Z</dcterms:created>
  <dcterms:modified xsi:type="dcterms:W3CDTF">2021-04-07T08:01:07Z</dcterms:modified>
</cp:coreProperties>
</file>