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0" r:id="rId5"/>
    <p:sldId id="261" r:id="rId6"/>
    <p:sldId id="262" r:id="rId7"/>
    <p:sldId id="259" r:id="rId8"/>
    <p:sldId id="260" r:id="rId9"/>
    <p:sldId id="263" r:id="rId10"/>
    <p:sldId id="264" r:id="rId11"/>
    <p:sldId id="265" r:id="rId12"/>
    <p:sldId id="266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" TargetMode="External"/><Relationship Id="rId3" Type="http://schemas.openxmlformats.org/officeDocument/2006/relationships/hyperlink" Target="https://arduinomaster.ru/" TargetMode="External"/><Relationship Id="rId7" Type="http://schemas.openxmlformats.org/officeDocument/2006/relationships/hyperlink" Target="https://www.youtube.com/watch?v=4QzmSUI8Tdc" TargetMode="External"/><Relationship Id="rId2" Type="http://schemas.openxmlformats.org/officeDocument/2006/relationships/hyperlink" Target="https://www.youtube.com/watch?v=NU9qkTfYpHA&amp;t=128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duinomaster.ru/motor-dvigatel-privod/servoprivody-arduino-sg90-mg995-shema-podklyuchenie-upravlenie/" TargetMode="External"/><Relationship Id="rId5" Type="http://schemas.openxmlformats.org/officeDocument/2006/relationships/hyperlink" Target="https://arduinomaster.ru/datchiki-arduino/podklyuchenie-rele-k-arduino/" TargetMode="External"/><Relationship Id="rId4" Type="http://schemas.openxmlformats.org/officeDocument/2006/relationships/hyperlink" Target="https://arduinomaster.ru/datchiki-arduino/arduino-ds18b2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68760"/>
            <a:ext cx="8100392" cy="1143000"/>
          </a:xfrm>
        </p:spPr>
        <p:txBody>
          <a:bodyPr>
            <a:noAutofit/>
          </a:bodyPr>
          <a:lstStyle/>
          <a:p>
            <a:pPr algn="ctr"/>
            <a:r>
              <a:rPr lang="uk-UA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Всеукраїнський відкритий інтерактивний конкурс </a:t>
            </a:r>
            <a:br>
              <a:rPr lang="uk-UA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 – Юніор Дослідник»</a:t>
            </a:r>
            <a:br>
              <a:rPr lang="uk-UA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Номінація «Технік-Юніор»</a:t>
            </a:r>
            <a:br>
              <a:rPr lang="uk-UA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Розумна теплиця на автономному живленні на базі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мікроконтролера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Arduino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2924944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 smtClean="0"/>
              <a:t>Виконавець: </a:t>
            </a: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Давиденко Дмитро Сергійович</a:t>
            </a: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учень 10 класу</a:t>
            </a:r>
          </a:p>
          <a:p>
            <a:pPr algn="r"/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Великоновосілківського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ЗЗСО І-ІІІ ступенів №2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95936" y="4581128"/>
            <a:ext cx="41392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dirty="0" smtClean="0"/>
              <a:t>Керівник: </a:t>
            </a:r>
          </a:p>
          <a:p>
            <a:pPr algn="r"/>
            <a:r>
              <a:rPr lang="uk-UA" b="1" dirty="0" smtClean="0"/>
              <a:t>Віктор Миколайович Павловський, </a:t>
            </a:r>
            <a:endParaRPr lang="ru-RU" dirty="0" smtClean="0"/>
          </a:p>
          <a:p>
            <a:pPr algn="r"/>
            <a:r>
              <a:rPr lang="uk-UA" dirty="0" smtClean="0"/>
              <a:t>учитель фізики та інформатики</a:t>
            </a:r>
            <a:endParaRPr lang="ru-RU" dirty="0"/>
          </a:p>
        </p:txBody>
      </p:sp>
      <p:pic>
        <p:nvPicPr>
          <p:cNvPr id="6" name="Рисунок 5" descr="IMG-ab6c3aca5228805bcc7376fa8e17f921-V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1763687" cy="262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156375515_1619154178275944_7565333783055328270_n.jpg"/>
          <p:cNvPicPr>
            <a:picLocks noChangeAspect="1" noChangeArrowheads="1"/>
          </p:cNvPicPr>
          <p:nvPr/>
        </p:nvPicPr>
        <p:blipFill>
          <a:blip r:embed="rId3" cstate="print"/>
          <a:srcRect b="51999"/>
          <a:stretch>
            <a:fillRect/>
          </a:stretch>
        </p:blipFill>
        <p:spPr bwMode="auto">
          <a:xfrm>
            <a:off x="1763688" y="4166319"/>
            <a:ext cx="1800200" cy="2702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23528" y="332656"/>
            <a:ext cx="7372672" cy="61926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Мета роботи: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	-	</a:t>
            </a:r>
            <a:r>
              <a:rPr lang="uk-UA" dirty="0" smtClean="0"/>
              <a:t>створити розумну теплицю на автономному живленні за допомогою плати </a:t>
            </a:r>
            <a:r>
              <a:rPr lang="uk-UA" dirty="0" err="1" smtClean="0"/>
              <a:t>Arduino</a:t>
            </a:r>
            <a:r>
              <a:rPr lang="uk-UA" dirty="0" smtClean="0"/>
              <a:t>, провести розрахунки та зробити висновки.</a:t>
            </a:r>
            <a:endParaRPr lang="ru-RU" dirty="0" smtClean="0"/>
          </a:p>
          <a:p>
            <a:pPr>
              <a:buNone/>
            </a:pP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Завдання: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	-	</a:t>
            </a:r>
            <a:r>
              <a:rPr lang="uk-UA" dirty="0" smtClean="0"/>
              <a:t>Ознайомитись з науковою літературою щодо теми дослідження та методикою дослідження.</a:t>
            </a:r>
            <a:endParaRPr lang="ru-RU" dirty="0" smtClean="0"/>
          </a:p>
          <a:p>
            <a:pPr lvl="0" algn="just">
              <a:buNone/>
            </a:pPr>
            <a:r>
              <a:rPr lang="uk-UA" dirty="0" smtClean="0"/>
              <a:t>	-	Проаналізувати можливості плати та сконструювати систему за допомогою плати </a:t>
            </a:r>
            <a:r>
              <a:rPr lang="uk-UA" dirty="0" err="1" smtClean="0"/>
              <a:t>Arduino</a:t>
            </a:r>
            <a:r>
              <a:rPr lang="uk-UA" dirty="0" smtClean="0"/>
              <a:t>. </a:t>
            </a:r>
            <a:endParaRPr lang="ru-RU" dirty="0" smtClean="0"/>
          </a:p>
          <a:p>
            <a:pPr lvl="0" algn="just">
              <a:buNone/>
            </a:pPr>
            <a:r>
              <a:rPr lang="uk-UA" dirty="0" smtClean="0"/>
              <a:t>	-	Провести тестування системи і на базі цих досліджень зробити висновки.</a:t>
            </a:r>
            <a:endParaRPr lang="ru-RU" dirty="0" smtClean="0"/>
          </a:p>
          <a:p>
            <a:pPr lvl="0" algn="just">
              <a:buNone/>
            </a:pPr>
            <a:r>
              <a:rPr lang="uk-UA" dirty="0" smtClean="0"/>
              <a:t>	-	Розробити план подальшого вдосконалення системи.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410445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dirty="0" smtClean="0"/>
              <a:t>		У наш час споживання вітамінів є невід’ємною частиною здорового способу життя. Вони зміцнюють імунну систему і підвищують здатність організму протистояти хворобам. Вітаміни містяться в овочах, ягодах і фруктах. Проте ми не можемо споживати їх у свіжому вигляді взимку. Саме це спонукало створити теплицю для вирощування овочів цілий рік. А щоб полегшити працю, було вирішено зробити розумну теплицю, у якій автоматично контролюється вологість, температура й освітлення.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		Теплиці </a:t>
            </a:r>
            <a:r>
              <a:rPr lang="uk-UA" b="1" dirty="0" smtClean="0"/>
              <a:t>– </a:t>
            </a:r>
            <a:r>
              <a:rPr lang="uk-UA" dirty="0" smtClean="0"/>
              <a:t>це складні приміщення, вкриті світлопроникним матеріалом, які призначені для вирощування овочевих культур та їх розсади. </a:t>
            </a:r>
            <a:r>
              <a:rPr lang="ru-RU" dirty="0" smtClean="0"/>
              <a:t>"</a:t>
            </a:r>
            <a:r>
              <a:rPr lang="ru-RU" dirty="0" err="1" smtClean="0"/>
              <a:t>Розумна</a:t>
            </a:r>
            <a:r>
              <a:rPr lang="ru-RU" dirty="0" smtClean="0"/>
              <a:t> </a:t>
            </a:r>
            <a:r>
              <a:rPr lang="ru-RU" dirty="0" err="1" smtClean="0"/>
              <a:t>теплиця</a:t>
            </a:r>
            <a:r>
              <a:rPr lang="ru-RU" dirty="0" smtClean="0"/>
              <a:t>" - </a:t>
            </a:r>
            <a:r>
              <a:rPr lang="ru-RU" dirty="0" err="1" smtClean="0"/>
              <a:t>це</a:t>
            </a:r>
            <a:r>
              <a:rPr lang="ru-RU" dirty="0" smtClean="0"/>
              <a:t> комплексна система </a:t>
            </a:r>
            <a:r>
              <a:rPr lang="ru-RU" dirty="0" err="1" smtClean="0"/>
              <a:t>управління</a:t>
            </a:r>
            <a:r>
              <a:rPr lang="ru-RU" dirty="0" smtClean="0"/>
              <a:t>, яка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кліматичного</a:t>
            </a:r>
            <a:r>
              <a:rPr lang="ru-RU" dirty="0" smtClean="0"/>
              <a:t> контролера, </a:t>
            </a:r>
            <a:r>
              <a:rPr lang="ru-RU" dirty="0" err="1" smtClean="0"/>
              <a:t>системи</a:t>
            </a:r>
            <a:r>
              <a:rPr lang="ru-RU" dirty="0" smtClean="0"/>
              <a:t> поливу, </a:t>
            </a:r>
            <a:r>
              <a:rPr lang="ru-RU" dirty="0" err="1" smtClean="0"/>
              <a:t>опалення</a:t>
            </a:r>
            <a:r>
              <a:rPr lang="ru-RU" dirty="0" smtClean="0"/>
              <a:t>, </a:t>
            </a:r>
            <a:r>
              <a:rPr lang="ru-RU" dirty="0" err="1" smtClean="0"/>
              <a:t>провітрювання</a:t>
            </a:r>
            <a:r>
              <a:rPr lang="ru-RU" dirty="0" smtClean="0"/>
              <a:t>, </a:t>
            </a:r>
            <a:r>
              <a:rPr lang="ru-RU" dirty="0" err="1" smtClean="0"/>
              <a:t>освітлення</a:t>
            </a:r>
            <a:r>
              <a:rPr lang="ru-RU" dirty="0" smtClean="0"/>
              <a:t>. </a:t>
            </a:r>
          </a:p>
          <a:p>
            <a:pPr algn="just">
              <a:buNone/>
            </a:pPr>
            <a:r>
              <a:rPr lang="uk-UA" dirty="0" smtClean="0"/>
              <a:t>		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оптимальні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для </a:t>
            </a:r>
            <a:r>
              <a:rPr lang="ru-RU" dirty="0" err="1" smtClean="0"/>
              <a:t>вирощування</a:t>
            </a:r>
            <a:r>
              <a:rPr lang="ru-RU" dirty="0" smtClean="0"/>
              <a:t> </a:t>
            </a:r>
            <a:r>
              <a:rPr lang="ru-RU" dirty="0" err="1" smtClean="0"/>
              <a:t>створюються</a:t>
            </a:r>
            <a:r>
              <a:rPr lang="ru-RU" dirty="0" smtClean="0"/>
              <a:t> автоматично, </a:t>
            </a:r>
            <a:r>
              <a:rPr lang="ru-RU" dirty="0" err="1" smtClean="0"/>
              <a:t>людська</a:t>
            </a:r>
            <a:r>
              <a:rPr lang="ru-RU" dirty="0" smtClean="0"/>
              <a:t> </a:t>
            </a:r>
            <a:r>
              <a:rPr lang="ru-RU" dirty="0" err="1" smtClean="0"/>
              <a:t>праця</a:t>
            </a:r>
            <a:r>
              <a:rPr lang="ru-RU" dirty="0" smtClean="0"/>
              <a:t> в </a:t>
            </a:r>
            <a:r>
              <a:rPr lang="ru-RU" dirty="0" err="1" smtClean="0"/>
              <a:t>теплиці</a:t>
            </a:r>
            <a:r>
              <a:rPr lang="ru-RU" dirty="0" smtClean="0"/>
              <a:t> </a:t>
            </a:r>
            <a:r>
              <a:rPr lang="ru-RU" dirty="0" err="1" smtClean="0"/>
              <a:t>зводиться</a:t>
            </a:r>
            <a:r>
              <a:rPr lang="ru-RU" dirty="0" smtClean="0"/>
              <a:t> практично до нуля.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0"/>
            <a:ext cx="7239000" cy="15567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400" dirty="0" smtClean="0"/>
              <a:t>Найголовніша деталь нашої теплиці – </a:t>
            </a:r>
            <a:r>
              <a:rPr lang="uk-UA" sz="2400" dirty="0" err="1" smtClean="0"/>
              <a:t>Arduino</a:t>
            </a:r>
            <a:r>
              <a:rPr lang="uk-UA" sz="2400" dirty="0" smtClean="0"/>
              <a:t> UNO. </a:t>
            </a:r>
            <a:r>
              <a:rPr lang="uk-UA" sz="2400" dirty="0" err="1" smtClean="0"/>
              <a:t>Arduino</a:t>
            </a:r>
            <a:r>
              <a:rPr lang="uk-UA" sz="2400" dirty="0" smtClean="0"/>
              <a:t> </a:t>
            </a:r>
            <a:r>
              <a:rPr lang="uk-UA" sz="2400" dirty="0" err="1" smtClean="0"/>
              <a:t>Uno</a:t>
            </a:r>
            <a:r>
              <a:rPr lang="uk-UA" sz="2400" dirty="0" smtClean="0"/>
              <a:t> - це пристрій на основі </a:t>
            </a:r>
            <a:r>
              <a:rPr lang="uk-UA" sz="2400" dirty="0" err="1" smtClean="0"/>
              <a:t>мікроконтролера</a:t>
            </a:r>
            <a:r>
              <a:rPr lang="uk-UA" sz="2400" dirty="0" smtClean="0"/>
              <a:t> ATmega328.</a:t>
            </a:r>
            <a:endParaRPr lang="ru-RU" sz="2400" dirty="0"/>
          </a:p>
        </p:txBody>
      </p:sp>
      <p:pic>
        <p:nvPicPr>
          <p:cNvPr id="2050" name="Picture 2" descr="C:\Users\User\Desktop\arduino-mega-2560-with-usb-ca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20888"/>
            <a:ext cx="6272518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0"/>
            <a:ext cx="7848872" cy="187460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dirty="0" smtClean="0"/>
              <a:t>Автономне живлення теплиці представлене сонячною панеллю з робочою напругою 6 Вольт та потужністю 3 Ват та ШІМ контролером, які будуть використані для зарядки акумуляторів від сонячної енергії та подальшого її зберігання.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7" name="Picture 5" descr="C:\Users\User\Desktop\МАН\Теплиця\Постер Теплиц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897560"/>
            <a:ext cx="7266862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100392" cy="2306656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Вентиляторами ми скористаємося для вентиляції та для акумуляції тепла, а </a:t>
            </a:r>
            <a:r>
              <a:rPr lang="uk-UA" dirty="0" err="1" smtClean="0"/>
              <a:t>сервоприводи</a:t>
            </a:r>
            <a:r>
              <a:rPr lang="uk-UA" dirty="0" smtClean="0"/>
              <a:t> нам знадобляться для відкривання віконець і запускання свіжого повітря до теплиці.</a:t>
            </a:r>
            <a:endParaRPr lang="ru-RU" dirty="0"/>
          </a:p>
        </p:txBody>
      </p:sp>
      <p:pic>
        <p:nvPicPr>
          <p:cNvPr id="4098" name="Picture 2" descr="C:\Users\User\Desktop\medium_TDC137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65104"/>
            <a:ext cx="2492896" cy="2492896"/>
          </a:xfrm>
          <a:prstGeom prst="rect">
            <a:avLst/>
          </a:prstGeom>
          <a:noFill/>
        </p:spPr>
      </p:pic>
      <p:pic>
        <p:nvPicPr>
          <p:cNvPr id="4099" name="Picture 3" descr="C:\Users\User\Desktop\large_tdc333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942184"/>
            <a:ext cx="2915816" cy="2915816"/>
          </a:xfrm>
          <a:prstGeom prst="rect">
            <a:avLst/>
          </a:prstGeom>
          <a:noFill/>
        </p:spPr>
      </p:pic>
      <p:pic>
        <p:nvPicPr>
          <p:cNvPr id="4100" name="Picture 4" descr="C:\Users\User\Desktop\medium_servoprivod-mikro-13g-power-hd-1900mg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4542059"/>
            <a:ext cx="2678807" cy="2315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ембранний насос (12 В, 2 л/хв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653136"/>
            <a:ext cx="3153677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Магнітний електричний клапан 1/2&quot; (впускний, нормально закритий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509120"/>
            <a:ext cx="2348880" cy="2348880"/>
          </a:xfrm>
          <a:prstGeom prst="rect">
            <a:avLst/>
          </a:prstGeom>
          <a:noFill/>
        </p:spPr>
      </p:pic>
      <p:pic>
        <p:nvPicPr>
          <p:cNvPr id="5126" name="Picture 6" descr="Емкостной датчик влажности почвы для Arduino - купить Харьков Украина  3v3.com.u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337720"/>
            <a:ext cx="2520280" cy="252028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0"/>
            <a:ext cx="77768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Полив буде здійснюватися за допомогою мембранних насосів з робочою напругою 12 Вольт і клапану для перемикання між джерелами води: свердловиною і водонапірною баштою. За допомогою датчика вологості </a:t>
            </a:r>
            <a:r>
              <a:rPr lang="uk-UA" sz="2800" dirty="0" err="1" smtClean="0"/>
              <a:t>грунту</a:t>
            </a:r>
            <a:r>
              <a:rPr lang="uk-UA" sz="2800" dirty="0" smtClean="0"/>
              <a:t> теплиця буде автоматично вмикати зрошення за низького рівня вологості.</a:t>
            </a:r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100392" cy="22346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dirty="0" smtClean="0"/>
              <a:t>За допомогою датчика освітленості теплиця буде контролювати рівень світла, що надходить рослинам, адже для їх нормального розвитку їм потрібна достатня кількість освітлення. За низького рівня, використовуючи реле ми будемо вмикати фіто-освітлення.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482" name="Picture 2" descr="Купить Оптом GY 49 MAX44009 Цифровой Освещенность Освещенность Модуль Датчик  I2C Интерфейс Высокой Точность Отkepi В Категории Умный Авто Модуль , 242  руб. На Ru.Dhgate.Com | Dhgate"/>
          <p:cNvPicPr>
            <a:picLocks noChangeAspect="1" noChangeArrowheads="1"/>
          </p:cNvPicPr>
          <p:nvPr/>
        </p:nvPicPr>
        <p:blipFill>
          <a:blip r:embed="rId2" cstate="print"/>
          <a:srcRect l="11308" t="21236" r="10565" b="17085"/>
          <a:stretch>
            <a:fillRect/>
          </a:stretch>
        </p:blipFill>
        <p:spPr bwMode="auto">
          <a:xfrm>
            <a:off x="0" y="4242973"/>
            <a:ext cx="3312368" cy="2615027"/>
          </a:xfrm>
          <a:prstGeom prst="rect">
            <a:avLst/>
          </a:prstGeom>
          <a:noFill/>
        </p:spPr>
      </p:pic>
      <p:pic>
        <p:nvPicPr>
          <p:cNvPr id="20484" name="Picture 4" descr="Светодиодное ФИТО лента SMD 5050 60 LED/мт. в силиконе по выгодным ценам от  компании &quot;LED-house&quot;"/>
          <p:cNvPicPr>
            <a:picLocks noChangeAspect="1" noChangeArrowheads="1"/>
          </p:cNvPicPr>
          <p:nvPr/>
        </p:nvPicPr>
        <p:blipFill>
          <a:blip r:embed="rId3" cstate="print"/>
          <a:srcRect b="15914"/>
          <a:stretch>
            <a:fillRect/>
          </a:stretch>
        </p:blipFill>
        <p:spPr bwMode="auto">
          <a:xfrm>
            <a:off x="5004048" y="4239051"/>
            <a:ext cx="3114613" cy="261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0"/>
            <a:ext cx="7848872" cy="1412776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Сигналізація представлена ІЧ датчиком руху, що буде вмикати освітлення за наявності руху в теплиці.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1506" name="Picture 2" descr="HC-SR505 купить в Москве - датчик движения для Arduino с доставкой по  России и СНГ"/>
          <p:cNvPicPr>
            <a:picLocks noChangeAspect="1" noChangeArrowheads="1"/>
          </p:cNvPicPr>
          <p:nvPr/>
        </p:nvPicPr>
        <p:blipFill>
          <a:blip r:embed="rId2" cstate="print"/>
          <a:srcRect l="8173" t="17708" r="14185" b="22358"/>
          <a:stretch>
            <a:fillRect/>
          </a:stretch>
        </p:blipFill>
        <p:spPr bwMode="auto">
          <a:xfrm>
            <a:off x="0" y="4162514"/>
            <a:ext cx="3491880" cy="2695486"/>
          </a:xfrm>
          <a:prstGeom prst="rect">
            <a:avLst/>
          </a:prstGeom>
          <a:noFill/>
        </p:spPr>
      </p:pic>
      <p:pic>
        <p:nvPicPr>
          <p:cNvPr id="21508" name="Picture 4" descr="Как работает светодиодная лента и для чего ее можно использова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462674"/>
            <a:ext cx="3440323" cy="2395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0"/>
            <a:ext cx="7239000" cy="1340768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Реле буде контролювати усі електричні прилади у теплиці, а його контроль здійснюватиме плата </a:t>
            </a:r>
            <a:r>
              <a:rPr lang="en-GB" dirty="0" err="1" smtClean="0"/>
              <a:t>Arduino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22530" name="Picture 2" descr="16-ти канальный реле для Ардуино (модуль управления 5V): продажа, цена в  Украине. Наборы и компоненты для самостоятельной сборки электроники от  &quot;ArduinoKit обучающий наборы&quot; - 1241717910"/>
          <p:cNvPicPr>
            <a:picLocks noChangeAspect="1" noChangeArrowheads="1"/>
          </p:cNvPicPr>
          <p:nvPr/>
        </p:nvPicPr>
        <p:blipFill>
          <a:blip r:embed="rId2" cstate="print"/>
          <a:srcRect t="30080" b="29012"/>
          <a:stretch>
            <a:fillRect/>
          </a:stretch>
        </p:blipFill>
        <p:spPr bwMode="auto">
          <a:xfrm>
            <a:off x="0" y="2636912"/>
            <a:ext cx="8097050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7239000" cy="6455736"/>
          </a:xfrm>
        </p:spPr>
        <p:txBody>
          <a:bodyPr>
            <a:normAutofit fontScale="85000" lnSpcReduction="20000"/>
          </a:bodyPr>
          <a:lstStyle/>
          <a:p>
            <a:pPr lvl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2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Даний дослід дозволяє:</a:t>
            </a:r>
            <a:endParaRPr lang="ru-RU" sz="2800" dirty="0" smtClean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/>
            <a:r>
              <a:rPr lang="uk-UA" sz="2800" smtClean="0"/>
              <a:t>Ознайомитися з науковою </a:t>
            </a:r>
            <a:r>
              <a:rPr lang="uk-UA" sz="2800" dirty="0" smtClean="0"/>
              <a:t>літературою щодо теми дослідження.</a:t>
            </a:r>
            <a:endParaRPr lang="ru-RU" sz="2800" dirty="0" smtClean="0"/>
          </a:p>
          <a:p>
            <a:pPr lvl="0" algn="just"/>
            <a:r>
              <a:rPr lang="uk-UA" sz="2800" dirty="0" smtClean="0"/>
              <a:t>Проаналізувати всі можливості плати.</a:t>
            </a:r>
            <a:endParaRPr lang="ru-RU" sz="2800" dirty="0" smtClean="0"/>
          </a:p>
          <a:p>
            <a:pPr lvl="0" algn="just"/>
            <a:r>
              <a:rPr lang="uk-UA" sz="2800" dirty="0" smtClean="0"/>
              <a:t>Сконструювати систему, яка працює на платі </a:t>
            </a:r>
            <a:r>
              <a:rPr lang="uk-UA" sz="2800" dirty="0" err="1" smtClean="0"/>
              <a:t>Arduino</a:t>
            </a:r>
            <a:r>
              <a:rPr lang="uk-UA" sz="2800" dirty="0" smtClean="0"/>
              <a:t>.</a:t>
            </a:r>
            <a:endParaRPr lang="ru-RU" sz="2800" dirty="0" smtClean="0"/>
          </a:p>
          <a:p>
            <a:pPr lvl="0" algn="just"/>
            <a:r>
              <a:rPr lang="uk-UA" sz="2800" dirty="0" smtClean="0"/>
              <a:t>Провести тестування системи.</a:t>
            </a:r>
            <a:endParaRPr lang="ru-RU" sz="2800" dirty="0" smtClean="0"/>
          </a:p>
          <a:p>
            <a:pPr lvl="0" algn="just"/>
            <a:r>
              <a:rPr lang="uk-UA" sz="2800" dirty="0" smtClean="0"/>
              <a:t>Дослідити роботу деяких приладів на базі </a:t>
            </a:r>
            <a:r>
              <a:rPr lang="uk-UA" sz="2800" dirty="0" err="1" smtClean="0"/>
              <a:t>мікроконтролера</a:t>
            </a:r>
            <a:r>
              <a:rPr lang="uk-UA" sz="2800" dirty="0" smtClean="0"/>
              <a:t> </a:t>
            </a:r>
            <a:r>
              <a:rPr lang="uk-UA" sz="2800" dirty="0" err="1" smtClean="0"/>
              <a:t>Arduino</a:t>
            </a:r>
            <a:r>
              <a:rPr lang="uk-UA" sz="2800" dirty="0" smtClean="0"/>
              <a:t>.</a:t>
            </a:r>
            <a:endParaRPr lang="ru-RU" sz="2800" dirty="0" smtClean="0"/>
          </a:p>
          <a:p>
            <a:pPr lvl="0" algn="just"/>
            <a:r>
              <a:rPr lang="uk-UA" sz="2800" dirty="0" smtClean="0"/>
              <a:t>Навести приклади багатьох конструкцій на базі </a:t>
            </a:r>
            <a:r>
              <a:rPr lang="uk-UA" sz="2800" dirty="0" err="1" smtClean="0"/>
              <a:t>мікрокнтролера</a:t>
            </a:r>
            <a:r>
              <a:rPr lang="uk-UA" sz="2800" dirty="0" smtClean="0"/>
              <a:t> </a:t>
            </a:r>
            <a:r>
              <a:rPr lang="uk-UA" sz="2800" dirty="0" err="1" smtClean="0"/>
              <a:t>Arduino</a:t>
            </a:r>
            <a:r>
              <a:rPr lang="uk-UA" sz="2800" dirty="0" smtClean="0"/>
              <a:t> та роз’яснено схему їх праці. </a:t>
            </a:r>
            <a:endParaRPr lang="ru-RU" sz="2800" dirty="0" smtClean="0"/>
          </a:p>
          <a:p>
            <a:pPr lvl="0" algn="just"/>
            <a:r>
              <a:rPr lang="uk-UA" sz="2800" dirty="0" smtClean="0"/>
              <a:t>Сконструювати автоматизовану розумну теплицю на сонячному живленні.</a:t>
            </a:r>
            <a:endParaRPr lang="ru-RU" sz="2800" dirty="0" smtClean="0"/>
          </a:p>
          <a:p>
            <a:pPr lvl="0" algn="just"/>
            <a:r>
              <a:rPr lang="uk-UA" sz="2800" dirty="0" smtClean="0"/>
              <a:t>Зменшити втручання людини у процес вирощування рослин, а тому звільнити багато часу людині для інших важливих справ.</a:t>
            </a:r>
            <a:endParaRPr lang="ru-RU" sz="2800" dirty="0" smtClean="0"/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6632"/>
            <a:ext cx="7239000" cy="6339104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uk-UA" b="1" dirty="0" smtClean="0">
                <a:solidFill>
                  <a:srgbClr val="00B050"/>
                </a:solidFill>
                <a:ea typeface="Calibri"/>
                <a:cs typeface="Times New Roman"/>
              </a:rPr>
              <a:t>Джерела інформації</a:t>
            </a: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1. </a:t>
            </a:r>
            <a:r>
              <a:rPr lang="uk-UA" dirty="0" err="1" smtClean="0">
                <a:solidFill>
                  <a:srgbClr val="00B050"/>
                </a:solidFill>
              </a:rPr>
              <a:t>Белов</a:t>
            </a:r>
            <a:r>
              <a:rPr lang="uk-UA" dirty="0" smtClean="0">
                <a:solidFill>
                  <a:srgbClr val="00B050"/>
                </a:solidFill>
              </a:rPr>
              <a:t> А.: Програмування </a:t>
            </a:r>
            <a:r>
              <a:rPr lang="uk-UA" dirty="0" err="1" smtClean="0">
                <a:solidFill>
                  <a:srgbClr val="00B050"/>
                </a:solidFill>
              </a:rPr>
              <a:t>Arduino</a:t>
            </a:r>
            <a:r>
              <a:rPr lang="uk-UA" dirty="0" smtClean="0">
                <a:solidFill>
                  <a:srgbClr val="00B050"/>
                </a:solidFill>
              </a:rPr>
              <a:t>, Петербург, 2018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2. </a:t>
            </a:r>
            <a:r>
              <a:rPr lang="uk-UA" dirty="0" err="1" smtClean="0">
                <a:solidFill>
                  <a:srgbClr val="00B050"/>
                </a:solidFill>
              </a:rPr>
              <a:t>Доусон</a:t>
            </a:r>
            <a:r>
              <a:rPr lang="uk-UA" dirty="0" smtClean="0">
                <a:solidFill>
                  <a:srgbClr val="00B050"/>
                </a:solidFill>
              </a:rPr>
              <a:t> М.: Вивчаємо С++, Петербург, 2016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3. </a:t>
            </a:r>
            <a:r>
              <a:rPr lang="uk-UA" dirty="0" err="1" smtClean="0">
                <a:solidFill>
                  <a:srgbClr val="00B050"/>
                </a:solidFill>
              </a:rPr>
              <a:t>Кортні-Сміт</a:t>
            </a:r>
            <a:r>
              <a:rPr lang="uk-UA" dirty="0" smtClean="0">
                <a:solidFill>
                  <a:srgbClr val="00B050"/>
                </a:solidFill>
              </a:rPr>
              <a:t> Н.: </a:t>
            </a:r>
            <a:r>
              <a:rPr lang="uk-UA" dirty="0" err="1" smtClean="0">
                <a:solidFill>
                  <a:srgbClr val="00B050"/>
                </a:solidFill>
              </a:rPr>
              <a:t>Блог</a:t>
            </a:r>
            <a:r>
              <a:rPr lang="uk-UA" dirty="0" smtClean="0">
                <a:solidFill>
                  <a:srgbClr val="00B050"/>
                </a:solidFill>
              </a:rPr>
              <a:t> на мільйон доларів, </a:t>
            </a:r>
            <a:r>
              <a:rPr lang="uk-UA" dirty="0" err="1" smtClean="0">
                <a:solidFill>
                  <a:srgbClr val="00B050"/>
                </a:solidFill>
              </a:rPr>
              <a:t>Альпіна</a:t>
            </a:r>
            <a:r>
              <a:rPr lang="uk-UA" dirty="0" smtClean="0">
                <a:solidFill>
                  <a:srgbClr val="00B050"/>
                </a:solidFill>
              </a:rPr>
              <a:t>, 2018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4. </a:t>
            </a:r>
            <a:r>
              <a:rPr lang="uk-UA" dirty="0" err="1" smtClean="0">
                <a:solidFill>
                  <a:srgbClr val="00B050"/>
                </a:solidFill>
              </a:rPr>
              <a:t>Мамічев</a:t>
            </a:r>
            <a:r>
              <a:rPr lang="uk-UA" dirty="0" smtClean="0">
                <a:solidFill>
                  <a:srgbClr val="00B050"/>
                </a:solidFill>
              </a:rPr>
              <a:t> Д.: </a:t>
            </a:r>
            <a:r>
              <a:rPr lang="uk-UA" dirty="0" err="1" smtClean="0">
                <a:solidFill>
                  <a:srgbClr val="00B050"/>
                </a:solidFill>
              </a:rPr>
              <a:t>Прграмування</a:t>
            </a:r>
            <a:r>
              <a:rPr lang="uk-UA" dirty="0" smtClean="0">
                <a:solidFill>
                  <a:srgbClr val="00B050"/>
                </a:solidFill>
              </a:rPr>
              <a:t> </a:t>
            </a:r>
            <a:r>
              <a:rPr lang="uk-UA" dirty="0" err="1" smtClean="0">
                <a:solidFill>
                  <a:srgbClr val="00B050"/>
                </a:solidFill>
              </a:rPr>
              <a:t>Arduino</a:t>
            </a:r>
            <a:r>
              <a:rPr lang="uk-UA" dirty="0" smtClean="0">
                <a:solidFill>
                  <a:srgbClr val="00B050"/>
                </a:solidFill>
              </a:rPr>
              <a:t>, Солон </a:t>
            </a:r>
            <a:r>
              <a:rPr lang="uk-UA" dirty="0" err="1" smtClean="0">
                <a:solidFill>
                  <a:srgbClr val="00B050"/>
                </a:solidFill>
              </a:rPr>
              <a:t>пресс</a:t>
            </a:r>
            <a:r>
              <a:rPr lang="uk-UA" dirty="0" smtClean="0">
                <a:solidFill>
                  <a:srgbClr val="00B050"/>
                </a:solidFill>
              </a:rPr>
              <a:t>, 2018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5. Петін В. В	.: Практична енциклопедія </a:t>
            </a:r>
            <a:r>
              <a:rPr lang="uk-UA" dirty="0" err="1" smtClean="0">
                <a:solidFill>
                  <a:srgbClr val="00B050"/>
                </a:solidFill>
              </a:rPr>
              <a:t>Arduino</a:t>
            </a:r>
            <a:r>
              <a:rPr lang="uk-UA" dirty="0" smtClean="0">
                <a:solidFill>
                  <a:srgbClr val="00B050"/>
                </a:solidFill>
              </a:rPr>
              <a:t>. Друге видання, Петербург,  2019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6. Петін В. В.: </a:t>
            </a:r>
            <a:r>
              <a:rPr lang="uk-UA" dirty="0" err="1" smtClean="0">
                <a:solidFill>
                  <a:srgbClr val="00B050"/>
                </a:solidFill>
              </a:rPr>
              <a:t>Проєкти</a:t>
            </a:r>
            <a:r>
              <a:rPr lang="uk-UA" dirty="0" smtClean="0">
                <a:solidFill>
                  <a:srgbClr val="00B050"/>
                </a:solidFill>
              </a:rPr>
              <a:t> з використанням контролера </a:t>
            </a:r>
            <a:r>
              <a:rPr lang="uk-UA" dirty="0" err="1" smtClean="0">
                <a:solidFill>
                  <a:srgbClr val="00B050"/>
                </a:solidFill>
              </a:rPr>
              <a:t>Arduino</a:t>
            </a:r>
            <a:r>
              <a:rPr lang="uk-UA" dirty="0" smtClean="0">
                <a:solidFill>
                  <a:srgbClr val="00B050"/>
                </a:solidFill>
              </a:rPr>
              <a:t>, </a:t>
            </a:r>
            <a:r>
              <a:rPr lang="uk-UA" dirty="0" err="1" smtClean="0">
                <a:solidFill>
                  <a:srgbClr val="00B050"/>
                </a:solidFill>
              </a:rPr>
              <a:t>БХВ-Петербург</a:t>
            </a:r>
            <a:r>
              <a:rPr lang="uk-UA" dirty="0" smtClean="0">
                <a:solidFill>
                  <a:srgbClr val="00B050"/>
                </a:solidFill>
              </a:rPr>
              <a:t>,  2014 - 400 с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7. </a:t>
            </a:r>
            <a:r>
              <a:rPr lang="uk-UA" dirty="0" err="1" smtClean="0">
                <a:solidFill>
                  <a:srgbClr val="00B050"/>
                </a:solidFill>
              </a:rPr>
              <a:t>Радіонов</a:t>
            </a:r>
            <a:r>
              <a:rPr lang="uk-UA" dirty="0" smtClean="0">
                <a:solidFill>
                  <a:srgbClr val="00B050"/>
                </a:solidFill>
              </a:rPr>
              <a:t> А. А.: Електрообладнання і електроавтоматика, Магнітогорськ, 2011 - 126 с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8. </a:t>
            </a:r>
            <a:r>
              <a:rPr lang="uk-UA" dirty="0" err="1" smtClean="0">
                <a:solidFill>
                  <a:srgbClr val="00B050"/>
                </a:solidFill>
              </a:rPr>
              <a:t>Ревіч</a:t>
            </a:r>
            <a:r>
              <a:rPr lang="uk-UA" dirty="0" smtClean="0">
                <a:solidFill>
                  <a:srgbClr val="00B050"/>
                </a:solidFill>
              </a:rPr>
              <a:t> Ю. З.: Цікава електроніка, Петербург,  2019 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9. </a:t>
            </a:r>
            <a:r>
              <a:rPr lang="uk-UA" dirty="0" err="1" smtClean="0">
                <a:solidFill>
                  <a:srgbClr val="00B050"/>
                </a:solidFill>
              </a:rPr>
              <a:t>Соммер</a:t>
            </a:r>
            <a:r>
              <a:rPr lang="uk-UA" dirty="0" smtClean="0">
                <a:solidFill>
                  <a:srgbClr val="00B050"/>
                </a:solidFill>
              </a:rPr>
              <a:t> У.: Програмування </a:t>
            </a:r>
            <a:r>
              <a:rPr lang="uk-UA" dirty="0" err="1" smtClean="0">
                <a:solidFill>
                  <a:srgbClr val="00B050"/>
                </a:solidFill>
              </a:rPr>
              <a:t>мікроконтролерних</a:t>
            </a:r>
            <a:r>
              <a:rPr lang="uk-UA" dirty="0" smtClean="0">
                <a:solidFill>
                  <a:srgbClr val="00B050"/>
                </a:solidFill>
              </a:rPr>
              <a:t> плат, </a:t>
            </a:r>
            <a:r>
              <a:rPr lang="uk-UA" dirty="0" err="1" smtClean="0">
                <a:solidFill>
                  <a:srgbClr val="00B050"/>
                </a:solidFill>
              </a:rPr>
              <a:t>БХВ-Петербург</a:t>
            </a:r>
            <a:r>
              <a:rPr lang="uk-UA" dirty="0" smtClean="0">
                <a:solidFill>
                  <a:srgbClr val="00B050"/>
                </a:solidFill>
              </a:rPr>
              <a:t>,  2012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B050"/>
                </a:solidFill>
              </a:rPr>
              <a:t>10. </a:t>
            </a:r>
            <a:r>
              <a:rPr lang="uk-UA" dirty="0" err="1" smtClean="0">
                <a:solidFill>
                  <a:srgbClr val="00B050"/>
                </a:solidFill>
              </a:rPr>
              <a:t>Хуанг</a:t>
            </a:r>
            <a:r>
              <a:rPr lang="uk-UA" dirty="0" smtClean="0">
                <a:solidFill>
                  <a:srgbClr val="00B050"/>
                </a:solidFill>
              </a:rPr>
              <a:t> Б., </a:t>
            </a:r>
            <a:r>
              <a:rPr lang="uk-UA" dirty="0" err="1" smtClean="0">
                <a:solidFill>
                  <a:srgbClr val="00B050"/>
                </a:solidFill>
              </a:rPr>
              <a:t>Ранберг</a:t>
            </a:r>
            <a:r>
              <a:rPr lang="uk-UA" dirty="0" smtClean="0">
                <a:solidFill>
                  <a:srgbClr val="00B050"/>
                </a:solidFill>
              </a:rPr>
              <a:t> Д.: </a:t>
            </a:r>
            <a:r>
              <a:rPr lang="uk-UA" dirty="0" err="1" smtClean="0">
                <a:solidFill>
                  <a:srgbClr val="00B050"/>
                </a:solidFill>
              </a:rPr>
              <a:t>Arduino</a:t>
            </a:r>
            <a:r>
              <a:rPr lang="uk-UA" dirty="0" smtClean="0">
                <a:solidFill>
                  <a:srgbClr val="00B050"/>
                </a:solidFill>
              </a:rPr>
              <a:t> ДЛЯ ВИНАХІДНИКІВ, Петербург, 2016</a:t>
            </a:r>
            <a:endParaRPr lang="ru-RU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uk-UA" b="1" dirty="0" smtClean="0">
                <a:solidFill>
                  <a:srgbClr val="00B050"/>
                </a:solidFill>
              </a:rPr>
              <a:t>ІНТЕРНЕТ РЕСУРСИ</a:t>
            </a:r>
            <a:endParaRPr lang="ru-RU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u="sng" dirty="0" smtClean="0">
                <a:solidFill>
                  <a:srgbClr val="00B050"/>
                </a:solidFill>
                <a:hlinkClick r:id="rId2"/>
              </a:rPr>
              <a:t>https://www.youtube.com/watch?v=NU9qkTfYpHA&amp;t=128s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u="sng" dirty="0" smtClean="0">
                <a:solidFill>
                  <a:srgbClr val="00B050"/>
                </a:solidFill>
                <a:hlinkClick r:id="rId3"/>
              </a:rPr>
              <a:t>https://arduinomaster.ru/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u="sng" dirty="0" smtClean="0">
                <a:solidFill>
                  <a:srgbClr val="00B050"/>
                </a:solidFill>
                <a:hlinkClick r:id="rId4"/>
              </a:rPr>
              <a:t>https://arduinomaster.ru/datchiki-arduino/arduino-ds18b20/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u="sng" dirty="0" smtClean="0">
                <a:solidFill>
                  <a:srgbClr val="00B050"/>
                </a:solidFill>
                <a:hlinkClick r:id="rId5"/>
              </a:rPr>
              <a:t>https://arduinomaster.ru/datchiki-arduino/podklyuchenie-rele-k-arduino/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u="sng" dirty="0" smtClean="0">
                <a:solidFill>
                  <a:srgbClr val="00B050"/>
                </a:solidFill>
                <a:hlinkClick r:id="rId6"/>
              </a:rPr>
              <a:t>https://arduinomaster.ru/motor-dvigatel-privod/servoprivody-arduino-sg90-mg995-shema-podklyuchenie-upravlenie/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u="sng" dirty="0" smtClean="0">
                <a:solidFill>
                  <a:srgbClr val="00B050"/>
                </a:solidFill>
                <a:hlinkClick r:id="rId7"/>
              </a:rPr>
              <a:t>https://www.youtube.com/watch?v=4QzmSUI8Tdc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uk-UA" u="sng" dirty="0" smtClean="0">
                <a:solidFill>
                  <a:srgbClr val="00B050"/>
                </a:solidFill>
                <a:hlinkClick r:id="rId8"/>
              </a:rPr>
              <a:t>https://github.com/</a:t>
            </a: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Другая 1">
      <a:dk1>
        <a:srgbClr val="00B050"/>
      </a:dk1>
      <a:lt1>
        <a:srgbClr val="FFFFFF"/>
      </a:lt1>
      <a:dk2>
        <a:srgbClr val="00B050"/>
      </a:dk2>
      <a:lt2>
        <a:srgbClr val="00B050"/>
      </a:lt2>
      <a:accent1>
        <a:srgbClr val="92D050"/>
      </a:accent1>
      <a:accent2>
        <a:srgbClr val="00B050"/>
      </a:accent2>
      <a:accent3>
        <a:srgbClr val="00B050"/>
      </a:accent3>
      <a:accent4>
        <a:srgbClr val="92D050"/>
      </a:accent4>
      <a:accent5>
        <a:srgbClr val="00B050"/>
      </a:accent5>
      <a:accent6>
        <a:srgbClr val="92D050"/>
      </a:accent6>
      <a:hlink>
        <a:srgbClr val="00B050"/>
      </a:hlink>
      <a:folHlink>
        <a:srgbClr val="92D05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174</TotalTime>
  <Words>349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Всеукраїнський відкритий інтерактивний конкурс  МАН – Юніор Дослідник» Номінація «Технік-Юніор» Тема: Розумна теплиця на автономному живленні на базі мікроконтролера Arduino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Розумна теплиця на автономному живленні на базі мікроконтролера Arduino</dc:title>
  <dc:creator>User</dc:creator>
  <cp:lastModifiedBy>User</cp:lastModifiedBy>
  <cp:revision>26</cp:revision>
  <dcterms:created xsi:type="dcterms:W3CDTF">2021-03-11T20:23:15Z</dcterms:created>
  <dcterms:modified xsi:type="dcterms:W3CDTF">2021-03-21T20:32:33Z</dcterms:modified>
</cp:coreProperties>
</file>