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8" r:id="rId4"/>
    <p:sldId id="266" r:id="rId5"/>
    <p:sldId id="265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65CE-961E-4ADE-817D-D965ED84BCE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6BC98-32E7-48BE-A730-FE7EA16906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7DFB-0A57-42BA-A5E9-52DF1E18C854}" type="datetime1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F9F1D-0B92-42E0-BF01-EA69F321D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3939-7814-4F59-9007-057FE845A03A}" type="datetime1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FB29-6077-465C-B952-CDE259A9A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61CB-5951-4484-9872-2A0BA91A6EF8}" type="datetime1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5BC8-A488-4F7A-8DE3-92B3287BF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4C23-0302-4212-A575-310677700418}" type="datetime1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EA31-AC96-4BFE-8966-FE38E65AA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B615-79DB-4872-9DB8-0F9C8C6E4772}" type="datetime1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61C9-923F-4EE9-912D-5A38AEA77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954F-DB01-4A41-A9CF-B20339B3AACC}" type="datetime1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7F60-5DA6-4434-94EF-CEF289EBF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5019-8CAA-49A1-A6BC-5598A6A2A4D9}" type="datetime1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D589-70AE-4DF7-B8B2-1949E37B6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825B-24EF-4E86-AE9A-54E845308BBD}" type="datetime1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22AA-B57F-4E8B-A9C2-3997DD97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8694-CB70-42D7-B912-CD309CBB6F07}" type="datetime1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D47D-BABB-4FA4-8F2D-017365741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D31B-E6A2-456C-87AB-C7C394624AE8}" type="datetime1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B0B6-CF15-4EEA-8648-61588F989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55F8-ED2C-4921-979C-6CEAC9BF77FA}" type="datetime1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C3C5-0E5B-40C5-9351-6175C3DBB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2CBA81-E513-40FE-8CF1-A4AD88C1B7FC}" type="datetime1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523AEF-94EA-4D06-BA9E-C5B0C86CA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://fotoklumba.lviv.ua/wp-content/uploads/2013/02/10-samyx-krupnyx-meteoritov-upavshix-na-zemlyu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0" name="AutoShape 4" descr="http://fotoklumba.lviv.ua/wp-content/uploads/2013/02/10-samyx-krupnyx-meteoritov-upavshix-na-zemlyu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2" name="Picture 6" descr="http://cdn15.img22.ria.ru/images/92346/70/92346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214414" y="4214818"/>
            <a:ext cx="6400800" cy="11269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FFFF"/>
                </a:solidFill>
              </a:rPr>
              <a:t>Метеорити України як етнотериторіальні маркери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Годований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Микола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  <a:r>
              <a:rPr lang="ru-RU" dirty="0" err="1" smtClean="0">
                <a:solidFill>
                  <a:srgbClr val="FFFFFF"/>
                </a:solidFill>
              </a:rPr>
              <a:t>Перечин</a:t>
            </a:r>
            <a:r>
              <a:rPr lang="ru-RU" dirty="0" smtClean="0">
                <a:solidFill>
                  <a:srgbClr val="FFFFFF"/>
                </a:solidFill>
              </a:rPr>
              <a:t> 2021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211960" y="4005064"/>
            <a:ext cx="4680520" cy="2502594"/>
          </a:xfrm>
          <a:solidFill>
            <a:schemeClr val="accent1">
              <a:lumMod val="50000"/>
            </a:schemeClr>
          </a:solidFill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FFFF00"/>
                </a:solidFill>
              </a:rPr>
              <a:t>За вмістом нікелистого заліза й силікатів метеорити поділяють на три великі категорії: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 кам'яні (92% за кількістю);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 залізні (6%);</a:t>
            </a:r>
          </a:p>
          <a:p>
            <a:pPr lvl="0" algn="l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 залізо-кам'яні (2%).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1520" y="260648"/>
            <a:ext cx="3254375" cy="3312368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Метеорит </a:t>
            </a:r>
            <a:r>
              <a:rPr lang="uk-UA" sz="2800" dirty="0" smtClean="0">
                <a:solidFill>
                  <a:schemeClr val="bg1"/>
                </a:solidFill>
              </a:rPr>
              <a:t>— тверде тіло небесного походження, що впало на поверхню Землі з космосу.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260649"/>
            <a:ext cx="511256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За даними </a:t>
            </a:r>
            <a:r>
              <a:rPr lang="uk-UA" sz="2000" dirty="0" err="1" smtClean="0"/>
              <a:t>The</a:t>
            </a:r>
            <a:r>
              <a:rPr lang="uk-UA" sz="2000" dirty="0" smtClean="0"/>
              <a:t> </a:t>
            </a:r>
            <a:r>
              <a:rPr lang="uk-UA" sz="2000" dirty="0" err="1" smtClean="0"/>
              <a:t>Meteoritical</a:t>
            </a:r>
            <a:r>
              <a:rPr lang="uk-UA" sz="2000" dirty="0" smtClean="0"/>
              <a:t> </a:t>
            </a:r>
            <a:r>
              <a:rPr lang="uk-UA" sz="2000" dirty="0" err="1" smtClean="0"/>
              <a:t>Society</a:t>
            </a:r>
            <a:r>
              <a:rPr lang="uk-UA" sz="2000" dirty="0" smtClean="0"/>
              <a:t>, сьогодні знайдено понад 58 тисяч метеоритів.</a:t>
            </a:r>
            <a:endParaRPr lang="ru-RU" sz="2000" dirty="0">
              <a:latin typeface="+mn-lt"/>
            </a:endParaRPr>
          </a:p>
        </p:txBody>
      </p:sp>
      <p:pic>
        <p:nvPicPr>
          <p:cNvPr id="7170" name="Picture 2" descr="http://telegraf.com.ua/files/2013/06/tunguskiy-meteor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268760"/>
            <a:ext cx="5112568" cy="2520280"/>
          </a:xfrm>
          <a:prstGeom prst="roundRect">
            <a:avLst/>
          </a:prstGeom>
          <a:noFill/>
        </p:spPr>
      </p:pic>
      <p:pic>
        <p:nvPicPr>
          <p:cNvPr id="7172" name="Picture 4" descr="http://astroinformer.com/e107_plugins/my_gallery/dload.php?file=Gallery/pictures/meteorite/ho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552395" cy="2664296"/>
          </a:xfrm>
          <a:prstGeom prst="round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312368" cy="4248472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uk-U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Метеорит «</a:t>
            </a:r>
            <a:r>
              <a:rPr lang="uk-UA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Жигайлівка</a:t>
            </a:r>
            <a:r>
              <a:rPr lang="uk-U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 — перший метеорит, знайдений на території України (упав 12 жовтня 1787 р. в Харківській губернії біля слободи </a:t>
            </a:r>
            <a:r>
              <a:rPr lang="uk-UA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Жигайлівка</a:t>
            </a:r>
            <a:r>
              <a:rPr lang="uk-U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тепер Тростянецького району Сумської області).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680520" cy="1512168"/>
          </a:xfrm>
          <a:solidFill>
            <a:schemeClr val="accent1">
              <a:lumMod val="50000"/>
            </a:schemeClr>
          </a:solidFill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 smtClean="0">
                <a:solidFill>
                  <a:schemeClr val="bg1"/>
                </a:solidFill>
              </a:rPr>
              <a:t>На території України зареєстровано за останні століття падіння 43 метеоритів, з них чотири — залізні.</a:t>
            </a:r>
            <a:endParaRPr lang="vi-V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09120"/>
            <a:ext cx="3888431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Метеорит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Сухий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лиман — 48 кг,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знайдений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околиці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Одеси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в 1987 р.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Зовнішній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вигляд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свідчить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про те,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лише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частина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більшого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тіла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vi-VN" sz="2000" b="1" dirty="0" smtClean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146" name="Picture 2" descr="https://upload.wikimedia.org/wikipedia/uk/thumb/e/ec/%D0%96%D0%B8%D0%B3%D0%B0%D0%B9%D0%BB%D1%96%D0%B2%D0%BA%D0%B0_(%D0%BC%D0%B5%D1%82%D0%B5%D0%BE%D1%80%D0%B8%D1%82).jpg/280px-%D0%96%D0%B8%D0%B3%D0%B0%D0%B9%D0%BB%D1%96%D0%B2%D0%BA%D0%B0_(%D0%BC%D0%B5%D1%82%D0%B5%D0%BE%D1%80%D0%B8%D1%8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916832"/>
            <a:ext cx="3264361" cy="2448272"/>
          </a:xfrm>
          <a:prstGeom prst="roundRect">
            <a:avLst/>
          </a:prstGeom>
          <a:noFill/>
        </p:spPr>
      </p:pic>
      <p:pic>
        <p:nvPicPr>
          <p:cNvPr id="8" name="Picture 8" descr="https://upload.wikimedia.org/wikipedia/uk/thumb/b/b9/%D0%9C%D0%B5%D1%82%D0%B5%D0%BE%D1%80%D0%B8%D1%82_%D1%85%D0%BE%D0%BD%D0%B4%D1%80%D0%B8%D1%82_%D0%A1%D1%83%D1%85%D0%B8%D0%B9_%D0%BB%D0%B8%D0%BC%D0%B0%D0%BD_.JPG/180px-%D0%9C%D0%B5%D1%82%D0%B5%D0%BE%D1%80%D0%B8%D1%82_%D1%85%D0%BE%D0%BD%D0%B4%D1%80%D0%B8%D1%82_%D0%A1%D1%83%D1%85%D0%B8%D0%B9_%D0%BB%D0%B8%D0%BC%D0%B0%D0%B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53136"/>
            <a:ext cx="2434580" cy="1825936"/>
          </a:xfrm>
          <a:prstGeom prst="roundRect">
            <a:avLst/>
          </a:prstGeom>
          <a:noFill/>
        </p:spPr>
      </p:pic>
      <p:sp>
        <p:nvSpPr>
          <p:cNvPr id="9" name="Стрелка влево 8"/>
          <p:cNvSpPr/>
          <p:nvPr/>
        </p:nvSpPr>
        <p:spPr>
          <a:xfrm>
            <a:off x="4283968" y="2780928"/>
            <a:ext cx="864096" cy="576064"/>
          </a:xfrm>
          <a:prstGeom prst="leftArrow">
            <a:avLst>
              <a:gd name="adj1" fmla="val 22149"/>
              <a:gd name="adj2" fmla="val 42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4716016" y="5157192"/>
            <a:ext cx="1008112" cy="576064"/>
          </a:xfrm>
          <a:prstGeom prst="rightArrow">
            <a:avLst>
              <a:gd name="adj1" fmla="val 27851"/>
              <a:gd name="adj2" fmla="val 4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3501008"/>
            <a:ext cx="2396952" cy="3024336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1800" dirty="0" smtClean="0"/>
              <a:t>Метеорит </a:t>
            </a:r>
            <a:r>
              <a:rPr lang="uk-UA" sz="1800" dirty="0" err="1" smtClean="0"/>
              <a:t>Андріївка</a:t>
            </a:r>
            <a:r>
              <a:rPr lang="uk-UA" sz="1800" dirty="0" smtClean="0"/>
              <a:t>, який впав у 1969 р. у с. </a:t>
            </a:r>
            <a:r>
              <a:rPr lang="uk-UA" sz="1800" dirty="0" err="1" smtClean="0"/>
              <a:t>Андріївка</a:t>
            </a:r>
            <a:r>
              <a:rPr lang="uk-UA" sz="1800" dirty="0" smtClean="0"/>
              <a:t> Донецької області, представляв собою камінь чорного кольору круглої форми масою 600-800 г і був ще теплий.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976664" cy="2304256"/>
          </a:xfrm>
          <a:solidFill>
            <a:schemeClr val="accent1">
              <a:lumMod val="50000"/>
            </a:schemeClr>
          </a:solidFill>
        </p:spPr>
        <p:txBody>
          <a:bodyPr rtlCol="0">
            <a:noAutofit/>
          </a:bodyPr>
          <a:lstStyle/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uk-UA" sz="2400" dirty="0" smtClean="0">
                <a:solidFill>
                  <a:schemeClr val="bg1"/>
                </a:solidFill>
              </a:rPr>
              <a:t>Метеорит </a:t>
            </a:r>
            <a:r>
              <a:rPr lang="uk-UA" sz="2400" dirty="0" err="1" smtClean="0">
                <a:solidFill>
                  <a:schemeClr val="bg1"/>
                </a:solidFill>
              </a:rPr>
              <a:t>Мигії</a:t>
            </a:r>
            <a:r>
              <a:rPr lang="uk-UA" sz="2400" dirty="0" smtClean="0">
                <a:solidFill>
                  <a:schemeClr val="bg1"/>
                </a:solidFill>
              </a:rPr>
              <a:t>  — упав поблизу села </a:t>
            </a:r>
            <a:r>
              <a:rPr lang="uk-UA" sz="2400" dirty="0" err="1" smtClean="0">
                <a:solidFill>
                  <a:schemeClr val="bg1"/>
                </a:solidFill>
              </a:rPr>
              <a:t>Мигія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Єлизаветградського</a:t>
            </a:r>
            <a:r>
              <a:rPr lang="uk-UA" sz="2400" dirty="0" smtClean="0">
                <a:solidFill>
                  <a:schemeClr val="bg1"/>
                </a:solidFill>
              </a:rPr>
              <a:t> повіту Херсонської губернії влітку 1889 року. Один з перших метеоритів, в якому виявлено хлорит, а також органічну речовину (сполучення вуглець  з воднем і киснем).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80928"/>
            <a:ext cx="2376264" cy="3785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FFFFFF"/>
                </a:solidFill>
              </a:rPr>
              <a:t>За моментом падіння на Землю метеорит </a:t>
            </a:r>
            <a:r>
              <a:rPr lang="uk-UA" sz="2000" dirty="0" err="1" smtClean="0">
                <a:solidFill>
                  <a:srgbClr val="FFFFFF"/>
                </a:solidFill>
              </a:rPr>
              <a:t>Мар’їнка</a:t>
            </a:r>
            <a:r>
              <a:rPr lang="uk-UA" sz="2000" dirty="0" smtClean="0">
                <a:solidFill>
                  <a:srgbClr val="FFFFFF"/>
                </a:solidFill>
              </a:rPr>
              <a:t> відноситься до найбільш стародавніх метеоритів країни і являється другим по стародавності метеоритом в світі. </a:t>
            </a:r>
            <a:endParaRPr lang="vi-VN" sz="20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50" name="AutoShape 2" descr="data:image/jpeg;base64,/9j/4AAQSkZJRgABAQAAAQABAAD/2wCEAAkGBxQSEhUUEhQVFhUXFRgYGBgVFxUYGhUYFhUXFhUWGBYYHCggGBwmHBYUITEhJSkrLi4vFx8zODMsNygtLisBCgoKDg0OGxAQGywkHyQsLCwsLCwsLCwsLCwsLCwsLCwsLCwsLCwsLCwsLCwsLCwsLCwsLCwsLCwsLCwsLCwsLP/AABEIAMIBAwMBIgACEQEDEQH/xAAcAAABBQEBAQAAAAAAAAAAAAAEAAECAwUGBwj/xAA8EAABAwMDAgMGBAUEAAcAAAABAAIRAyExBBJBUWEFInEGEzKBkaFCsdHwBxRSweEVI2LxFzNDcoKSwv/EABkBAAMBAQEAAAAAAAAAAAAAAAABAgMEBf/EAB8RAQEBAQEAAwEBAQEAAAAAAAABEQIhEjFRA0ETcf/aAAwDAQACEQMRAD8A9rYxWAJAJ0ESSSSDJJJJAJJJRqVA0FzjAAkk8BANVqtaJcQB3WVV9paDSRucY6NN/Rcdr/EnVqhe+SL7BgBvA9cIXaDAxP2/f9lne/fFzl31D2i07gDvif6muH1MQiaHitF/w1WH/wCQ/uvOo2ttEGw+RIKm10gNgj0v80fOj4vSXapgsXtB7uCtC8x/0zcIJg3IAuT9f0T+D+0VXSv2P81PAZMn1B/Df/pOf0lL4vTUljaT2n079u54pl2BU8sxmDha1Kq1wlrg4dWkEfUK0ppJJIBJJJIBJlHckSmRyq3p9yi5BKiolO5VOKAclRhRlOHIJFyGqhFFVuCYBOpql1NHOCHeEsAbYkrdqSeB1SSSSlZJJJIBJJJIBLivbHxgVNtGk6WzLy24JGGzzGfojvaTx9mx1Km6SfK5wwAcweTx9Vyby1oFptx9jPzUddf5F8xKkLXuq6lUXtcG35qbjvAsG82zmM9MobUVA1zd8+Yw0Di2Tft91nFU+mcSDgkGAMjqPzRjm7TJtmAJm/EdEL7z3Yc4kzPaPoBc4HyVb9Vhzz6bjH2+aeWloim+xBmDzcQPryoVtob5W+cQM2PHPos93jFFv4gYPQmCOBa6oo+MmuS7YGgugADubm9zbHZT14vmaucHTL9gg2EtJuLx9TwpF20A0nO38hpIJk5j/PKy62tbVf8AASJjBv8A1EyLCO6Fq6hzfPSa7cAQ1oOJtjpE4vhEpdcu28P9oNVQbBfub/z80dZJMj6rTZ7c1CLUmG2QXf5XnNNj3lrqjnOmYHmgG0mOYk/koM1lYb/9x2xszAAmCOcxwrnVL4R6XV9vHAT7pggSZc4wPSJ5+aA/8RnunYynbJO4RABm5EBeX6jXAgiDJuXAm18lv1RGneHsDDO2RJgy6MnN7/oq2lJHa1fb+vUdtY8C8EsDT+GZBPA6ysv/AFmvUqT76oYMx7wjETJkBZuh8JpB7txMYAaQJFoHzIvdZviOpb71+3cQ0xtmYviBckyVFtXJG1rvaPUVASalQw6GjcRZpiSSY+fosnV+MO3uiq8VmCZY589cz6rEa10QTnM8ckR1AI+q2PB9IKYNV7ZztaLkkTuJjPRP5YfxldL7N/xIr03U6deKtMujebPDeSD+KM3EnEr1HQeJUdQ0uo1GVADB2mYPQjIPqvAKwa+LRe3BBF4g8FHezfjn8tXbWplxI8r2D/1Gmxab55B4gK53+suv5/j3cqMrgv8AxPphw30HNbME7gSOpAi4C67R+N6eqAadVh3YvBPyN1UsZ3mz7H70iVBtQGwIPoQk5ypKFRUOVjyqnFBISklKSDdSkkkpWSSSH1+sZRpuqVDDWiT36AdSUBdUeGglxAAEknAAyVxXjXtQ55cyjanEF34nTk/8R8pWb4n7RP1UgnYwYaDnkbj+I/bss5uopiznNGTMiI9Z7FZ9d/i5yi8yYAtwBgfsK7UsIO0zu552i0kcfNZ9fVjFKXHqBA+piU2pp1XNje1hAk7Wi83lxOcmwWfXWY0551Ov4g2l5TuMD8M2Frkzm/VZLNa2rUloktAM/Dg2biw+SbU0XudiR3MzFgLf4wp0gWUahO1uIYSLgGcnHZT11kXzzt9NrtQ4uh8Tw2LDuRPJOeyyamlqPpveagnzSSTcmwa2OSTFowUX4TpqdUF9SCXXz/8Ar9wi6HhjCdoftDON0wYHYSbfZLr+mfSuf5z/AFztLwNxqbXO3AGYFhLp45Nuq6PQ+Fmixwa9wmTDYENFoJHzgFTfWLBukhonzTMgGZveOLLKo61wbVc1wAIsDusHkloHTLRaVNvXSskW6zUNbTDWwx2HXBhvUnl2cf2Q2hfUqXDnPAA27xYmCbR0kx6qk6apqGkECAbH4QXEQXbbXgn7dVteB+CR5RUa0C/IHWXO59YutOrkxnzNuhtTq3OZtIeXNBLg0k7RPO3nHZV6nUCnRBMtLmwGACxm8gZOM9SiK9RtJzy5zdoEF7ZlwmYEXvbP3WCzXiq8v2ja1ojcDJdJAE9YJ+iJ6KO2eUufBLoMXm0kNmPSeFRs3ESHTwJt0gi4F0Y2AwOM7YghoBk9ciBmJypUtI0NtJc7uCRgketvTKuajxja/WuD3NBuAOeb9B3+aO9nqtKmwuIDnEHc4m8glwEGwGL/AHUaXhG9znDDiGgEwLgG5HAkD92hU8NNHc80xtiA2Ddww49BMH5pWy+CTD+Hn3tT3bIbLjNh8IAklxN/VLVa1z3ubtG1oIBMgi8ZJv3WfRa4thhhxd0vYDcYnHbv2WmaLWUzcudG74fUZvAlKyKloKrVNIS12YIsBbn9ZQNSnUe+G+UT8s5TM02+X1HOIkgAWnkX6Izw1xpvqkMcQAQ3Jkz5jGZhucC6L56c9aWko06ILHOa+WbpkRLC20wQMxE3QtbxIPeT5m5DTSEF0zAcb/bss+tVc4je0tbdxBOeGjZ90OdU7zwWxHwgGZJn5IGN7QaqpQqioN+8Ay6Q0AQIgN47FPqf4i69lWW1CW/0vawh0WkWkfIrA0+rc4jebbQ0uc4+aCMTM4iyXi+tY5xzMwOm0Yj5Qq52VNks9dtof4t1RPv9Ow2tsLm34mZtK6j2W9u6OrBFTbRqA2a58h46tcQL9l4q556COnIhDmvExbutp0yvEfTe5OvKvZ3+Iwo6alSqs3OY3bu3ZAJDc/8AGEleM/jX0CkkkoMl5z/FGtWNWjTYRs274g/HJEmO2J7rvPE9c2hSfVdhjZgZJwGjuTA+a8h11erWLn1CN7zJFzHG0HoMfJT1cVIy3kkwbQCAR1NsT15lVOo1A4kOgNES4AknPlP09FbSqN3AOLTHxAAZ/pAA8xjM9lfqNOyZe7qWtwJPUQsb9tp9A9G//c27yD1m/EgjAPRFa+oNoYwulx80R8IuSS/qIEqoGlTBO5xLxaZMC0mDeLwo0Kvu2boO3N/xQZA5257rHv2tePpZX1zKYLGVRvtPEeh6/wDawPH68gt3h7rDdJLnEnDW8NGPktyjoS5hcS0Oe6SQwG2TeenPdU6bwl8kN93Tb7yNxyQDbaDPCWyKEeE+HNpacTFxf64d6lCVdYH1nUmfICQOC42EwMcI/wAepF2xtHzXEh0wD1cOTiPklptN7okTvnO4CLXIx1KJ6YfWNoNdak50NGG/EfyP6KjSVG1dxINNtjMhpLmiGtvzZxJPVL+afUqFrC4AOlzjuubkBrQYgW+yucGMAa9z3OMkBsSBMmXcfuyvE3FdN1Nv+2BEWBNQkkkTaBkiUf8A6rSbI37oHwzN+/VZet1zS9jKctJcCbbiQLi54+IfNW6nQhzYeGy9zRIbJgXJPoB3RZ+lL54x6Df5kvDi7YDIaCRuc7vw3n6Jz4UYaJEbrwTYRFgBJknnqjW6BrCGMcKYeDtBFzfLhE4P09UPVpAN2se55EADaAL2DhIscrSVnR9ei1lMMF+Q3iBIkwbnCxvEGPaXbalmwLEyZFwI+c3Wk2i2qSQ43AAuTboE7dCdgIYXTJc4EwYgC89BhOeJvoTwVlVxEkuJO4g2A8tt31wtI7WloqVHODTuc1oIa4gyBuJsJOR0soO1LqU7WgDsI7YHoblYuu1ri1gO4DcSZJ7XjpKd50pcH069P8PSZJB2nd1N3fFeVN+gLm7i6GmQbwXEE4Fj0Pz7LO0ID3Q1uTMnAvG42v8ARHalm42bIDWhh2nzTk4g3ulZlOesY0am/Y0xBcHTFrgRH75T1fEDpzDHYyRyefkLp6tQ+/DW3cCbN3QDBvJjr+aBpndG+XGSbAfKfVFXAz7lznOx15OVdpqUiS6BEQPX9/ZFfyAa3cSAXSSTOZsAENRYBJJIazrNz+pKe7CxE0oM5DCBMc9B+VlW7QuEucepvlRbqS6o0ZE/DJuR1VniVZwfGST3Mz2Tm/SbgIvPcQoR1TuBBuq9y0QuCSrDe6SND7QSJSWF7beIGho6haYe8e7Z1l9iR3Ddx+SbOOV9oPaU6gvYwgUWkQR+OMOPabgehXHVPFGF4BMSb2OBk2ueFnUy8h0ENac3ntwq2vax0gncbSIsOc9ossOrro5mNqpqGXc1smI8zYufy4yga2qa4lz/AIscWxG0gTAtfqha+raIEPJPQzaLzJ9FCnTdVA2MLWzdxzjpj9lY/wDrb4xZqtbDfd0GRI8zjYXtcm5/dlXrqRG1jn7wASS1pAmZMAdOtk1fSPaC5kvtYkwGnr5cnFkI/R1nH/cqeUN8xIjvA7dynCo6h4gxgLqfldvgFxcS6YmBcD6LQ8M8RBLnVGuJa6A51h6j/CyGUQxnlaHHJIBkyZ626qekqvLcQAMAumTc3Ix+ijqRUbA1fnJDvo27QJuSTbHTkIOq6nU3bXOHlBc4Oc2ROJ4xgLH8O1Re7e8gNEmBPHHc2wiNdr97I+KXQWkERGLt/JV8cpaJ/mhTpu2AXJgNLXOk4LnXhUVKr9zS4yc7WNDtoIIuXGJ5gFNqtLTgMDi3E5Fs2bySQrNLWY1xa1pba5cZkGTcHHz7p74M1DR6gi7N0ERuII3E8bsBokm1sIvT0wacgncSYdM+UZIhvJbk27FP/PBoEhpB/pHHEzmb4QFLXOquJggAWuD0/CLDi3qntpSSeKalVweS0PmPiJOJiwOeuItzlRrVcBrIyTLjkztFruNyoUztkv8AwkCXAy5wNwBeVfqjO5tw4mbQI4cb37ADr2WjL/V7NUQ0AMDn3sCSAI3XDRYDm5OAh9b4ufKxm5xFz+EADgC/AvPVF09OKbA0OubOcI54AIuIkIHxHTugMpwWE+cgAGI+Gcn6cpSwfGo6XXOqPsdxJBIaDAm154gzyiddUpC5cHNaYscxk7nGSSflhUaXTtpsDqrXMk2gkmG/CIGUNQ0AdVDnvPu28Gwib3gBJTY0dUPaXlvxOs2dojBO1t8nm2UJ4z4oabrBxNmg2jq7aJkNGFf4l4oxp2sgNGfw+hNv3Cw6NT3hD6hG0HFvMTcgk8xwOqn/AHaqfWQC7VVHPcA3aXAxcggERP0K0PCtPF3biGtFwQBe8YPEfVC6sk1S4CC6OcYMdBACnqhtZBfJItM2ER6YlXqZC1mqaHHNibh3P0/RCV6MmXGBGc8zZUhlhJHJN7i3fkqGoqF23gAZkX9VUhWi/DaQDpbBIBkmCAq69Uy5xMnqB3x2wUX4NWpNhruZuBOFn6/Ug+VohvfM3/VKe0XyBKr5USU0WR3g/hNTUP20xYfE4/C0d+/ZbYyD0qDyJDSR2BTr17wygyhSZSaJDGxJAk9Se5Mn5pKvij5Pbl5t/FbWup1KW4/7exxY3AdUmHz6DZ9SvSVj+1PgbdZR2GA5p3MJ4cOD2IJB9eyjqbPD4sl9eB6jc687CYloadsepQwo7iACGtmDm/Jj98Lo/FqFdjnUiwtcM7m2b1IOPQhS8O0rQIf0zni4n59Fz3vI6ZxtV6etTFnAAAANJgEg9dvMfmmr6vcdrae1gO0OcfqZOQLeqbXeY+UNc0GBAbc2lwMCObJqbWMw9wccz5rDhoFsn7rDWyjxGsGfi3dABg+nJVFKnUc47dzogmRHqSetohTdpXCsBBdtE+UukkEXI/zwiXV6gbG3aHXJJtE/Qk/krnSbAv8AN3HvG7iDYEDy8A27p9V4m1rNriHE8WiTaXNHHqVQ99IQ53JmL3taBHQoHYHF72seOG8umZwFeSp2wTQ1pqVA1kCmAR03XizcNFkLU1FcVRTpCA3zDgQSfMQeb5Wt4PoGNIAJc4Ak7pEmemOUh4eRUMABz3Mm5dABm/ynso2afuMzxMvBBe5wcbAGJyTusPstbSeHU2Nmq9zi4EkEwHTfHy56lAa7XOc8NNJpG+S4ZhpgkSD0RNWXkkDybcmQAAY2mc47Snt8GKK9KjvsZE2DRYNaOo+SjQogMlga0XMNtIGJOSqKOted2wEtkj0kSPN8vknfXhtpc+CLCQDcwBN/Va8s+qjRHugG2Fje4u67nd7g/QpVX7YiNxmwmQIMXyTzygdRp3tDXOvUeSIGTkzMYV7aTGPaZaalgASIB62n7xlaMvoT4fpp81V1MMbJIyJIgyTzlTpa4Vqmxk2v5Ya2P7j84Q1bS+9lsmCTiNoAI+t5wo0tKGlxaQ1wBJc/PRpI46x8lFmrlxsVNTsgCCdoHYZPp1N/0Q3iOoeGbQJDh5jjmwEXJJ4us2nXDC2SHviAIcADHxkwZ6wrdd4yGNNi4zE9LDEgxe3yU/D1XyYdbQ1HO3OJaCfxEznvm6nVohzw0SYAibz6XtjKN1GtcfMWtG+0eUwLcnGOyCoh1V4AkCRcScWEclV6XgrWUG02zTdLhk8AkkGBxZAazVXIABgAT1P4ij6+kvtAIPEkepm8BZctkg3vfrMo5n6Or+Kn1yZnn9ZVrGADc4hx4b0lNq4Btz9uyqqsJurxOrW6sz5QB6BDVMlMKhHZQKcibU6VMucGtEk2A6lei+C0m0abWN9SerjkrkPZ/TwTUPo3+5/sumo1VrzGfVbwrpLMFZJViX0SkkkszMQuA/iR4NSfT95TpgVGmXFggvbedwEboMHrlegLm/G6JkpdTZhzq83XkLaIYwbvKPwtZb3hMXMHlCUvEHh+7aRYCOABJ2g9fSVoeMafZWc2pDYPlJuC20EDi5P0TEtY2acOIv5nSOALQIHxEgLzrLL69CWWeBKfjOwEiLzJBG6ZwB09ENUqF/mfMngk2E42j/tSZRc+Cyk0uOTtIBk8dAjneGhjZqhm4kmGCwk5I5N+kqpZCCUqbHPAOQCXGGhrREXLjcYsMwiNRV2/CZuLtFjPJsn0VAU3OIdAfYb4IAAub4mIsh9bXgu2bZmJviLkR+qohmibDS57OBtMy4iO9okwhPFNQQQwRuIP43EixAsBc36IWs91QS5xbtgDaI9bC4vCr09VzCHe7kG+5wcSc2bMySYF8IwtFeD6V9NhdUaQJgCT5uGtgHcOTPdW67SVHEmGloEOAmByWgD4rKHh3ijnl73NIa2xM/DGQOZxhXUnucCZinw3aLwTLgALWHrZHu6PMB0tQ6HQ0NaJ2tgCTFpdg4H6IFtQ/wDmOlzoMAOhoOYHXHRFVZcwuLiNzjmxDZiS3/2j7qihpt0ARtkYBAs76/Jbc4yoF5quc6WbWmC8kHAFmAkzjojPDaZJfVfTIjFoDRNrZNot6dUQAwEOcSSJcRx1En0m0p9Rr97Q1oOQZI+sdLTdVqVGoJcBYkE9BEDm5tyhmVS0Etp9BNszf9+ibX60GGCCTG6JEA3dcjMD7qeo1MNDabC3BPHPrbCrST21ANz4H9IbciebweCFnmuJuC6Ijjg3P9Rv9kTq6j98yJLRBB4ByP3N+6r02ia6SXSQbzbpaSR2+qRoFzCJe2Ba+XO6wDFv1VzNdTaHG4wGgCIAwLERwg62k3mQ4AYteOwKrZoWgiSb4gdMlTcXNXe7L4cAALncR+U+ousjeA7sMCIn1WhVHlOyQOL2gTf0ysuk0uNojuq5R0T6pJkqT3kiALAcJ30yIHVNXnGFaVMqdCiXugf9BRAlbWkpAAAKpE2jdHT2gAYC0aSEoNR1Jq0iFwKZXNppJk+jEkklkZKrUUQ4XEq1M4oDl/aH2boV2EPYCR8J5aeoPC8i8d9mXtqQ5zy2ZDmtmeIMfCQF7vqGyua8X0EzCjvidK4/peXk/wDNmm7axphtg02+u5C19bVcdrmi2Wgki9+D2Nvsum8Z8Jnhcjq/DHNkCROYJWX/ABz6bf8AfftHW0ah80iLw3EdsXyEboPDXkyRLTBIIkCYnF5WM5lSQ173R3v6CeF0Wn0tTeCXuDAAGw4GJ6j0/NZ982TGnN+TZbWFMeZkmI/CGgTAsP3dYGr1zxUc4FthDQwkuJJsOwuZjsrfFKxdLQbTgC3lAMk8X+6p0zRRab+YxLjhp6bgLkA/li6jmSRVXajVinRgt2AAABoIJNul79b5Wf4hVc34Q1tRxiId5GxkGYxHTCbU+JbnTTbuDAJM2N7Gw9VnDU1KjvgLpP4iTebAAR+XC155R1RTdI5wLnPBJAAcW2BvJHor/fHSjJJ7wAZ62k+nohvc1RLqthuENEfkMY/7WfX8Q8xmSGiwHWZueyrN8T9NN1QPs9xaamA3c0AQInrPQIPVEF9qvYRcD+3GUNTD3uFQu8xMARGc/QKGpptb5WeaAeIEmBnJVSJqD4FWGv3Rdzj2OB1VtTWQ9tg6e5MwSbg8qs0g0gRfmAYui6dCfM6PQgyBwA3hUSim91Qlz37Zw0DF7W9VWDba4kNJklpPmPco9+in8JMcEEegHU/RDGg9xIgNaMnPTkWQFFdrHQ1roaN3M89frZF0KQIhpdEgR1EZvxKB1Aa6zPgHI/zChW1LWgBoOLXN7ZKVmqlxr6ij5S0MLpb175Mx0BQFYNZADBGJ/q7qql4m4tMkTYAdugjhU6qo6xdGes/WSpks8O2X1IVYknN+TAz/AIQLmlWPdIg2A/umZc2WsZ1dpKMmStrTMQ2mpLUoU1pIztXUWLQ09JV6aktGlTVpIU0kSGJIJ7wkkkslEq6hVhKpeUFVLwg69KUeq3NTS5zV+GtPCxdZ7PNdgQu4dSVFTTIDzjVeyjThYHiOnfRfDxNjtJwZyD/UV68/SLB9o/BhVpkCA8XaSMHhZ/05+Uafz7+NeX617mX3tAEQ0ifXy8/MLP1tB9UsYZ25dA2ADvxMHAUq2lqU3un3bodFrAw7qRIExyrKxc8iWtIn+ouF+0wAIxdc08dl9UU6VIAtptcLm8i8WJhE+Hty7e4AcmPMebfZEuDQ4SxptBeTAwfhH6dVGr5iQ3bJbAjIB+JxNsC3zR8ixm63WPwwtL3E23g7Bt6Dtf1KzqWmcBYAl2BEzgEmVc8NL2kgBoJHkOc4AtJ/uVfSe0OBvJAhjJJA4BJzwStJ5EX1NukNNgcYc8gDzEECTcBovNkD/KAv3CZ/LuZsPl2R9arudLHkQSCL3MYBiY6lBvaDIiC624AiB+I2vPZEtFgncxsFzrj0JnE9+bYS907LHkOg+ZwBOcz1WZW0YnySQIEnqOl+LqivqXuaWkuLbWn9/RVmp0bWdJ2tc4wTueXWnsAepVfujjeTaCIIvznlBUaoAEbgZ/vkn+yNa21yIzJFzdPMLdV167j5Q0RGTaf7LN1s7yHCIi3yEI4hwaTgEAXkk+nAQesB96ZjjHoFUK/SLKcQoVnEuur3VIHCFkuKeEQbJsjtHQjKr09KFqaakrkTaJ01JaWnpqnT01p6akriF9CmjqNNQoU1o0KKZINpJI4Ukkg9eSUN6iXKMPUnFUlS3JiUEgUwKmVWkEiokJbkpTCp7VnatsrSeUPVZKQed+O+ytFznPDS1xJJLXGJJk2NsrgfFtA6k7ykkDjr0mMjsvbdbppC5TxTwIO4UXiLndjy3/UnNaWlt8TaIwYkWPdT07CXu2gSSZ3PPAxu+y6jXezPZY+v8NqUqTgxpPziBzZR1x+Nef6frNFJznNaSDaYYWwMQJJutd2mbSI+JzjILjgTE9bLP0GkNCajSS8iJdYAcwM9Ponqal27eJOPhJIMXBmIjmD0WVbYvq6hhMBtwLRB4v5hgx1SoNkSfKAIHH/1bz/jKuoEvJgFzgPNa4JExOOyH1tV20BzS1xPN7cm3HySMC+gOHASYm8954Kp1FFoaYN5HKafeOA3Q0SSRj5fvhWnSNBES6cWBsOnGeVrKysZZpu3AQCTeO0wrqjSDJEZMEdO6Lo0husCJyTMAA2G5Nq2W2kPcYl22S0dt0KrSkZ9SrvcN07RxNu3oh6zy527r9LLW0fhgqg7bAWyparSNpNcGeYggEmLYOOTwidTRnjDqCApadijqqhce3ojtFRkBaxlVmmorW01BR01Ba2m06uRNLTUFqaeim09Baum06aUdNQWhTpqVKmrwxIle1JW7EkG9GD0+5DypAqSWkqO5R3KLkGs3qLnKrem3JBZuUXPUC5NKQPuUXuTFMUBW9soSrppRqRagMHUaIdFl6zw0EGy6yrTQVaggPKPHfB6lMS10tE2IuB6rjNznEw90SeT8zBle4+I6EOBXnvjXs4WOLqQDZmRGe4jCzvH425/p/lZjNYWtABnmLgE9Xff6IOtrS5+15M7TMQdovzFlU7cx0OFsdLImqy/BMAQLDH9XSVlefjW862IjRUyQHN4sBEAGwnklW1XBjT7v3YAEXndfMH6oOk2pu31B5TjuByClUYK0btwaJwR+YvCAhpqr9oJNhPyHbqlVcRTAu0EyXHOcK11Jm0QdjRjgnqZ6fqs+pVnaSS4TPRXPU3wVqfEwG7WYaPizc91lGs7IJHec/LGFoVntAjbfJmR3k/9KpjB8VrYnkpzIm+sxrSui0FLyj0CyqtdpwIPWBb6cLd8HpnY2b2+3C24us+pjR0lBbGmoKnR0VuaPTrVkbT6ZH0qStpUlcGKSVhqtaE4YpgJA0JlNJBuy3J9yo3J96RL9yYlUe8UmuSBEpi5J5VBcka8OUkOHKwOTCaaVAvTSgJFJIFIoCLkO9XlVvbKACrUpWZrPDw4YW45iqexIPPfGfZwOkwuN8R8LqsMyT++9l7VqNOCuf8AFPCg7hF5lXz1Y8kr68udtI8rbRMST1KnV1pI+BoBMEzJtgAz+a3PaDwT3U1Q0EjrxwHfJc4xhkuJDg2bN4v2/NY3mRvz1sCauq5xjdAHHTqSlSDtskmLRbP+FbW1DSSdvpPZUP8AEHE2x04VTSqbaZ5cPQmRJwFDU1zEOO4DEWE9e6pD3FSZQnN1U5pfKIaeg55HRdjoG4CxtBpiuj8OoXWvMxl1dbfh1Fb1CmgvD6K16TFVQkxis2qQanhIkC1RKmVW8pGZJR3JkG65RKSSRIk3ThJJIyqFVJ0kBJTamSRCOUgkkmDqRSSQECoJkkAnKpySSAqeg9QEkkG57xxgNN8gfCfyK8UpG59R+SSSmtOVcq1oSSTgEUgjqDR0SSTJsaNq3dAMJJK0uk0a0WJJISmkUySQRcq3pJINWkkk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http://image.tsn.ua/media/images2/original/Mar2013/383756429.png"/>
          <p:cNvPicPr>
            <a:picLocks noChangeAspect="1" noChangeArrowheads="1"/>
          </p:cNvPicPr>
          <p:nvPr/>
        </p:nvPicPr>
        <p:blipFill>
          <a:blip r:embed="rId2" cstate="print"/>
          <a:srcRect l="16549" r="17257"/>
          <a:stretch>
            <a:fillRect/>
          </a:stretch>
        </p:blipFill>
        <p:spPr bwMode="auto">
          <a:xfrm>
            <a:off x="2771800" y="3212976"/>
            <a:ext cx="3312368" cy="3369388"/>
          </a:xfrm>
          <a:prstGeom prst="rect">
            <a:avLst/>
          </a:prstGeom>
          <a:noFill/>
        </p:spPr>
      </p:pic>
      <p:sp>
        <p:nvSpPr>
          <p:cNvPr id="2054" name="AutoShape 6" descr="data:image/jpeg;base64,/9j/4AAQSkZJRgABAQAAAQABAAD/2wCEAAkGBxQSEhUUEhQVFhUXFRgYGBgVFxUYGhUYFhUXFhUWGBYYHCggGBwmHBYUITEhJSkrLi4vFx8zODMsNygtLisBCgoKDg0OGxAQGywkHyQsLCwsLCwsLCwsLCwsLCwsLCwsLCwsLCwsLCwsLCwsLCwsLCwsLCwsLCwsLCwsLCwsLP/AABEIAMIBAwMBIgACEQEDEQH/xAAcAAABBQEBAQAAAAAAAAAAAAAEAAECAwUGBwj/xAA8EAABAwMDAgMGBAUEAAcAAAABAAIRAyExBBJBUWEFInEGEzKBkaFCsdHwBxRSweEVI2LxFzNDcoKSwv/EABkBAAMBAQEAAAAAAAAAAAAAAAABAgMEBf/EAB8RAQEBAQEAAwEBAQEAAAAAAAABEQIhEjFRA0ETcf/aAAwDAQACEQMRAD8A9rYxWAJAJ0ESSSSDJJJJAJJJRqVA0FzjAAkk8BANVqtaJcQB3WVV9paDSRucY6NN/Rcdr/EnVqhe+SL7BgBvA9cIXaDAxP2/f9lne/fFzl31D2i07gDvif6muH1MQiaHitF/w1WH/wCQ/uvOo2ttEGw+RIKm10gNgj0v80fOj4vSXapgsXtB7uCtC8x/0zcIJg3IAuT9f0T+D+0VXSv2P81PAZMn1B/Df/pOf0lL4vTUljaT2n079u54pl2BU8sxmDha1Kq1wlrg4dWkEfUK0ppJJIBJJJIBJlHckSmRyq3p9yi5BKiolO5VOKAclRhRlOHIJFyGqhFFVuCYBOpql1NHOCHeEsAbYkrdqSeB1SSSSlZJJJIBJJJIBLivbHxgVNtGk6WzLy24JGGzzGfojvaTx9mx1Km6SfK5wwAcweTx9Vyby1oFptx9jPzUddf5F8xKkLXuq6lUXtcG35qbjvAsG82zmM9MobUVA1zd8+Yw0Di2Tft91nFU+mcSDgkGAMjqPzRjm7TJtmAJm/EdEL7z3Yc4kzPaPoBc4HyVb9Vhzz6bjH2+aeWloim+xBmDzcQPryoVtob5W+cQM2PHPos93jFFv4gYPQmCOBa6oo+MmuS7YGgugADubm9zbHZT14vmaucHTL9gg2EtJuLx9TwpF20A0nO38hpIJk5j/PKy62tbVf8AASJjBv8A1EyLCO6Fq6hzfPSa7cAQ1oOJtjpE4vhEpdcu28P9oNVQbBfub/z80dZJMj6rTZ7c1CLUmG2QXf5XnNNj3lrqjnOmYHmgG0mOYk/koM1lYb/9x2xszAAmCOcxwrnVL4R6XV9vHAT7pggSZc4wPSJ5+aA/8RnunYynbJO4RABm5EBeX6jXAgiDJuXAm18lv1RGneHsDDO2RJgy6MnN7/oq2lJHa1fb+vUdtY8C8EsDT+GZBPA6ysv/AFmvUqT76oYMx7wjETJkBZuh8JpB7txMYAaQJFoHzIvdZviOpb71+3cQ0xtmYviBckyVFtXJG1rvaPUVASalQw6GjcRZpiSSY+fosnV+MO3uiq8VmCZY589cz6rEa10QTnM8ckR1AI+q2PB9IKYNV7ZztaLkkTuJjPRP5YfxldL7N/xIr03U6deKtMujebPDeSD+KM3EnEr1HQeJUdQ0uo1GVADB2mYPQjIPqvAKwa+LRe3BBF4g8FHezfjn8tXbWplxI8r2D/1Gmxab55B4gK53+suv5/j3cqMrgv8AxPphw30HNbME7gSOpAi4C67R+N6eqAadVh3YvBPyN1UsZ3mz7H70iVBtQGwIPoQk5ypKFRUOVjyqnFBISklKSDdSkkkpWSSSH1+sZRpuqVDDWiT36AdSUBdUeGglxAAEknAAyVxXjXtQ55cyjanEF34nTk/8R8pWb4n7RP1UgnYwYaDnkbj+I/bss5uopiznNGTMiI9Z7FZ9d/i5yi8yYAtwBgfsK7UsIO0zu552i0kcfNZ9fVjFKXHqBA+piU2pp1XNje1hAk7Wi83lxOcmwWfXWY0551Ov4g2l5TuMD8M2Frkzm/VZLNa2rUloktAM/Dg2biw+SbU0XudiR3MzFgLf4wp0gWUahO1uIYSLgGcnHZT11kXzzt9NrtQ4uh8Tw2LDuRPJOeyyamlqPpveagnzSSTcmwa2OSTFowUX4TpqdUF9SCXXz/8Ar9wi6HhjCdoftDON0wYHYSbfZLr+mfSuf5z/AFztLwNxqbXO3AGYFhLp45Nuq6PQ+Fmixwa9wmTDYENFoJHzgFTfWLBukhonzTMgGZveOLLKo61wbVc1wAIsDusHkloHTLRaVNvXSskW6zUNbTDWwx2HXBhvUnl2cf2Q2hfUqXDnPAA27xYmCbR0kx6qk6apqGkECAbH4QXEQXbbXgn7dVteB+CR5RUa0C/IHWXO59YutOrkxnzNuhtTq3OZtIeXNBLg0k7RPO3nHZV6nUCnRBMtLmwGACxm8gZOM9SiK9RtJzy5zdoEF7ZlwmYEXvbP3WCzXiq8v2ja1ojcDJdJAE9YJ+iJ6KO2eUufBLoMXm0kNmPSeFRs3ESHTwJt0gi4F0Y2AwOM7YghoBk9ciBmJypUtI0NtJc7uCRgketvTKuajxja/WuD3NBuAOeb9B3+aO9nqtKmwuIDnEHc4m8glwEGwGL/AHUaXhG9znDDiGgEwLgG5HAkD92hU8NNHc80xtiA2Ddww49BMH5pWy+CTD+Hn3tT3bIbLjNh8IAklxN/VLVa1z3ubtG1oIBMgi8ZJv3WfRa4thhhxd0vYDcYnHbv2WmaLWUzcudG74fUZvAlKyKloKrVNIS12YIsBbn9ZQNSnUe+G+UT8s5TM02+X1HOIkgAWnkX6Izw1xpvqkMcQAQ3Jkz5jGZhucC6L56c9aWko06ILHOa+WbpkRLC20wQMxE3QtbxIPeT5m5DTSEF0zAcb/bss+tVc4je0tbdxBOeGjZ90OdU7zwWxHwgGZJn5IGN7QaqpQqioN+8Ay6Q0AQIgN47FPqf4i69lWW1CW/0vawh0WkWkfIrA0+rc4jebbQ0uc4+aCMTM4iyXi+tY5xzMwOm0Yj5Qq52VNks9dtof4t1RPv9Ow2tsLm34mZtK6j2W9u6OrBFTbRqA2a58h46tcQL9l4q556COnIhDmvExbutp0yvEfTe5OvKvZ3+Iwo6alSqs3OY3bu3ZAJDc/8AGEleM/jX0CkkkoMl5z/FGtWNWjTYRs274g/HJEmO2J7rvPE9c2hSfVdhjZgZJwGjuTA+a8h11erWLn1CN7zJFzHG0HoMfJT1cVIy3kkwbQCAR1NsT15lVOo1A4kOgNES4AknPlP09FbSqN3AOLTHxAAZ/pAA8xjM9lfqNOyZe7qWtwJPUQsb9tp9A9G//c27yD1m/EgjAPRFa+oNoYwulx80R8IuSS/qIEqoGlTBO5xLxaZMC0mDeLwo0Kvu2boO3N/xQZA5257rHv2tePpZX1zKYLGVRvtPEeh6/wDawPH68gt3h7rDdJLnEnDW8NGPktyjoS5hcS0Oe6SQwG2TeenPdU6bwl8kN93Tb7yNxyQDbaDPCWyKEeE+HNpacTFxf64d6lCVdYH1nUmfICQOC42EwMcI/wAepF2xtHzXEh0wD1cOTiPklptN7okTvnO4CLXIx1KJ6YfWNoNdak50NGG/EfyP6KjSVG1dxINNtjMhpLmiGtvzZxJPVL+afUqFrC4AOlzjuubkBrQYgW+yucGMAa9z3OMkBsSBMmXcfuyvE3FdN1Nv+2BEWBNQkkkTaBkiUf8A6rSbI37oHwzN+/VZet1zS9jKctJcCbbiQLi54+IfNW6nQhzYeGy9zRIbJgXJPoB3RZ+lL54x6Df5kvDi7YDIaCRuc7vw3n6Jz4UYaJEbrwTYRFgBJknnqjW6BrCGMcKYeDtBFzfLhE4P09UPVpAN2se55EADaAL2DhIscrSVnR9ei1lMMF+Q3iBIkwbnCxvEGPaXbalmwLEyZFwI+c3Wk2i2qSQ43AAuTboE7dCdgIYXTJc4EwYgC89BhOeJvoTwVlVxEkuJO4g2A8tt31wtI7WloqVHODTuc1oIa4gyBuJsJOR0soO1LqU7WgDsI7YHoblYuu1ri1gO4DcSZJ7XjpKd50pcH069P8PSZJB2nd1N3fFeVN+gLm7i6GmQbwXEE4Fj0Pz7LO0ID3Q1uTMnAvG42v8ARHalm42bIDWhh2nzTk4g3ulZlOesY0am/Y0xBcHTFrgRH75T1fEDpzDHYyRyefkLp6tQ+/DW3cCbN3QDBvJjr+aBpndG+XGSbAfKfVFXAz7lznOx15OVdpqUiS6BEQPX9/ZFfyAa3cSAXSSTOZsAENRYBJJIazrNz+pKe7CxE0oM5DCBMc9B+VlW7QuEucepvlRbqS6o0ZE/DJuR1VniVZwfGST3Mz2Tm/SbgIvPcQoR1TuBBuq9y0QuCSrDe6SND7QSJSWF7beIGho6haYe8e7Z1l9iR3Ddx+SbOOV9oPaU6gvYwgUWkQR+OMOPabgehXHVPFGF4BMSb2OBk2ueFnUy8h0ENac3ntwq2vax0gncbSIsOc9ossOrro5mNqpqGXc1smI8zYufy4yga2qa4lz/AIscWxG0gTAtfqha+raIEPJPQzaLzJ9FCnTdVA2MLWzdxzjpj9lY/wDrb4xZqtbDfd0GRI8zjYXtcm5/dlXrqRG1jn7wASS1pAmZMAdOtk1fSPaC5kvtYkwGnr5cnFkI/R1nH/cqeUN8xIjvA7dynCo6h4gxgLqfldvgFxcS6YmBcD6LQ8M8RBLnVGuJa6A51h6j/CyGUQxnlaHHJIBkyZ626qekqvLcQAMAumTc3Ix+ijqRUbA1fnJDvo27QJuSTbHTkIOq6nU3bXOHlBc4Oc2ROJ4xgLH8O1Re7e8gNEmBPHHc2wiNdr97I+KXQWkERGLt/JV8cpaJ/mhTpu2AXJgNLXOk4LnXhUVKr9zS4yc7WNDtoIIuXGJ5gFNqtLTgMDi3E5Fs2bySQrNLWY1xa1pba5cZkGTcHHz7p74M1DR6gi7N0ERuII3E8bsBokm1sIvT0wacgncSYdM+UZIhvJbk27FP/PBoEhpB/pHHEzmb4QFLXOquJggAWuD0/CLDi3qntpSSeKalVweS0PmPiJOJiwOeuItzlRrVcBrIyTLjkztFruNyoUztkv8AwkCXAy5wNwBeVfqjO5tw4mbQI4cb37ADr2WjL/V7NUQ0AMDn3sCSAI3XDRYDm5OAh9b4ufKxm5xFz+EADgC/AvPVF09OKbA0OubOcI54AIuIkIHxHTugMpwWE+cgAGI+Gcn6cpSwfGo6XXOqPsdxJBIaDAm154gzyiddUpC5cHNaYscxk7nGSSflhUaXTtpsDqrXMk2gkmG/CIGUNQ0AdVDnvPu28Gwib3gBJTY0dUPaXlvxOs2dojBO1t8nm2UJ4z4oabrBxNmg2jq7aJkNGFf4l4oxp2sgNGfw+hNv3Cw6NT3hD6hG0HFvMTcgk8xwOqn/AHaqfWQC7VVHPcA3aXAxcggERP0K0PCtPF3biGtFwQBe8YPEfVC6sk1S4CC6OcYMdBACnqhtZBfJItM2ER6YlXqZC1mqaHHNibh3P0/RCV6MmXGBGc8zZUhlhJHJN7i3fkqGoqF23gAZkX9VUhWi/DaQDpbBIBkmCAq69Uy5xMnqB3x2wUX4NWpNhruZuBOFn6/Ug+VohvfM3/VKe0XyBKr5USU0WR3g/hNTUP20xYfE4/C0d+/ZbYyD0qDyJDSR2BTr17wygyhSZSaJDGxJAk9Se5Mn5pKvij5Pbl5t/FbWup1KW4/7exxY3AdUmHz6DZ9SvSVj+1PgbdZR2GA5p3MJ4cOD2IJB9eyjqbPD4sl9eB6jc687CYloadsepQwo7iACGtmDm/Jj98Lo/FqFdjnUiwtcM7m2b1IOPQhS8O0rQIf0zni4n59Fz3vI6ZxtV6etTFnAAAANJgEg9dvMfmmr6vcdrae1gO0OcfqZOQLeqbXeY+UNc0GBAbc2lwMCObJqbWMw9wccz5rDhoFsn7rDWyjxGsGfi3dABg+nJVFKnUc47dzogmRHqSetohTdpXCsBBdtE+UukkEXI/zwiXV6gbG3aHXJJtE/Qk/krnSbAv8AN3HvG7iDYEDy8A27p9V4m1rNriHE8WiTaXNHHqVQ99IQ53JmL3taBHQoHYHF72seOG8umZwFeSp2wTQ1pqVA1kCmAR03XizcNFkLU1FcVRTpCA3zDgQSfMQeb5Wt4PoGNIAJc4Ak7pEmemOUh4eRUMABz3Mm5dABm/ynso2afuMzxMvBBe5wcbAGJyTusPstbSeHU2Nmq9zi4EkEwHTfHy56lAa7XOc8NNJpG+S4ZhpgkSD0RNWXkkDybcmQAAY2mc47Snt8GKK9KjvsZE2DRYNaOo+SjQogMlga0XMNtIGJOSqKOted2wEtkj0kSPN8vknfXhtpc+CLCQDcwBN/Va8s+qjRHugG2Fje4u67nd7g/QpVX7YiNxmwmQIMXyTzygdRp3tDXOvUeSIGTkzMYV7aTGPaZaalgASIB62n7xlaMvoT4fpp81V1MMbJIyJIgyTzlTpa4Vqmxk2v5Ya2P7j84Q1bS+9lsmCTiNoAI+t5wo0tKGlxaQ1wBJc/PRpI46x8lFmrlxsVNTsgCCdoHYZPp1N/0Q3iOoeGbQJDh5jjmwEXJJ4us2nXDC2SHviAIcADHxkwZ6wrdd4yGNNi4zE9LDEgxe3yU/D1XyYdbQ1HO3OJaCfxEznvm6nVohzw0SYAibz6XtjKN1GtcfMWtG+0eUwLcnGOyCoh1V4AkCRcScWEclV6XgrWUG02zTdLhk8AkkGBxZAazVXIABgAT1P4ij6+kvtAIPEkepm8BZctkg3vfrMo5n6Or+Kn1yZnn9ZVrGADc4hx4b0lNq4Btz9uyqqsJurxOrW6sz5QB6BDVMlMKhHZQKcibU6VMucGtEk2A6lei+C0m0abWN9SerjkrkPZ/TwTUPo3+5/sumo1VrzGfVbwrpLMFZJViX0SkkkszMQuA/iR4NSfT95TpgVGmXFggvbedwEboMHrlegLm/G6JkpdTZhzq83XkLaIYwbvKPwtZb3hMXMHlCUvEHh+7aRYCOABJ2g9fSVoeMafZWc2pDYPlJuC20EDi5P0TEtY2acOIv5nSOALQIHxEgLzrLL69CWWeBKfjOwEiLzJBG6ZwB09ENUqF/mfMngk2E42j/tSZRc+Cyk0uOTtIBk8dAjneGhjZqhm4kmGCwk5I5N+kqpZCCUqbHPAOQCXGGhrREXLjcYsMwiNRV2/CZuLtFjPJsn0VAU3OIdAfYb4IAAub4mIsh9bXgu2bZmJviLkR+qohmibDS57OBtMy4iO9okwhPFNQQQwRuIP43EixAsBc36IWs91QS5xbtgDaI9bC4vCr09VzCHe7kG+5wcSc2bMySYF8IwtFeD6V9NhdUaQJgCT5uGtgHcOTPdW67SVHEmGloEOAmByWgD4rKHh3ijnl73NIa2xM/DGQOZxhXUnucCZinw3aLwTLgALWHrZHu6PMB0tQ6HQ0NaJ2tgCTFpdg4H6IFtQ/wDmOlzoMAOhoOYHXHRFVZcwuLiNzjmxDZiS3/2j7qihpt0ARtkYBAs76/Jbc4yoF5quc6WbWmC8kHAFmAkzjojPDaZJfVfTIjFoDRNrZNot6dUQAwEOcSSJcRx1En0m0p9Rr97Q1oOQZI+sdLTdVqVGoJcBYkE9BEDm5tyhmVS0Etp9BNszf9+ibX60GGCCTG6JEA3dcjMD7qeo1MNDabC3BPHPrbCrST21ANz4H9IbciebweCFnmuJuC6Ijjg3P9Rv9kTq6j98yJLRBB4ByP3N+6r02ia6SXSQbzbpaSR2+qRoFzCJe2Ba+XO6wDFv1VzNdTaHG4wGgCIAwLERwg62k3mQ4AYteOwKrZoWgiSb4gdMlTcXNXe7L4cAALncR+U+ousjeA7sMCIn1WhVHlOyQOL2gTf0ysuk0uNojuq5R0T6pJkqT3kiALAcJ30yIHVNXnGFaVMqdCiXugf9BRAlbWkpAAAKpE2jdHT2gAYC0aSEoNR1Jq0iFwKZXNppJk+jEkklkZKrUUQ4XEq1M4oDl/aH2boV2EPYCR8J5aeoPC8i8d9mXtqQ5zy2ZDmtmeIMfCQF7vqGyua8X0EzCjvidK4/peXk/wDNmm7axphtg02+u5C19bVcdrmi2Wgki9+D2Nvsum8Z8Jnhcjq/DHNkCROYJWX/ABz6bf8AfftHW0ah80iLw3EdsXyEboPDXkyRLTBIIkCYnF5WM5lSQ173R3v6CeF0Wn0tTeCXuDAAGw4GJ6j0/NZ982TGnN+TZbWFMeZkmI/CGgTAsP3dYGr1zxUc4FthDQwkuJJsOwuZjsrfFKxdLQbTgC3lAMk8X+6p0zRRab+YxLjhp6bgLkA/li6jmSRVXajVinRgt2AAABoIJNul79b5Wf4hVc34Q1tRxiId5GxkGYxHTCbU+JbnTTbuDAJM2N7Gw9VnDU1KjvgLpP4iTebAAR+XC155R1RTdI5wLnPBJAAcW2BvJHor/fHSjJJ7wAZ62k+nohvc1RLqthuENEfkMY/7WfX8Q8xmSGiwHWZueyrN8T9NN1QPs9xaamA3c0AQInrPQIPVEF9qvYRcD+3GUNTD3uFQu8xMARGc/QKGpptb5WeaAeIEmBnJVSJqD4FWGv3Rdzj2OB1VtTWQ9tg6e5MwSbg8qs0g0gRfmAYui6dCfM6PQgyBwA3hUSim91Qlz37Zw0DF7W9VWDba4kNJklpPmPco9+in8JMcEEegHU/RDGg9xIgNaMnPTkWQFFdrHQ1roaN3M89frZF0KQIhpdEgR1EZvxKB1Aa6zPgHI/zChW1LWgBoOLXN7ZKVmqlxr6ij5S0MLpb175Mx0BQFYNZADBGJ/q7qql4m4tMkTYAdugjhU6qo6xdGes/WSpks8O2X1IVYknN+TAz/AIQLmlWPdIg2A/umZc2WsZ1dpKMmStrTMQ2mpLUoU1pIztXUWLQ09JV6aktGlTVpIU0kSGJIJ7wkkkslEq6hVhKpeUFVLwg69KUeq3NTS5zV+GtPCxdZ7PNdgQu4dSVFTTIDzjVeyjThYHiOnfRfDxNjtJwZyD/UV68/SLB9o/BhVpkCA8XaSMHhZ/05+Uafz7+NeX617mX3tAEQ0ifXy8/MLP1tB9UsYZ25dA2ADvxMHAUq2lqU3un3bodFrAw7qRIExyrKxc8iWtIn+ouF+0wAIxdc08dl9UU6VIAtptcLm8i8WJhE+Hty7e4AcmPMebfZEuDQ4SxptBeTAwfhH6dVGr5iQ3bJbAjIB+JxNsC3zR8ixm63WPwwtL3E23g7Bt6Dtf1KzqWmcBYAl2BEzgEmVc8NL2kgBoJHkOc4AtJ/uVfSe0OBvJAhjJJA4BJzwStJ5EX1NukNNgcYc8gDzEECTcBovNkD/KAv3CZ/LuZsPl2R9arudLHkQSCL3MYBiY6lBvaDIiC624AiB+I2vPZEtFgncxsFzrj0JnE9+bYS907LHkOg+ZwBOcz1WZW0YnySQIEnqOl+LqivqXuaWkuLbWn9/RVmp0bWdJ2tc4wTueXWnsAepVfujjeTaCIIvznlBUaoAEbgZ/vkn+yNa21yIzJFzdPMLdV167j5Q0RGTaf7LN1s7yHCIi3yEI4hwaTgEAXkk+nAQesB96ZjjHoFUK/SLKcQoVnEuur3VIHCFkuKeEQbJsjtHQjKr09KFqaakrkTaJ01JaWnpqnT01p6akriF9CmjqNNQoU1o0KKZINpJI4Ukkg9eSUN6iXKMPUnFUlS3JiUEgUwKmVWkEiokJbkpTCp7VnatsrSeUPVZKQed+O+ytFznPDS1xJJLXGJJk2NsrgfFtA6k7ykkDjr0mMjsvbdbppC5TxTwIO4UXiLndjy3/UnNaWlt8TaIwYkWPdT07CXu2gSSZ3PPAxu+y6jXezPZY+v8NqUqTgxpPziBzZR1x+Nef6frNFJznNaSDaYYWwMQJJutd2mbSI+JzjILjgTE9bLP0GkNCajSS8iJdYAcwM9Ponqal27eJOPhJIMXBmIjmD0WVbYvq6hhMBtwLRB4v5hgx1SoNkSfKAIHH/1bz/jKuoEvJgFzgPNa4JExOOyH1tV20BzS1xPN7cm3HySMC+gOHASYm8954Kp1FFoaYN5HKafeOA3Q0SSRj5fvhWnSNBES6cWBsOnGeVrKysZZpu3AQCTeO0wrqjSDJEZMEdO6Lo0husCJyTMAA2G5Nq2W2kPcYl22S0dt0KrSkZ9SrvcN07RxNu3oh6zy527r9LLW0fhgqg7bAWyparSNpNcGeYggEmLYOOTwidTRnjDqCApadijqqhce3ojtFRkBaxlVmmorW01BR01Ba2m06uRNLTUFqaeim09Baum06aUdNQWhTpqVKmrwxIle1JW7EkG9GD0+5DypAqSWkqO5R3KLkGs3qLnKrem3JBZuUXPUC5NKQPuUXuTFMUBW9soSrppRqRagMHUaIdFl6zw0EGy6yrTQVaggPKPHfB6lMS10tE2IuB6rjNznEw90SeT8zBle4+I6EOBXnvjXs4WOLqQDZmRGe4jCzvH425/p/lZjNYWtABnmLgE9Xff6IOtrS5+15M7TMQdovzFlU7cx0OFsdLImqy/BMAQLDH9XSVlefjW862IjRUyQHN4sBEAGwnklW1XBjT7v3YAEXndfMH6oOk2pu31B5TjuByClUYK0btwaJwR+YvCAhpqr9oJNhPyHbqlVcRTAu0EyXHOcK11Jm0QdjRjgnqZ6fqs+pVnaSS4TPRXPU3wVqfEwG7WYaPizc91lGs7IJHec/LGFoVntAjbfJmR3k/9KpjB8VrYnkpzIm+sxrSui0FLyj0CyqtdpwIPWBb6cLd8HpnY2b2+3C24us+pjR0lBbGmoKnR0VuaPTrVkbT6ZH0qStpUlcGKSVhqtaE4YpgJA0JlNJBuy3J9yo3J96RL9yYlUe8UmuSBEpi5J5VBcka8OUkOHKwOTCaaVAvTSgJFJIFIoCLkO9XlVvbKACrUpWZrPDw4YW45iqexIPPfGfZwOkwuN8R8LqsMyT++9l7VqNOCuf8AFPCg7hF5lXz1Y8kr68udtI8rbRMST1KnV1pI+BoBMEzJtgAz+a3PaDwT3U1Q0EjrxwHfJc4xhkuJDg2bN4v2/NY3mRvz1sCauq5xjdAHHTqSlSDtskmLRbP+FbW1DSSdvpPZUP8AEHE2x04VTSqbaZ5cPQmRJwFDU1zEOO4DEWE9e6pD3FSZQnN1U5pfKIaeg55HRdjoG4CxtBpiuj8OoXWvMxl1dbfh1Fb1CmgvD6K16TFVQkxis2qQanhIkC1RKmVW8pGZJR3JkG65RKSSRIk3ThJJIyqFVJ0kBJTamSRCOUgkkmDqRSSQECoJkkAnKpySSAqeg9QEkkG57xxgNN8gfCfyK8UpG59R+SSSmtOVcq1oSSTgEUgjqDR0SSTJsaNq3dAMJJK0uk0a0WJJISmkUySQRcq3pJINWkkk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8" name="Picture 10" descr="http://xn--b1abhamcd5abhwgnpbg8k.xn--p1ai/system/files/lib/museum/zali/ris.2_mm_287_sara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2654" y="260649"/>
            <a:ext cx="2565285" cy="2304256"/>
          </a:xfrm>
          <a:prstGeom prst="roundRect">
            <a:avLst/>
          </a:prstGeom>
          <a:noFill/>
        </p:spPr>
      </p:pic>
      <p:sp>
        <p:nvSpPr>
          <p:cNvPr id="10" name="Выгнутая вниз стрелка 9"/>
          <p:cNvSpPr/>
          <p:nvPr/>
        </p:nvSpPr>
        <p:spPr>
          <a:xfrm>
            <a:off x="5724128" y="2636912"/>
            <a:ext cx="1224136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555776" y="2636912"/>
            <a:ext cx="1224136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іанка\Desktop\на конф\09 ma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051"/>
            <a:ext cx="9144000" cy="628589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Годований</a:t>
            </a:r>
            <a:r>
              <a:rPr lang="ru-RU" dirty="0" smtClean="0"/>
              <a:t> </a:t>
            </a:r>
            <a:r>
              <a:rPr lang="ru-RU" dirty="0" err="1" smtClean="0"/>
              <a:t>Микола</a:t>
            </a:r>
            <a:r>
              <a:rPr lang="ru-RU" dirty="0" smtClean="0"/>
              <a:t>, </a:t>
            </a:r>
            <a:r>
              <a:rPr lang="ru-RU" dirty="0" err="1" smtClean="0"/>
              <a:t>Перечин</a:t>
            </a:r>
            <a:r>
              <a:rPr lang="ru-RU" dirty="0" smtClean="0"/>
              <a:t> 2021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077072"/>
            <a:ext cx="640871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У 2007 </a:t>
            </a:r>
            <a:r>
              <a:rPr lang="ru-RU" sz="2400" dirty="0" err="1" smtClean="0">
                <a:solidFill>
                  <a:schemeClr val="tx1"/>
                </a:solidFill>
              </a:rPr>
              <a:t>році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історичне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місце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падіння</a:t>
            </a:r>
            <a:r>
              <a:rPr lang="ru-RU" sz="2400" dirty="0" smtClean="0">
                <a:solidFill>
                  <a:schemeClr val="tx1"/>
                </a:solidFill>
              </a:rPr>
              <a:t> метеорита входило </a:t>
            </a:r>
            <a:r>
              <a:rPr lang="ru-RU" sz="2400" dirty="0" err="1" smtClean="0">
                <a:solidFill>
                  <a:schemeClr val="tx1"/>
                </a:solidFill>
              </a:rPr>
              <a:t>навіть</a:t>
            </a:r>
            <a:r>
              <a:rPr lang="ru-RU" sz="2400" dirty="0" smtClean="0">
                <a:solidFill>
                  <a:schemeClr val="tx1"/>
                </a:solidFill>
              </a:rPr>
              <a:t> до числа </a:t>
            </a:r>
            <a:r>
              <a:rPr lang="ru-RU" sz="2400" dirty="0" err="1" smtClean="0">
                <a:solidFill>
                  <a:schemeClr val="tx1"/>
                </a:solidFill>
              </a:rPr>
              <a:t>претендентів</a:t>
            </a:r>
            <a:r>
              <a:rPr lang="ru-RU" sz="2400" dirty="0" smtClean="0">
                <a:solidFill>
                  <a:schemeClr val="tx1"/>
                </a:solidFill>
              </a:rPr>
              <a:t> на “</a:t>
            </a:r>
            <a:r>
              <a:rPr lang="ru-RU" sz="2400" dirty="0" err="1" smtClean="0">
                <a:solidFill>
                  <a:schemeClr val="tx1"/>
                </a:solidFill>
              </a:rPr>
              <a:t>Сім</a:t>
            </a:r>
            <a:r>
              <a:rPr lang="ru-RU" sz="2400" dirty="0" smtClean="0">
                <a:solidFill>
                  <a:schemeClr val="tx1"/>
                </a:solidFill>
              </a:rPr>
              <a:t> чудес </a:t>
            </a:r>
            <a:r>
              <a:rPr lang="ru-RU" sz="2400" dirty="0" err="1" smtClean="0">
                <a:solidFill>
                  <a:schemeClr val="tx1"/>
                </a:solidFill>
              </a:rPr>
              <a:t>Закарпаття</a:t>
            </a:r>
            <a:r>
              <a:rPr lang="ru-RU" sz="2400" dirty="0" smtClean="0">
                <a:solidFill>
                  <a:schemeClr val="tx1"/>
                </a:solidFill>
              </a:rPr>
              <a:t>”. І </a:t>
            </a:r>
            <a:r>
              <a:rPr lang="ru-RU" sz="2400" dirty="0" err="1" smtClean="0">
                <a:solidFill>
                  <a:schemeClr val="tx1"/>
                </a:solidFill>
              </a:rPr>
              <a:t>саме</a:t>
            </a:r>
            <a:r>
              <a:rPr lang="ru-RU" sz="2400" dirty="0" smtClean="0">
                <a:solidFill>
                  <a:schemeClr val="tx1"/>
                </a:solidFill>
              </a:rPr>
              <a:t> тут, на </a:t>
            </a:r>
            <a:r>
              <a:rPr lang="ru-RU" sz="2400" dirty="0" err="1" smtClean="0">
                <a:solidFill>
                  <a:schemeClr val="tx1"/>
                </a:solidFill>
              </a:rPr>
              <a:t>місці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падіння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найбільшого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Європі</a:t>
            </a:r>
            <a:r>
              <a:rPr lang="ru-RU" sz="2400" dirty="0" smtClean="0">
                <a:solidFill>
                  <a:schemeClr val="tx1"/>
                </a:solidFill>
              </a:rPr>
              <a:t> метеорита «Княгиня», </a:t>
            </a:r>
            <a:r>
              <a:rPr lang="ru-RU" sz="2400" dirty="0" err="1" smtClean="0">
                <a:solidFill>
                  <a:schemeClr val="tx1"/>
                </a:solidFill>
              </a:rPr>
              <a:t>побував</a:t>
            </a:r>
            <a:r>
              <a:rPr lang="ru-RU" sz="2400" dirty="0" smtClean="0">
                <a:solidFill>
                  <a:schemeClr val="tx1"/>
                </a:solidFill>
              </a:rPr>
              <a:t> в 1892 </a:t>
            </a:r>
            <a:r>
              <a:rPr lang="ru-RU" sz="2400" dirty="0" err="1" smtClean="0">
                <a:solidFill>
                  <a:schemeClr val="tx1"/>
                </a:solidFill>
              </a:rPr>
              <a:t>році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знаменитий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французький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письменник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Жюль</a:t>
            </a:r>
            <a:r>
              <a:rPr lang="ru-RU" sz="2400" dirty="0" smtClean="0">
                <a:solidFill>
                  <a:schemeClr val="tx1"/>
                </a:solidFill>
              </a:rPr>
              <a:t> Верн.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60648"/>
            <a:ext cx="4824536" cy="33123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Метеорит «Княгиня»</a:t>
            </a:r>
            <a:r>
              <a:rPr lang="uk-UA" sz="2400" dirty="0" smtClean="0">
                <a:solidFill>
                  <a:schemeClr val="tx1"/>
                </a:solidFill>
              </a:rPr>
              <a:t> — найбільший метеорит в Україні. Упав на Закарпатті 9 червня 1866 р. Було зібрано до тисячі його масивних уламків. Найбільша частина — вагою 286 кг — нині є експонатом Віденського музею природничої історії.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9584" y="332656"/>
            <a:ext cx="3492896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Метеорит дістав назву «Княгиня», за назвою селища, біля якого впав.</a:t>
            </a:r>
          </a:p>
        </p:txBody>
      </p:sp>
      <p:pic>
        <p:nvPicPr>
          <p:cNvPr id="5122" name="Picture 2" descr="http://igormelika.com.ua/wp-content/uploads/2010/11/Igor-Melika-Wien-Budapest-10-12.05.201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55291" cy="2304256"/>
          </a:xfrm>
          <a:prstGeom prst="rect">
            <a:avLst/>
          </a:prstGeom>
          <a:noFill/>
        </p:spPr>
      </p:pic>
      <p:pic>
        <p:nvPicPr>
          <p:cNvPr id="5124" name="Picture 4" descr="http://www.vberez.gov.ua/data/upload/publication/main/ua/861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1963688" cy="25679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05064"/>
            <a:ext cx="244827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В першу ознайомчу поїздку нічого не знайшли, як до речі, і в наступні 5 експедицій.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268760"/>
            <a:ext cx="5040560" cy="22322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</a:rPr>
              <a:t>17 листопада 2001 р. близько 20 год. за київським часом болід вагою 4300 кг увійшов в атмосферу Землі зі швидкістю 18,5 км/с на висоті 81,4 км під кутом 40°.</a:t>
            </a:r>
            <a:endParaRPr lang="uk-UA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lh6.ggpht.com/-vtPe9q2IWnA/UwBCpj_XPyI/AAAAAAAANDU/9jxPakqYXGQ/s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5616624" cy="26528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332656"/>
            <a:ext cx="61601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Болід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над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Тур’я-Реметою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княги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240360" cy="324036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325403" cy="1143000"/>
          </a:xfrm>
        </p:spPr>
        <p:txBody>
          <a:bodyPr/>
          <a:lstStyle/>
          <a:p>
            <a:pPr algn="l"/>
            <a:r>
              <a:rPr lang="uk-UA" b="1" dirty="0" smtClean="0"/>
              <a:t>Висновки </a:t>
            </a: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395536" y="1772816"/>
            <a:ext cx="8288089" cy="4784288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FFFFFF"/>
                </a:solidFill>
              </a:rPr>
              <a:t>Метеорити – представники речовини, яка ввійшла в склад всіх тіл Сонячної системи. Протягом тривалого періоду існування у космосі метеорити не піддавались істотним змінам, що являє собою особливу наукову цінність, оскільки на цій основі можна пізнати природу першої речовини, яка пішла на формування планет земної групи, і виявити закономірності еволюції в планетах, зокрема у Землі. </a:t>
            </a:r>
          </a:p>
        </p:txBody>
      </p:sp>
      <p:sp>
        <p:nvSpPr>
          <p:cNvPr id="3" name="AutoShape 7" descr="C:\Users\%D0%92%D0%90%D0%9D%D0%AF\Desktop\%D0%98%D1%81%D1%82%D0%BE%D1%80%D0%B8%D1%8F %D0%A6%D0%B5%D1%80%D0%BA%D0%B2%D0%B8 -18. %D0%A0%D0%B5%D1%84%D0%BE%D1%80%D0%BC%D1%8B %D0%B2%D0%BD%D1%83%D1%82%D1%80%D0%B8 %D0%9A%D0%B0%D1%82%D0%BE%D0%BB%D0%B8%D1%87%D0%B5%D1%81%D0%BA%D0%BE%D0%B9 %D0%A6%D0%B5%D1%80%D0%BA%D0%B2%D0%B8. %D0%A2%D1%80%D0%B8%D0%B4%D0%B5%D0%BD%D1%82%D1%81%D0%BA%D0%B8%D0%B9 %D0%A1%D0%BE%D0%B1%D0%BE%D1%80. %D0%9E%D1%80%D0%B4%D0%B5%D0%BD %D0%98%D0%B8%D1%81%D1%83%D1%81%D0%B0 (%D0%B8%D0%B5%D0%B7%D1%83%D0%B8%D1%82%D1%8B)_files\information_items_282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9" descr="C:\Users\%D0%92%D0%90%D0%9D%D0%AF\Desktop\%D0%98%D1%81%D1%82%D0%BE%D1%80%D0%B8%D1%8F %D0%A6%D0%B5%D1%80%D0%BA%D0%B2%D0%B8 -18. %D0%A0%D0%B5%D1%84%D0%BE%D1%80%D0%BC%D1%8B %D0%B2%D0%BD%D1%83%D1%82%D1%80%D0%B8 %D0%9A%D0%B0%D1%82%D0%BE%D0%BB%D0%B8%D1%87%D0%B5%D1%81%D0%BA%D0%BE%D0%B9 %D0%A6%D0%B5%D1%80%D0%BA%D0%B2%D0%B8. %D0%A2%D1%80%D0%B8%D0%B4%D0%B5%D0%BD%D1%82%D1%81%D0%BA%D0%B8%D0%B9 %D0%A1%D0%BE%D0%B1%D0%BE%D1%80. %D0%9E%D1%80%D0%B4%D0%B5%D0%BD %D0%98%D0%B8%D1%81%D1%83%D1%81%D0%B0 (%D0%B8%D0%B5%D0%B7%D1%83%D0%B8%D1%82%D1%8B)_files\information_items_2827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Результат пошуку зображень за запитом &quot;метеори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032448" cy="1455564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Годований Микола, Перечин 2021</a:t>
            </a:r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61347SlideId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61335SlideId259"/>
</p:tagLst>
</file>

<file path=ppt/theme/theme1.xml><?xml version="1.0" encoding="utf-8"?>
<a:theme xmlns:a="http://schemas.openxmlformats.org/drawingml/2006/main" name="Тема Office">
  <a:themeElements>
    <a:clrScheme name="Другая 1">
      <a:dk1>
        <a:srgbClr val="0F243E"/>
      </a:dk1>
      <a:lt1>
        <a:srgbClr val="C6D9F0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</TotalTime>
  <Words>352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Метеорит — тверде тіло небесного походження, що впало на поверхню Землі з космосу.</vt:lpstr>
      <vt:lpstr>Метеорит «Жигайлівка» — перший метеорит, знайдений на території України (упав 12 жовтня 1787 р. в Харківській губернії біля слободи Жигайлівка, тепер Тростянецького району Сумської області).</vt:lpstr>
      <vt:lpstr>Метеорит Андріївка, який впав у 1969 р. у с. Андріївка Донецької області, представляв собою камінь чорного кольору круглої форми масою 600-800 г і був ще теплий.</vt:lpstr>
      <vt:lpstr>Слайд 5</vt:lpstr>
      <vt:lpstr>Слайд 6</vt:lpstr>
      <vt:lpstr>Слайд 7</vt:lpstr>
      <vt:lpstr>Висновки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ВАНЯ</dc:creator>
  <cp:lastModifiedBy>User</cp:lastModifiedBy>
  <cp:revision>192</cp:revision>
  <dcterms:created xsi:type="dcterms:W3CDTF">2013-12-31T12:28:29Z</dcterms:created>
  <dcterms:modified xsi:type="dcterms:W3CDTF">2021-03-29T07:59:48Z</dcterms:modified>
</cp:coreProperties>
</file>