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6" r:id="rId9"/>
    <p:sldId id="266" r:id="rId10"/>
    <p:sldId id="267" r:id="rId11"/>
    <p:sldId id="268" r:id="rId12"/>
    <p:sldId id="271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04EA2D-A1D7-43D0-B319-ECD16A2535B4}" type="datetimeFigureOut">
              <a:rPr lang="ru-RU"/>
              <a:pPr>
                <a:defRPr/>
              </a:pPr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C33DC7-CA4E-44AE-B3A9-674C42D0CA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3E6362-6B62-4C3F-A221-97FCEEAA914B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28B8-8C24-4A9A-9325-767E1763B145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59F96-A31F-4C50-9C1E-508684F6B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A093-8940-4EAF-B772-A1DE6455982C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C7085-1AC4-4D23-8366-CF46D3C99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BE30-46B6-4099-A87E-6326DA50F803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26E5-9A26-46C2-902B-2DD770933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5D21-7636-4199-8324-8D9528CBEEC2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AE55-66D3-4978-8340-F86F0F1D9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D936-E7B5-4EFE-AEA5-B88CDFB96E31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4BCD5-2465-4089-B2E0-B26961EC7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4451-BB42-4CA0-B321-773327DAAD85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F1C1-714C-42A6-8DCE-1A2A628A4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38AB-85EE-4B23-90C7-FAF54182EE78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1A26-6A3F-4798-B3CF-65A3D3F96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2DB3-7CC0-4948-8C14-4CF8CF964302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00D6A-5BE8-4F46-8A16-20479C3E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666F-5F52-447C-B78D-C968ED1879DA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1130-A9C2-421A-B452-17577FC13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A9F7-954D-4861-9FBA-3B4200A729AF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3A88-FC43-4C71-9B4D-BFDDFBC34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100C-195A-44B6-A987-1382E243197A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5025-0B6A-462D-8537-76387F813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19E73F-77CF-4817-B184-126379BDDBBB}" type="datetimeFigureOut">
              <a:rPr lang="en-US"/>
              <a:pPr>
                <a:defRPr/>
              </a:pPr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E9176A-9F71-456F-B0C0-B08D153806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БОЛГРАДСЬКИЙ ЗАКЛАД ЗАГАЛЬНОЇ СЕРЕДНЬОЇ ОСВІТИ №3 БОЛГРАДСЬКОЇ МІСЬКОЇ РАДИ ОДЕСЬКОЇ ОБЛАСТІ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ru-RU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uk-UA" altLang="ru-RU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sz="2500" b="1" smtClean="0">
                <a:solidFill>
                  <a:schemeClr val="tx1"/>
                </a:solidFill>
              </a:rPr>
              <a:t>Дослідження якості та безпечності зелені столової</a:t>
            </a:r>
            <a:r>
              <a:rPr lang="uk-UA" alt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lnSpc>
                <a:spcPct val="80000"/>
              </a:lnSpc>
            </a:pPr>
            <a:endParaRPr lang="uk-UA" altLang="ru-RU" sz="2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uk-UA" alt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uk-UA" alt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uk-UA" alt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uk-UA" alt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Братова Тетяна Іванівна</a:t>
            </a:r>
            <a:endParaRPr lang="ru-RU" altLang="ru-RU" sz="11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учениця 9 класу</a:t>
            </a:r>
          </a:p>
          <a:p>
            <a:pPr algn="just">
              <a:lnSpc>
                <a:spcPct val="95000"/>
              </a:lnSpc>
            </a:pPr>
            <a:endParaRPr lang="ru-RU" altLang="ru-RU" sz="11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uk-UA" altLang="ru-RU" sz="14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uk-UA" altLang="ru-RU" sz="14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Керівник:</a:t>
            </a: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Грекова Олена Дмитрівна</a:t>
            </a:r>
            <a:endParaRPr lang="ru-RU" altLang="ru-RU" sz="11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Вчитель хімії та біології</a:t>
            </a:r>
            <a:endParaRPr lang="ru-RU" altLang="ru-RU" sz="11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БОЛГРАДСЬКОГО ЗЗСО №3</a:t>
            </a:r>
            <a:endParaRPr lang="ru-RU" altLang="ru-RU" sz="11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			№ 3</a:t>
            </a:r>
          </a:p>
          <a:p>
            <a:pPr algn="just">
              <a:lnSpc>
                <a:spcPct val="95000"/>
              </a:lnSpc>
            </a:pPr>
            <a:endParaRPr lang="ru-RU" altLang="ru-RU" sz="110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5000"/>
              </a:lnSpc>
            </a:pPr>
            <a:r>
              <a:rPr lang="uk-UA" altLang="ru-RU" sz="14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						</a:t>
            </a:r>
            <a:endParaRPr lang="uk-UA" alt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uk-UA" alt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uk-UA" alt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Болград 2021 </a:t>
            </a:r>
            <a:endParaRPr lang="ru-RU" alt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uk-UA" altLang="ru-RU" sz="2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uk-UA" altLang="ru-RU" sz="2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uk-UA" altLang="ru-RU" sz="2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2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686800" y="6248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1</a:t>
            </a:r>
            <a:endParaRPr lang="ru-RU" altLang="ru-RU"/>
          </a:p>
        </p:txBody>
      </p:sp>
      <p:pic>
        <p:nvPicPr>
          <p:cNvPr id="1026" name="Picture 2" descr="D:\copy disk2\Ротаренк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73188"/>
            <a:ext cx="4762500" cy="3209925"/>
          </a:xfrm>
          <a:prstGeom prst="rect">
            <a:avLst/>
          </a:prstGeom>
          <a:solidFill>
            <a:srgbClr val="00B050"/>
          </a:solidFill>
          <a:effectLst>
            <a:outerShdw blurRad="40000" dist="23000" dir="540000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eaLnBrk="1" hangingPunct="1"/>
            <a:endParaRPr lang="ru-RU" altLang="ru-RU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38200" y="5638800"/>
            <a:ext cx="8153400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1" hangingPunct="1"/>
            <a:r>
              <a:rPr lang="uk-UA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 Коливання вмісту солей нітратів у зелені столовій в зимово-весняну пору (мг/кг)</a:t>
            </a:r>
            <a:endParaRPr lang="uk-UA" altLang="ru-RU" sz="20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9</a:t>
            </a:r>
            <a:endParaRPr lang="ru-RU" altLang="ru-RU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0"/>
            <a:ext cx="151876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2294" name="Объект 2"/>
          <p:cNvGraphicFramePr>
            <a:graphicFrameLocks/>
          </p:cNvGraphicFramePr>
          <p:nvPr/>
        </p:nvGraphicFramePr>
        <p:xfrm>
          <a:off x="0" y="0"/>
          <a:ext cx="9144000" cy="5105400"/>
        </p:xfrm>
        <a:graphic>
          <a:graphicData uri="http://schemas.openxmlformats.org/presentationml/2006/ole">
            <p:oleObj spid="_x0000_s12294" name="Диаграмма" r:id="rId3" imgW="5505165" imgH="3206774" progId="Excel.Chart.8">
              <p:embed/>
            </p:oleObj>
          </a:graphicData>
        </a:graphic>
      </p:graphicFrame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0" y="3667125"/>
            <a:ext cx="151876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991600" cy="5397502"/>
        </p:xfrm>
        <a:graphic>
          <a:graphicData uri="http://schemas.openxmlformats.org/drawingml/2006/table">
            <a:tbl>
              <a:tblPr/>
              <a:tblGrid>
                <a:gridCol w="685800"/>
                <a:gridCol w="1524000"/>
                <a:gridCol w="1600200"/>
                <a:gridCol w="3702050"/>
                <a:gridCol w="147955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з/п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Вид зелені столової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Пора року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Оцінка токсичності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Висновок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Петрушка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зима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Загибель більшості колпод наступає протягом 3-х годин.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Слабка токсичність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весна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Впродовж 3-х годин всі колподи залишаютьс рухливими.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токсичний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Кріп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зима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Впродовж 3-х годин всі колподи залишаютьс рухливими.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токсичний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весна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Впродовж 3-х годин всі колподи залишаютьс рухливими.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токсичний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Шпинат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зима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Впродовж 3-х годин всі колподи залишаютьс рухливими.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токсичний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весна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Впродовж 3-х годин всі колподи залишаютьс рухливими.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токсичний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Щавель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зима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весна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Впродовж 3-х годин всі колподи залишаютьс рухливими.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Не токсичний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6286" marR="362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8" name="Rectangle 1"/>
          <p:cNvSpPr>
            <a:spLocks noChangeArrowheads="1"/>
          </p:cNvSpPr>
          <p:nvPr/>
        </p:nvSpPr>
        <p:spPr bwMode="auto">
          <a:xfrm>
            <a:off x="0" y="0"/>
            <a:ext cx="8991600" cy="6778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1" hangingPunct="1"/>
            <a:r>
              <a:rPr lang="uk-UA" altLang="ru-RU" sz="2000">
                <a:latin typeface="Arial" charset="0"/>
                <a:cs typeface="Times New Roman" pitchFamily="18" charset="0"/>
              </a:rPr>
              <a:t>Таблиця 3. </a:t>
            </a:r>
            <a:r>
              <a:rPr lang="uk-UA" altLang="ru-RU" sz="2000" b="1">
                <a:latin typeface="Arial" charset="0"/>
                <a:cs typeface="Times New Roman" pitchFamily="18" charset="0"/>
              </a:rPr>
              <a:t>Токсичність дослідних зразків зелені столової (</a:t>
            </a:r>
            <a:r>
              <a:rPr lang="en-US" altLang="ru-RU" sz="2000" b="1">
                <a:latin typeface="Arial" charset="0"/>
                <a:cs typeface="Times New Roman" pitchFamily="18" charset="0"/>
              </a:rPr>
              <a:t>n</a:t>
            </a:r>
            <a:r>
              <a:rPr lang="ru-RU" altLang="ru-RU" sz="2000" b="1">
                <a:latin typeface="Arial" charset="0"/>
                <a:cs typeface="Times New Roman" pitchFamily="18" charset="0"/>
              </a:rPr>
              <a:t>=35)</a:t>
            </a:r>
            <a:endParaRPr lang="ru-RU" altLang="ru-RU" sz="2000">
              <a:latin typeface="Arial" charset="0"/>
              <a:cs typeface="Times New Roman" pitchFamily="18" charset="0"/>
            </a:endParaRPr>
          </a:p>
          <a:p>
            <a:pPr indent="450850"/>
            <a:endParaRPr lang="ru-RU" altLang="ru-RU">
              <a:latin typeface="Arial" charset="0"/>
            </a:endParaRPr>
          </a:p>
        </p:txBody>
      </p:sp>
      <p:sp>
        <p:nvSpPr>
          <p:cNvPr id="13369" name="TextBox 4"/>
          <p:cNvSpPr txBox="1">
            <a:spLocks noChangeArrowheads="1"/>
          </p:cNvSpPr>
          <p:nvPr/>
        </p:nvSpPr>
        <p:spPr bwMode="auto">
          <a:xfrm>
            <a:off x="8305800" y="64008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10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-1270000"/>
            <a:ext cx="9144000" cy="90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uk-UA" b="1" spc="-3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uk-UA" b="1" spc="-3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endParaRPr lang="uk-UA" b="1" spc="-3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Видове різноманіття та кількість зелені столової, що реалізується на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агропродовольчому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м. Болград </a:t>
            </a:r>
            <a:r>
              <a:rPr lang="uk-UA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Одеської області характеризується сезонністю. Найбільша її кількість встановлена влітку – 198 зразків, а найменша – взимку – 41 зразок.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Взимку через високу вартість зелені столової постачальники формують пучки з більш дрібних гілочок. Тривале її перебування на лотках зумовлює наявність механічних пошкоджень, пожовтіння, в</a:t>
            </a:r>
            <a:r>
              <a:rPr lang="ru-RU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ялих</a:t>
            </a:r>
            <a:r>
              <a:rPr lang="uk-UA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екземплярів. Зелень столова взимку характеризується менш вираженими смаковими якостями та слабко вираженим ароматом.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Навесні у зелені столовій вміст нітратів значно вищий, відносно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показників,отриманих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взимку. Найбільшим вмістом солей нітратів навесні характеризувалася петрушка, а найменшим – щавель. Взимку найбільший вміст нітратів виявлено у петрушці, а найменший – у шпинаті.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Застосування інтенсивних технології та добрив під час вирощування петрушки у зимову пору призводить до виникнення її слабкої токсичності.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400" b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3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altLang="ru-RU" dirty="0" smtClean="0">
              <a:latin typeface="Arial" panose="020B0604020202020204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8534400" y="648811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11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-100013"/>
            <a:ext cx="9144000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alt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ПРОПОЗИЦІЇ ВИРОБНИЦТВУ</a:t>
            </a:r>
            <a:endParaRPr lang="ru-RU" altLang="ru-RU" sz="2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6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Перед застосуванням зелень столову доцільно ретельно мити під проточною водою.</a:t>
            </a:r>
            <a:endParaRPr lang="ru-RU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6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Уникати вживання зелені столової у великій кількості взимку.</a:t>
            </a:r>
            <a:endParaRPr lang="ru-RU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6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Стебла рослин бажано видаляти з метою зменшення вмісту солей нітратів.</a:t>
            </a:r>
            <a:endParaRPr lang="ru-RU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6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Реалізацію зелені столової доцільно організувати таким чином, щоб вона на ринках не контактувала з повітрям та руками (прозорі контейнери, криті вітрини тощо).</a:t>
            </a:r>
            <a:endParaRPr lang="ru-RU" sz="2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ru-RU" sz="2800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382000" y="63246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12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uk-UA" sz="2800" smtClean="0"/>
              <a:t>Список використаних джерел</a:t>
            </a:r>
            <a:endParaRPr lang="ru-RU" sz="2800" smtClean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220200" cy="6172200"/>
          </a:xfrm>
        </p:spPr>
        <p:txBody>
          <a:bodyPr/>
          <a:lstStyle/>
          <a:p>
            <a:pPr algn="l"/>
            <a:r>
              <a:rPr lang="ru-RU" sz="1800" b="1" smtClean="0">
                <a:solidFill>
                  <a:schemeClr val="tx1"/>
                </a:solidFill>
              </a:rPr>
              <a:t>1</a:t>
            </a:r>
            <a:r>
              <a:rPr lang="ru-RU" sz="1400" b="1" smtClean="0">
                <a:solidFill>
                  <a:schemeClr val="tx1"/>
                </a:solidFill>
              </a:rPr>
              <a:t>. Ароматні, красиві, корисні.//Дім, Сад, Город., 2012. №3(279). С. 8-9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2. Барабаш О.Ю. Петрушка: в сезон і взимку/ О.Ю.Барабаш //Дім,сад,город.,2006.-№11.-С.4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3. Ветеринарно-санітарна експертиза рослинних харчових продуктів: Навч. посібник для студентів та магістрантів за спец. «Ветеринарна медицина» /І. В. Яценко,І. Л. Цивірко, А. М. Труш,Н. О.Югай[та інші]. За ред. доктора вет. наук, професораІ. В. Яценка— Харків: Еспада, 2011. — 256 с.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4.Ворошило Л.Н. Справочник по приемке, хранению и реализациипродовольственныхтовароврастительногопроисхождения / Л.Н. Ворошило, В.П. Гильтяева. В.Т. Колесников и др. Под ред. В.Е. Мицыка.—К.: Техника, 1991. — 215 с.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5.Гіль Л. С. Сучасні технології овочівництва закритого і відкритого ґрунту. Ч. 2. Відкритий ґрунт. Навчальний посібник /Л. С. Гіль, А. І.Пашковський, Л. Т. Суліма.— Вінниця: Нова Книга, 2008 —312 с.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6. Григоровская М. Шпинат огородный. / М. Григоровская // Огородник.— К, 2008.-№10. — С.40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7.Зеленні та пряносмакові овочеві культури / Улянич 0. І. — К: «ДІЯ», 2004. — 168 с, з іл.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8. Зелені, пряносмакові та десертні овочі. [Електронний ресурс]. — Режим доступу: </a:t>
            </a:r>
            <a:r>
              <a:rPr lang="en-US" sz="1400" b="1" smtClean="0">
                <a:solidFill>
                  <a:schemeClr val="tx1"/>
                </a:solidFill>
              </a:rPr>
              <a:t>http://www.studfiles.ru/preview/5437116/page:34/</a:t>
            </a:r>
          </a:p>
          <a:p>
            <a:pPr algn="l"/>
            <a:r>
              <a:rPr lang="en-US" sz="1400" b="1" smtClean="0">
                <a:solidFill>
                  <a:schemeClr val="tx1"/>
                </a:solidFill>
              </a:rPr>
              <a:t>9.</a:t>
            </a:r>
            <a:r>
              <a:rPr lang="ru-RU" sz="1400" b="1" smtClean="0">
                <a:solidFill>
                  <a:schemeClr val="tx1"/>
                </a:solidFill>
              </a:rPr>
              <a:t>Непорожная Е., селекціонер Донецкой ОС ИОБ НААН Украины. Петрушка: и вершки, и корешки/ Е. Непорожная//Овощеводство №10(106) 2013 С. 42-45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10.Обов’язків мінімальний перелік досліджень сировини, продукції рослинного та тваринного походження, комбікормової сировини, комбікормів ветеринарних препаратів та ін., які слід проводити в державних лабораторіях ветеринарної медицини і за результатами яких видається ветеринарне свідоцтво Ф-2 Київ — 2004р. 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11.Омельянова Л.А. Овощи: от поля до прилавка. /Л. А. Омельянова— Донецк: Донбас, 1990.-63с.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12. Подлрятов Г.І., Войцехівський В.І., Мацейко Л.М., Рожко В.І. Основи стандартизації, управління якістю та сертифікація продукції рослинництва: Посібник. - К.: Арістей, 2004. – 615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13. Практикум з ветеринарно-санітарної експертизи з основами технології та стандартизації продуктів тваринництва і рослинництва/ В.І. Хоменко та ін. — Київ: Ветінформ, 1998. — 240 с.</a:t>
            </a:r>
          </a:p>
          <a:p>
            <a:pPr algn="l"/>
            <a:r>
              <a:rPr lang="ru-RU" sz="1400" b="1" smtClean="0">
                <a:solidFill>
                  <a:schemeClr val="tx1"/>
                </a:solidFill>
              </a:rPr>
              <a:t>14.Сотникова Татьяна. Исследование продукции растениеводства на наличие нитратов и их влияния на здоровье человека. / Т. Сотникова.[Електронний ресурс]. — Режим доступу: http://livescience.ru</a:t>
            </a:r>
          </a:p>
          <a:p>
            <a:endParaRPr lang="ru-RU" sz="1400" b="1" smtClean="0">
              <a:solidFill>
                <a:schemeClr val="tx1"/>
              </a:solidFill>
            </a:endParaRPr>
          </a:p>
          <a:p>
            <a:endParaRPr lang="ru-RU" sz="1600" b="1" smtClean="0">
              <a:solidFill>
                <a:schemeClr val="tx1"/>
              </a:solidFill>
            </a:endParaRPr>
          </a:p>
          <a:p>
            <a:endParaRPr lang="ru-RU" sz="18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opy disk2\Ротаренко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14663" y="228600"/>
            <a:ext cx="61293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 sz="4800" b="1">
                <a:solidFill>
                  <a:schemeClr val="bg1"/>
                </a:solidFill>
              </a:rPr>
              <a:t>ДЯКУЮ  ЗА УВАГУ !!!</a:t>
            </a:r>
            <a:endParaRPr lang="ru-RU" altLang="ru-RU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Мета:</a:t>
            </a:r>
            <a:endParaRPr lang="ru-RU" alt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altLang="ru-RU" smtClean="0"/>
              <a:t>	</a:t>
            </a:r>
            <a:r>
              <a:rPr lang="uk-UA" altLang="ru-RU" sz="4400" smtClean="0"/>
              <a:t>вивчити окремі показники якості та безпечності зелені столової, що реалізується на агропромисловому ринку </a:t>
            </a:r>
            <a:br>
              <a:rPr lang="uk-UA" altLang="ru-RU" sz="4400" smtClean="0"/>
            </a:br>
            <a:r>
              <a:rPr lang="uk-UA" altLang="ru-RU" sz="4400" smtClean="0"/>
              <a:t>м. Болграда</a:t>
            </a:r>
            <a:endParaRPr lang="ru-RU" altLang="ru-RU" sz="440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8686800" y="6248400"/>
            <a:ext cx="30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2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Задачі: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— опрацювати літературні дані відповідно обраної теми;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— моніторинг дослідження зелені столової в лабораторії ветеринарно-санітарної експертизи на ринку;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err="1" smtClean="0"/>
              <a:t>—провести</a:t>
            </a:r>
            <a:r>
              <a:rPr lang="uk-UA" dirty="0" smtClean="0"/>
              <a:t> органолептичне дослідження зелені столової;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err="1" smtClean="0"/>
              <a:t>—дослідити</a:t>
            </a:r>
            <a:r>
              <a:rPr lang="uk-UA" dirty="0" smtClean="0"/>
              <a:t> вміст нітратів у зелені столовій в різні пори року;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— провести хіміко-токсикологічне дослідження зелені столової.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58200" y="61722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altLang="ru-RU" sz="4000" b="1" smtClean="0"/>
              <a:t>Робота виконувалась на базі лабораторії ветеринарно-санітарної експертизи на агропромисловому ринку м. Болграда, а також на кафедрі ветеринарної гігієни, санітарії і експертизи Одеського державного аграрного університету</a:t>
            </a:r>
            <a:endParaRPr lang="ru-RU" altLang="ru-RU" sz="4000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534400" y="6019800"/>
            <a:ext cx="30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4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28600" y="838200"/>
          <a:ext cx="8610600" cy="5408615"/>
        </p:xfrm>
        <a:graphic>
          <a:graphicData uri="http://schemas.openxmlformats.org/drawingml/2006/table">
            <a:tbl>
              <a:tblPr/>
              <a:tblGrid>
                <a:gridCol w="1357313"/>
                <a:gridCol w="2281237"/>
                <a:gridCol w="4972050"/>
              </a:tblGrid>
              <a:tr h="10747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з/п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Рік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Кількість досліджень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2014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553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2015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608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645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Всього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1806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6" name="Rectangle 1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1" hangingPunct="1"/>
            <a:r>
              <a:rPr lang="uk-UA" alt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1.</a:t>
            </a:r>
            <a:r>
              <a:rPr lang="uk-UA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Загальна кількість досліджень зелені столової за 2016-2018 роки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/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97" name="TextBox 20"/>
          <p:cNvSpPr txBox="1">
            <a:spLocks noChangeArrowheads="1"/>
          </p:cNvSpPr>
          <p:nvPr/>
        </p:nvSpPr>
        <p:spPr bwMode="auto">
          <a:xfrm>
            <a:off x="8839200" y="647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ru-RU"/>
              <a:t>5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8195" name="Диаграмма 2"/>
          <p:cNvGraphicFramePr>
            <a:graphicFrameLocks/>
          </p:cNvGraphicFramePr>
          <p:nvPr/>
        </p:nvGraphicFramePr>
        <p:xfrm>
          <a:off x="-50800" y="-50800"/>
          <a:ext cx="9245600" cy="5511800"/>
        </p:xfrm>
        <a:graphic>
          <a:graphicData uri="http://schemas.openxmlformats.org/presentationml/2006/ole">
            <p:oleObj spid="_x0000_s8195" name="Диаграмма" r:id="rId3" imgW="9254530" imgH="5517358" progId="Excel.Chart.8">
              <p:embed/>
            </p:oleObj>
          </a:graphicData>
        </a:graphic>
      </p:graphicFrame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82563" y="5791200"/>
            <a:ext cx="896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uk-UA" altLang="ru-RU" sz="2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Відсоткове співвідношення різних видів зелені столової, яка досліджувалась протягом 2016–2018 рр.</a:t>
            </a:r>
            <a:endParaRPr lang="uk-UA" altLang="ru-RU" sz="20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8610600" y="6477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6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4416425"/>
            <a:ext cx="7620000" cy="1970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uk-UA" alt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uk-UA" alt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 </a:t>
            </a:r>
            <a:r>
              <a:rPr lang="uk-UA" sz="2000" b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Сезонна динаміка надходження зелені столової для досліджень (з березня 2017 по березень 2018 р.)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uk-UA" altLang="ru-RU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458200" y="6324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7</a:t>
            </a:r>
            <a:endParaRPr lang="ru-RU" altLang="ru-RU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151876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9222" name="Объект 2"/>
          <p:cNvGraphicFramePr>
            <a:graphicFrameLocks/>
          </p:cNvGraphicFramePr>
          <p:nvPr/>
        </p:nvGraphicFramePr>
        <p:xfrm>
          <a:off x="0" y="0"/>
          <a:ext cx="9144000" cy="4953000"/>
        </p:xfrm>
        <a:graphic>
          <a:graphicData uri="http://schemas.openxmlformats.org/presentationml/2006/ole">
            <p:oleObj spid="_x0000_s9222" name="Диаграмма" r:id="rId3" imgW="5505165" imgH="3206774" progId="Excel.Chart.8">
              <p:embed/>
            </p:oleObj>
          </a:graphicData>
        </a:graphic>
      </p:graphicFrame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0" y="3209925"/>
            <a:ext cx="151876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838200"/>
          <a:ext cx="8915400" cy="5451476"/>
        </p:xfrm>
        <a:graphic>
          <a:graphicData uri="http://schemas.openxmlformats.org/drawingml/2006/table">
            <a:tbl>
              <a:tblPr/>
              <a:tblGrid>
                <a:gridCol w="1249363"/>
                <a:gridCol w="1136650"/>
                <a:gridCol w="1135062"/>
                <a:gridCol w="1249363"/>
                <a:gridCol w="1249362"/>
                <a:gridCol w="1447800"/>
                <a:gridCol w="1447800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з/п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Вид зелені столової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ГДР солей нітратів, мг/кг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Вміст нітратів, мг/кг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зима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весна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0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SOEKS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Н-401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SOEKS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Н-401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Петрушка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1500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920±35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455±15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1010±55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890±34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Кріп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1500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835±27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370±24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995±40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745±45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Шпинат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1500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834±41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325±38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940±65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710±35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Щавель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1500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690±20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350±40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59163" marR="591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1" name="Rectangle 1"/>
          <p:cNvSpPr>
            <a:spLocks noChangeArrowheads="1"/>
          </p:cNvSpPr>
          <p:nvPr/>
        </p:nvSpPr>
        <p:spPr bwMode="auto">
          <a:xfrm>
            <a:off x="0" y="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1" hangingPunct="1"/>
            <a:r>
              <a:rPr lang="uk-UA" alt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2. </a:t>
            </a:r>
            <a:r>
              <a:rPr lang="uk-UA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 солей нітратів у зразках зелені столової (</a:t>
            </a:r>
            <a:r>
              <a:rPr lang="en-US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±</a:t>
            </a:r>
            <a:r>
              <a:rPr lang="en-US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uk-UA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=35)</a:t>
            </a:r>
            <a:endParaRPr lang="ru-RU" altLang="ru-RU" sz="20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/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322" name="TextBox 4"/>
          <p:cNvSpPr txBox="1">
            <a:spLocks noChangeArrowheads="1"/>
          </p:cNvSpPr>
          <p:nvPr/>
        </p:nvSpPr>
        <p:spPr bwMode="auto">
          <a:xfrm>
            <a:off x="8763000" y="64881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/>
              <a:t>8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913</Words>
  <Application>Microsoft Office PowerPoint</Application>
  <PresentationFormat>Экран (4:3)</PresentationFormat>
  <Paragraphs>184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Times New Roman</vt:lpstr>
      <vt:lpstr>Office Theme</vt:lpstr>
      <vt:lpstr>Диаграмма Microsoft Excel</vt:lpstr>
      <vt:lpstr>БОЛГРАДСЬКИЙ ЗАКЛАД ЗАГАЛЬНОЇ СЕРЕДНЬОЇ ОСВІТИ №3 БОЛГРАДСЬКОЇ МІСЬКОЇ РАДИ ОДЕСЬКОЇ ОБЛАСТІ</vt:lpstr>
      <vt:lpstr>Мета:</vt:lpstr>
      <vt:lpstr>Задачі: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використаних джерел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ОДЕСЬКИЙ ДЕРЖАВНИЙ АГРАРНИЙ УНІВЕРСИТЕТ  Факультет ветеринарної медицини та біотехнологій        Кафедра ветеринарної гігієни, санітарії  і експертизи</dc:title>
  <dc:creator>Пользователь</dc:creator>
  <cp:lastModifiedBy>ИРА</cp:lastModifiedBy>
  <cp:revision>15</cp:revision>
  <dcterms:modified xsi:type="dcterms:W3CDTF">2021-03-27T00:37:11Z</dcterms:modified>
</cp:coreProperties>
</file>