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8" r:id="rId3"/>
    <p:sldId id="267" r:id="rId4"/>
    <p:sldId id="258" r:id="rId5"/>
    <p:sldId id="272" r:id="rId6"/>
    <p:sldId id="269" r:id="rId7"/>
    <p:sldId id="270" r:id="rId8"/>
    <p:sldId id="278" r:id="rId9"/>
    <p:sldId id="271" r:id="rId10"/>
    <p:sldId id="279" r:id="rId11"/>
    <p:sldId id="280" r:id="rId12"/>
    <p:sldId id="281" r:id="rId13"/>
    <p:sldId id="285" r:id="rId14"/>
    <p:sldId id="266" r:id="rId15"/>
    <p:sldId id="277" r:id="rId16"/>
    <p:sldId id="28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54" autoAdjust="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Лист1!$A$2:$A$5</c:f>
              <c:strCache>
                <c:ptCount val="4"/>
                <c:pt idx="0">
                  <c:v>Так</c:v>
                </c:pt>
                <c:pt idx="1">
                  <c:v>Ні</c:v>
                </c:pt>
                <c:pt idx="2">
                  <c:v>Незначно</c:v>
                </c:pt>
                <c:pt idx="3">
                  <c:v>Не звертали уваги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60</c:v>
                </c:pt>
                <c:pt idx="1">
                  <c:v>10</c:v>
                </c:pt>
                <c:pt idx="2">
                  <c:v>20</c:v>
                </c:pt>
                <c:pt idx="3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Смак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Новий водогін</c:v>
                </c:pt>
                <c:pt idx="1">
                  <c:v>Старий водогін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Запах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Новий водогін</c:v>
                </c:pt>
                <c:pt idx="1">
                  <c:v>Старий водогін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Колір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Новий водогін</c:v>
                </c:pt>
                <c:pt idx="1">
                  <c:v>Старий водогін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0</c:v>
                </c:pt>
                <c:pt idx="1">
                  <c:v>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Мутність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Новий водогін</c:v>
                </c:pt>
                <c:pt idx="1">
                  <c:v>Старий водогін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0</c:v>
                </c:pt>
                <c:pt idx="1">
                  <c:v>0.5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t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Новий водогін</c:v>
                </c:pt>
                <c:pt idx="1">
                  <c:v>Старий водогін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10</c:v>
                </c:pt>
                <c:pt idx="1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9160320"/>
        <c:axId val="171020288"/>
        <c:axId val="0"/>
      </c:bar3DChart>
      <c:catAx>
        <c:axId val="1291603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71020288"/>
        <c:crosses val="autoZero"/>
        <c:auto val="1"/>
        <c:lblAlgn val="ctr"/>
        <c:lblOffset val="100"/>
        <c:noMultiLvlLbl val="0"/>
      </c:catAx>
      <c:valAx>
        <c:axId val="1710202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91603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Рн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Новий водогін</c:v>
                </c:pt>
                <c:pt idx="1">
                  <c:v>Старий водогін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7.6</c:v>
                </c:pt>
                <c:pt idx="1">
                  <c:v>7.6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Аміак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Новий водогін</c:v>
                </c:pt>
                <c:pt idx="1">
                  <c:v>Старий водогін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0.05</c:v>
                </c:pt>
                <c:pt idx="1">
                  <c:v>0.32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Нітрити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Новий водогін</c:v>
                </c:pt>
                <c:pt idx="1">
                  <c:v>Старий водогін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2E-3</c:v>
                </c:pt>
                <c:pt idx="1">
                  <c:v>0.05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Нітрати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Новий водогін</c:v>
                </c:pt>
                <c:pt idx="1">
                  <c:v>Старий водогін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1.08</c:v>
                </c:pt>
                <c:pt idx="1">
                  <c:v>2.35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Хлориди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Новий водогін</c:v>
                </c:pt>
                <c:pt idx="1">
                  <c:v>Старий водогін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12.03</c:v>
                </c:pt>
                <c:pt idx="1">
                  <c:v>17.989999999999998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Сульфати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Новий водогін</c:v>
                </c:pt>
                <c:pt idx="1">
                  <c:v>Старий водогін</c:v>
                </c:pt>
              </c:strCache>
            </c:strRef>
          </c:cat>
          <c:val>
            <c:numRef>
              <c:f>Лист1!$G$2:$G$3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Залізо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Новий водогін</c:v>
                </c:pt>
                <c:pt idx="1">
                  <c:v>Старий водогін</c:v>
                </c:pt>
              </c:strCache>
            </c:strRef>
          </c:cat>
          <c:val>
            <c:numRef>
              <c:f>Лист1!$H$2:$H$3</c:f>
              <c:numCache>
                <c:formatCode>General</c:formatCode>
                <c:ptCount val="2"/>
                <c:pt idx="0">
                  <c:v>0.05</c:v>
                </c:pt>
                <c:pt idx="1">
                  <c:v>0.05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Хлор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Новий водогін</c:v>
                </c:pt>
                <c:pt idx="1">
                  <c:v>Старий водогін</c:v>
                </c:pt>
              </c:strCache>
            </c:strRef>
          </c:cat>
          <c:val>
            <c:numRef>
              <c:f>Лист1!$I$2:$I$3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2220544"/>
        <c:axId val="212246912"/>
        <c:axId val="0"/>
      </c:bar3DChart>
      <c:catAx>
        <c:axId val="2122205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2246912"/>
        <c:crosses val="autoZero"/>
        <c:auto val="1"/>
        <c:lblAlgn val="ctr"/>
        <c:lblOffset val="100"/>
        <c:noMultiLvlLbl val="0"/>
      </c:catAx>
      <c:valAx>
        <c:axId val="2122469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22205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Загальне мікробне число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Новий водогін</c:v>
                </c:pt>
                <c:pt idx="1">
                  <c:v>Старий водогін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</c:v>
                </c:pt>
                <c:pt idx="1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2822272"/>
        <c:axId val="212824064"/>
        <c:axId val="0"/>
      </c:bar3DChart>
      <c:catAx>
        <c:axId val="2128222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2824064"/>
        <c:crosses val="autoZero"/>
        <c:auto val="1"/>
        <c:lblAlgn val="ctr"/>
        <c:lblOffset val="100"/>
        <c:noMultiLvlLbl val="0"/>
      </c:catAx>
      <c:valAx>
        <c:axId val="2128240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28222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66D7-0E76-40E9-8D6D-0CDCE6A11A86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8A106-2A6C-4864-8957-83102C7D10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66D7-0E76-40E9-8D6D-0CDCE6A11A86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8A106-2A6C-4864-8957-83102C7D10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66D7-0E76-40E9-8D6D-0CDCE6A11A86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8A106-2A6C-4864-8957-83102C7D10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0813"/>
            <a:ext cx="8229600" cy="563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900113"/>
            <a:ext cx="8229600" cy="5248275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5EAFC-6AE0-498E-9D40-D58B1BD79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66D7-0E76-40E9-8D6D-0CDCE6A11A86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8A106-2A6C-4864-8957-83102C7D10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66D7-0E76-40E9-8D6D-0CDCE6A11A86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8A106-2A6C-4864-8957-83102C7D10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66D7-0E76-40E9-8D6D-0CDCE6A11A86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8A106-2A6C-4864-8957-83102C7D10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66D7-0E76-40E9-8D6D-0CDCE6A11A86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8A106-2A6C-4864-8957-83102C7D10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66D7-0E76-40E9-8D6D-0CDCE6A11A86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8A106-2A6C-4864-8957-83102C7D10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66D7-0E76-40E9-8D6D-0CDCE6A11A86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8A106-2A6C-4864-8957-83102C7D10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66D7-0E76-40E9-8D6D-0CDCE6A11A86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8A106-2A6C-4864-8957-83102C7D10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66D7-0E76-40E9-8D6D-0CDCE6A11A86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6D8A106-2A6C-4864-8957-83102C7D10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64C66D7-0E76-40E9-8D6D-0CDCE6A11A86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6D8A106-2A6C-4864-8957-83102C7D107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novopskovrada.gov.ua/news/1550648900/" TargetMode="External"/><Relationship Id="rId2" Type="http://schemas.openxmlformats.org/officeDocument/2006/relationships/hyperlink" Target="https://teplosfera.com/znachennya-yakosti-pytnoyi-vody-dlya-zberezhennya-zdorov-ya-lyudyny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«Якість питної води: екологічні перспективи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sz="1600" u="sng" dirty="0" smtClean="0"/>
              <a:t>Підготувала: </a:t>
            </a:r>
            <a:r>
              <a:rPr lang="uk-UA" sz="1600" dirty="0" err="1" smtClean="0"/>
              <a:t>Боюн</a:t>
            </a:r>
            <a:r>
              <a:rPr lang="uk-UA" sz="1600" dirty="0" smtClean="0"/>
              <a:t> Діан</a:t>
            </a:r>
            <a:r>
              <a:rPr lang="uk-UA" sz="1600" dirty="0" smtClean="0"/>
              <a:t>а</a:t>
            </a:r>
            <a:r>
              <a:rPr lang="uk-UA" sz="1600" dirty="0" smtClean="0"/>
              <a:t>,</a:t>
            </a:r>
          </a:p>
          <a:p>
            <a:pPr marL="0" indent="0">
              <a:buNone/>
            </a:pPr>
            <a:r>
              <a:rPr lang="uk-UA" sz="1600" dirty="0"/>
              <a:t>у</a:t>
            </a:r>
            <a:r>
              <a:rPr lang="uk-UA" sz="1600" dirty="0" smtClean="0"/>
              <a:t>чениця </a:t>
            </a:r>
            <a:r>
              <a:rPr lang="uk-UA" sz="1600" dirty="0" smtClean="0"/>
              <a:t>9 </a:t>
            </a:r>
            <a:r>
              <a:rPr lang="uk-UA" sz="1600" dirty="0" smtClean="0"/>
              <a:t>класу </a:t>
            </a:r>
            <a:r>
              <a:rPr lang="uk-UA" sz="1600" dirty="0" err="1" smtClean="0"/>
              <a:t>Вікторівської</a:t>
            </a:r>
            <a:r>
              <a:rPr lang="uk-UA" sz="1600" dirty="0" smtClean="0"/>
              <a:t> філії</a:t>
            </a:r>
          </a:p>
          <a:p>
            <a:pPr marL="0" indent="0">
              <a:buNone/>
            </a:pPr>
            <a:r>
              <a:rPr lang="uk-UA" sz="1600" dirty="0" smtClean="0"/>
              <a:t>КЗ «Богодухівський ліцей № 2»;</a:t>
            </a:r>
          </a:p>
          <a:p>
            <a:pPr marL="0" indent="0">
              <a:buNone/>
            </a:pPr>
            <a:r>
              <a:rPr lang="uk-UA" sz="1600" u="sng" dirty="0" smtClean="0"/>
              <a:t>Керівник:</a:t>
            </a:r>
            <a:r>
              <a:rPr lang="uk-UA" sz="1600" dirty="0" smtClean="0"/>
              <a:t> Васюта Людмила,</a:t>
            </a:r>
          </a:p>
          <a:p>
            <a:pPr marL="0" indent="0">
              <a:buNone/>
            </a:pPr>
            <a:r>
              <a:rPr lang="uk-UA" sz="1600" dirty="0"/>
              <a:t>в</a:t>
            </a:r>
            <a:r>
              <a:rPr lang="uk-UA" sz="1600" dirty="0" smtClean="0"/>
              <a:t>читель закладу загальної середньої освіти</a:t>
            </a:r>
          </a:p>
          <a:p>
            <a:pPr marL="0" indent="0">
              <a:buNone/>
            </a:pPr>
            <a:r>
              <a:rPr lang="uk-UA" sz="1600" dirty="0" err="1" smtClean="0"/>
              <a:t>Вікторівської</a:t>
            </a:r>
            <a:r>
              <a:rPr lang="uk-UA" sz="1600" dirty="0" smtClean="0"/>
              <a:t> філії КЗ «Богодухівський</a:t>
            </a:r>
          </a:p>
          <a:p>
            <a:pPr marL="0" indent="0">
              <a:buNone/>
            </a:pPr>
            <a:r>
              <a:rPr lang="uk-UA" sz="1600" dirty="0"/>
              <a:t>л</a:t>
            </a:r>
            <a:r>
              <a:rPr lang="uk-UA" sz="1600" dirty="0" smtClean="0"/>
              <a:t>іцей № 2»</a:t>
            </a:r>
            <a:endParaRPr lang="ru-RU" sz="1600" dirty="0"/>
          </a:p>
        </p:txBody>
      </p:sp>
      <p:pic>
        <p:nvPicPr>
          <p:cNvPr id="6" name="Содержимое 3" descr="вода на руках фото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847088"/>
            <a:ext cx="3677673" cy="25922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Висновки: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1369473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332656"/>
            <a:ext cx="7962056" cy="1296144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Дані дослідження якості води </a:t>
            </a:r>
            <a:r>
              <a:rPr lang="uk-U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(мікробіологічні показники):</a:t>
            </a: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3880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0014635"/>
              </p:ext>
            </p:extLst>
          </p:nvPr>
        </p:nvGraphicFramePr>
        <p:xfrm>
          <a:off x="1000100" y="2428868"/>
          <a:ext cx="6552406" cy="2316480"/>
        </p:xfrm>
        <a:graphic>
          <a:graphicData uri="http://schemas.openxmlformats.org/drawingml/2006/table">
            <a:tbl>
              <a:tblPr/>
              <a:tblGrid>
                <a:gridCol w="266397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162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Показники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Новий водогін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Старий водогін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803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B166E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Загальне мікробне число (</a:t>
                      </a:r>
                      <a:r>
                        <a:rPr kumimoji="0" lang="uk-UA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B166E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КУО</a:t>
                      </a:r>
                      <a:r>
                        <a:rPr kumimoji="0" lang="uk-U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B166E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/куб. см)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B166E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E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B166E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B166E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E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B166E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B166E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E8F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Висновки: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 дослідження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uk-UA" dirty="0" smtClean="0"/>
              <a:t>	</a:t>
            </a:r>
          </a:p>
          <a:p>
            <a:pPr marL="0" indent="0" algn="just">
              <a:buNone/>
            </a:pPr>
            <a:r>
              <a:rPr lang="uk-UA" dirty="0"/>
              <a:t>	</a:t>
            </a:r>
            <a:r>
              <a:rPr lang="uk-UA" dirty="0" smtClean="0"/>
              <a:t>Порівнюючи </a:t>
            </a:r>
            <a:r>
              <a:rPr lang="uk-UA" dirty="0"/>
              <a:t>та аналізуючи результати дослідження складу та якості питної води слід зазначити, що нова, сучасна </a:t>
            </a:r>
            <a:r>
              <a:rPr lang="uk-UA" dirty="0" err="1"/>
              <a:t>водомережа</a:t>
            </a:r>
            <a:r>
              <a:rPr lang="uk-UA" dirty="0"/>
              <a:t> значно покращила якість питної води у моєму селищі. Жителі, які мешкають на вулицях з новою </a:t>
            </a:r>
            <a:r>
              <a:rPr lang="uk-UA" dirty="0" err="1"/>
              <a:t>водомережею</a:t>
            </a:r>
            <a:r>
              <a:rPr lang="uk-UA" dirty="0"/>
              <a:t> мають якіснішу, екологічно чистішу воду.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20944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Шляхи вирішення проблеми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оновлення та удосконалення систем водопостачання;</a:t>
            </a:r>
          </a:p>
          <a:p>
            <a:r>
              <a:rPr lang="uk-UA" sz="3200" dirty="0" smtClean="0"/>
              <a:t>упорядкування зон санітарної охорони джерел питного водопостачання;</a:t>
            </a:r>
          </a:p>
          <a:p>
            <a:r>
              <a:rPr lang="uk-UA" sz="3200" dirty="0" smtClean="0"/>
              <a:t> будівництво і реконструкція водоочисних систем з використанням нових технологій.</a:t>
            </a:r>
            <a:endParaRPr lang="ru-RU" sz="3200" dirty="0" smtClean="0"/>
          </a:p>
          <a:p>
            <a:endParaRPr lang="ru-RU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714356"/>
            <a:ext cx="8329642" cy="56102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3200" dirty="0" smtClean="0"/>
              <a:t>Берегти воду складно?</a:t>
            </a:r>
          </a:p>
          <a:p>
            <a:pPr>
              <a:buNone/>
            </a:pPr>
            <a:r>
              <a:rPr lang="uk-UA" sz="3200" dirty="0" smtClean="0"/>
              <a:t>                                           Просто!</a:t>
            </a:r>
          </a:p>
          <a:p>
            <a:pPr>
              <a:buNone/>
            </a:pPr>
            <a:r>
              <a:rPr lang="uk-UA" sz="3200" dirty="0" smtClean="0"/>
              <a:t>Це питання стоїть?</a:t>
            </a:r>
          </a:p>
          <a:p>
            <a:pPr>
              <a:buNone/>
            </a:pPr>
            <a:r>
              <a:rPr lang="uk-UA" sz="3200" dirty="0" smtClean="0"/>
              <a:t>                                           Гостро!</a:t>
            </a:r>
          </a:p>
          <a:p>
            <a:pPr>
              <a:buNone/>
            </a:pPr>
            <a:r>
              <a:rPr lang="uk-UA" sz="3200" dirty="0" smtClean="0"/>
              <a:t>Тож давайте разом?</a:t>
            </a:r>
          </a:p>
          <a:p>
            <a:pPr>
              <a:buNone/>
            </a:pPr>
            <a:r>
              <a:rPr lang="uk-UA" sz="3200" dirty="0" smtClean="0"/>
              <a:t>                                          Спільно!</a:t>
            </a:r>
          </a:p>
          <a:p>
            <a:pPr>
              <a:buNone/>
            </a:pPr>
            <a:r>
              <a:rPr lang="uk-UA" sz="3200" dirty="0" smtClean="0"/>
              <a:t>Почнемо щось міняти?</a:t>
            </a:r>
          </a:p>
          <a:p>
            <a:pPr>
              <a:buNone/>
            </a:pPr>
            <a:r>
              <a:rPr lang="uk-UA" sz="3200" dirty="0" smtClean="0"/>
              <a:t>                                          Рвійно!</a:t>
            </a:r>
          </a:p>
          <a:p>
            <a:pPr>
              <a:buNone/>
            </a:pPr>
            <a:r>
              <a:rPr lang="uk-UA" sz="3200" dirty="0"/>
              <a:t> </a:t>
            </a:r>
            <a:r>
              <a:rPr lang="uk-UA" sz="3200" dirty="0" smtClean="0"/>
              <a:t>                                          </a:t>
            </a:r>
            <a:r>
              <a:rPr lang="uk-UA" sz="3200" dirty="0" smtClean="0"/>
              <a:t>            </a:t>
            </a:r>
            <a:r>
              <a:rPr lang="uk-UA" sz="3200" i="1" dirty="0" smtClean="0"/>
              <a:t>Діана </a:t>
            </a:r>
            <a:r>
              <a:rPr lang="uk-UA" sz="3200" i="1" dirty="0" err="1" smtClean="0"/>
              <a:t>Боюн</a:t>
            </a:r>
            <a:endParaRPr lang="ru-RU" sz="3200" i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використаних джерел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/>
              <a:t>[1]. З</a:t>
            </a:r>
            <a:r>
              <a:rPr lang="ru-RU" dirty="0" err="1"/>
              <a:t>начення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питної</a:t>
            </a:r>
            <a:r>
              <a:rPr lang="ru-RU" dirty="0"/>
              <a:t> води для </a:t>
            </a:r>
            <a:r>
              <a:rPr lang="ru-RU" dirty="0" err="1"/>
              <a:t>здоров’я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uk-UA" dirty="0"/>
              <a:t>. </a:t>
            </a:r>
            <a:r>
              <a:rPr lang="ru-RU" dirty="0"/>
              <a:t>[</a:t>
            </a:r>
            <a:r>
              <a:rPr lang="ru-RU" dirty="0" err="1"/>
              <a:t>Електронний</a:t>
            </a:r>
            <a:r>
              <a:rPr lang="ru-RU" dirty="0"/>
              <a:t> ресурс]-Режим доступу: </a:t>
            </a:r>
            <a:r>
              <a:rPr lang="ru-RU" u="sng" dirty="0">
                <a:hlinkClick r:id="rId2"/>
              </a:rPr>
              <a:t>https://teplosfera.com/znachennya-yakosti-pytnoyi-vody-dlya-zberezhennya-zdorov-ya-lyudyny/</a:t>
            </a:r>
            <a:endParaRPr lang="ru-RU" dirty="0"/>
          </a:p>
          <a:p>
            <a:pPr marL="0" indent="0">
              <a:buNone/>
            </a:pPr>
            <a:r>
              <a:rPr lang="uk-UA" dirty="0" smtClean="0"/>
              <a:t>[</a:t>
            </a:r>
            <a:r>
              <a:rPr lang="uk-UA" dirty="0"/>
              <a:t>2]. Державні санітарні  норми та правила «Гігієнічні вимоги до води питної, призначеної для споживання людиною», затверджені наказом Міністерства  охорони здоров'я від 12 травня 2010 року № 400.</a:t>
            </a:r>
            <a:endParaRPr lang="ru-RU" dirty="0"/>
          </a:p>
          <a:p>
            <a:pPr marL="0" indent="0">
              <a:buNone/>
            </a:pPr>
            <a:r>
              <a:rPr lang="uk-UA" dirty="0" smtClean="0"/>
              <a:t>[</a:t>
            </a:r>
            <a:r>
              <a:rPr lang="uk-UA" dirty="0"/>
              <a:t>3]. Якість та безпечність питної води.</a:t>
            </a:r>
            <a:r>
              <a:rPr lang="ru-RU" dirty="0"/>
              <a:t> [</a:t>
            </a:r>
            <a:r>
              <a:rPr lang="ru-RU" dirty="0" err="1"/>
              <a:t>Електронний</a:t>
            </a:r>
            <a:r>
              <a:rPr lang="ru-RU" dirty="0"/>
              <a:t> ресурс]-Режим доступу: </a:t>
            </a:r>
            <a:r>
              <a:rPr lang="uk-UA" u="sng" dirty="0">
                <a:hlinkClick r:id="rId3"/>
              </a:rPr>
              <a:t>https://novopskovrada.gov.ua/news/1550648900/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876332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14356"/>
            <a:ext cx="8258204" cy="561024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u="sng" dirty="0" smtClean="0"/>
              <a:t>Актуальність проблеми:</a:t>
            </a:r>
          </a:p>
          <a:p>
            <a:pPr algn="just">
              <a:buNone/>
            </a:pPr>
            <a:r>
              <a:rPr lang="uk-UA" i="1" dirty="0" smtClean="0"/>
              <a:t>    Основним мінералом на Землі слід вважати питну воду. Без води немає живого, немає життя. Вода-це саме життя! Але останнім часом її якість викликає занепокоєння навіть у малонаселених, непромислових куточках нашої країни. Яким і є моє селище </a:t>
            </a:r>
            <a:r>
              <a:rPr lang="uk-UA" i="1" dirty="0" err="1" smtClean="0"/>
              <a:t>Вікторівка</a:t>
            </a:r>
            <a:r>
              <a:rPr lang="uk-UA" i="1" dirty="0" smtClean="0"/>
              <a:t>.</a:t>
            </a:r>
          </a:p>
          <a:p>
            <a:pPr>
              <a:buNone/>
            </a:pPr>
            <a:r>
              <a:rPr lang="uk-UA" u="sng" dirty="0" smtClean="0"/>
              <a:t>Об'єкт дослідження</a:t>
            </a:r>
            <a:r>
              <a:rPr lang="uk-UA" dirty="0" smtClean="0"/>
              <a:t>:  </a:t>
            </a:r>
            <a:r>
              <a:rPr lang="uk-UA" i="1" dirty="0" smtClean="0"/>
              <a:t>питна вода з </a:t>
            </a:r>
            <a:r>
              <a:rPr lang="uk-UA" i="1" dirty="0" err="1" smtClean="0"/>
              <a:t>водомережі</a:t>
            </a:r>
            <a:r>
              <a:rPr lang="uk-UA" i="1" dirty="0" smtClean="0"/>
              <a:t> селища </a:t>
            </a:r>
            <a:r>
              <a:rPr lang="uk-UA" i="1" dirty="0" err="1" smtClean="0"/>
              <a:t>Вікторівка</a:t>
            </a:r>
            <a:endParaRPr lang="uk-UA" i="1" dirty="0" smtClean="0"/>
          </a:p>
          <a:p>
            <a:pPr>
              <a:buNone/>
            </a:pPr>
            <a:r>
              <a:rPr lang="uk-UA" u="sng" dirty="0" smtClean="0"/>
              <a:t>Предмет дослідження</a:t>
            </a:r>
            <a:r>
              <a:rPr lang="uk-UA" dirty="0" smtClean="0"/>
              <a:t>: </a:t>
            </a:r>
            <a:r>
              <a:rPr lang="uk-UA" i="1" dirty="0" smtClean="0"/>
              <a:t>встановлення екологічного стану якості питної води у старій та новій </a:t>
            </a:r>
            <a:r>
              <a:rPr lang="uk-UA" i="1" dirty="0" err="1" smtClean="0"/>
              <a:t>водомережі</a:t>
            </a:r>
            <a:r>
              <a:rPr lang="uk-UA" i="1" dirty="0" smtClean="0"/>
              <a:t> селища.</a:t>
            </a:r>
          </a:p>
          <a:p>
            <a:pPr algn="just">
              <a:buNone/>
            </a:pPr>
            <a:r>
              <a:rPr lang="uk-UA" u="sng" dirty="0" smtClean="0"/>
              <a:t>Завдання дослідження</a:t>
            </a:r>
            <a:r>
              <a:rPr lang="uk-UA" dirty="0" smtClean="0"/>
              <a:t>: </a:t>
            </a:r>
            <a:r>
              <a:rPr lang="uk-UA" i="1" dirty="0" smtClean="0"/>
              <a:t>порівняти якість питної води           </a:t>
            </a:r>
            <a:r>
              <a:rPr lang="uk-UA" i="1" dirty="0" err="1" smtClean="0"/>
              <a:t>с-ща</a:t>
            </a:r>
            <a:r>
              <a:rPr lang="uk-UA" i="1" dirty="0" smtClean="0"/>
              <a:t> </a:t>
            </a:r>
            <a:r>
              <a:rPr lang="uk-UA" i="1" dirty="0" err="1" smtClean="0"/>
              <a:t>Вікторівка</a:t>
            </a:r>
            <a:r>
              <a:rPr lang="uk-UA" i="1" dirty="0" smtClean="0"/>
              <a:t> , яка подається по старому та по новому водогонах; на основі отриманих результатів дослідження визначити вплив стану </a:t>
            </a:r>
            <a:r>
              <a:rPr lang="uk-UA" i="1" dirty="0" err="1" smtClean="0"/>
              <a:t>водомережі</a:t>
            </a:r>
            <a:r>
              <a:rPr lang="uk-UA" i="1" dirty="0" smtClean="0"/>
              <a:t> на якість води.</a:t>
            </a:r>
            <a:endParaRPr lang="ru-RU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Вимоги до якості питної води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Державні санітарні  норми та правила «Гігієнічні вимоги до води питної, призначеної для споживання людиною», затверджені наказом Міністерства  охорони здоров'я від 12 травня 2010 року № 400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Показники якості води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600" dirty="0" smtClean="0"/>
              <a:t>- показники епідемічної безпеки (мікробіологічні, паразитарні);</a:t>
            </a:r>
          </a:p>
          <a:p>
            <a:r>
              <a:rPr lang="uk-UA" sz="3600" dirty="0" smtClean="0"/>
              <a:t>- санітарно-хімічні ( органолептичні, фізико-хімічні, санітарно-токсикологічні);</a:t>
            </a:r>
          </a:p>
          <a:p>
            <a:r>
              <a:rPr lang="uk-UA" sz="3600" dirty="0" smtClean="0"/>
              <a:t>радіаційні</a:t>
            </a:r>
            <a:endParaRPr lang="ru-RU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Історичні відомості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Старий водогін с-</a:t>
            </a:r>
            <a:r>
              <a:rPr lang="uk-UA" dirty="0" err="1" smtClean="0"/>
              <a:t>ща</a:t>
            </a:r>
            <a:r>
              <a:rPr lang="uk-UA" dirty="0" smtClean="0"/>
              <a:t> </a:t>
            </a:r>
            <a:r>
              <a:rPr lang="uk-UA" dirty="0" err="1" smtClean="0"/>
              <a:t>Вікторівка</a:t>
            </a:r>
            <a:r>
              <a:rPr lang="uk-UA" dirty="0" smtClean="0"/>
              <a:t>  прокладений ще у 1974 році. Це чавунні труби.</a:t>
            </a:r>
          </a:p>
          <a:p>
            <a:endParaRPr lang="uk-UA" dirty="0" smtClean="0"/>
          </a:p>
          <a:p>
            <a:pPr marL="0" indent="0">
              <a:buNone/>
            </a:pPr>
            <a:endParaRPr lang="uk-UA" dirty="0" smtClean="0"/>
          </a:p>
          <a:p>
            <a:r>
              <a:rPr lang="uk-UA" dirty="0" smtClean="0"/>
              <a:t>Новий водогін прокладений у 2020 році. Чавунні труби замінено на водопровідні труби з поліпропілену.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725144"/>
            <a:ext cx="2166246" cy="1601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134" y="2420888"/>
            <a:ext cx="2480021" cy="1510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775" y="7536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Анкетування 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вікторівців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щодо якості питної води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Питання: Чи помітили ви поліпшення якості води після заміни </a:t>
            </a:r>
            <a:r>
              <a:rPr lang="uk-UA" dirty="0" err="1" smtClean="0"/>
              <a:t>водомережі</a:t>
            </a:r>
            <a:r>
              <a:rPr lang="uk-UA" dirty="0" smtClean="0"/>
              <a:t>?</a:t>
            </a:r>
            <a:endParaRPr lang="ru-RU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96971156"/>
              </p:ext>
            </p:extLst>
          </p:nvPr>
        </p:nvGraphicFramePr>
        <p:xfrm>
          <a:off x="1907704" y="2852936"/>
          <a:ext cx="4632176" cy="3616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50812"/>
            <a:ext cx="8219256" cy="1189955"/>
          </a:xfrm>
        </p:spPr>
        <p:txBody>
          <a:bodyPr>
            <a:normAutofit fontScale="90000"/>
          </a:bodyPr>
          <a:lstStyle/>
          <a:p>
            <a:r>
              <a:rPr lang="uk-UA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Дані дослідження якості води </a:t>
            </a:r>
            <a:r>
              <a:rPr lang="uk-U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(органолептичні показники):</a:t>
            </a: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3880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510686"/>
              </p:ext>
            </p:extLst>
          </p:nvPr>
        </p:nvGraphicFramePr>
        <p:xfrm>
          <a:off x="1331640" y="1333294"/>
          <a:ext cx="6363742" cy="4982715"/>
        </p:xfrm>
        <a:graphic>
          <a:graphicData uri="http://schemas.openxmlformats.org/drawingml/2006/table">
            <a:tbl>
              <a:tblPr/>
              <a:tblGrid>
                <a:gridCol w="258727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1830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5817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780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Показники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Новий водогін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Старий водогін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970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B166E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Смак та присмак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B166E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E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B166E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B166E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E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B166E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B166E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E8F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899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B166E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Запах (при температурі +60)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B166E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4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B166E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B166E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4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B166E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B166E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4F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5247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01053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Колірність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201053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E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B166E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B166E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E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B166E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&lt;5.0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E8F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1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B166E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Каламутність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2B166E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4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B166E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B166E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4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B166E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&lt;1.0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B166E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4F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644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B166E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Температура (при заборі проб)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B166E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E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B166E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B166E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E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B166E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B166E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E8F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Висновки: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1731214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50812"/>
            <a:ext cx="8147248" cy="1117947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Дані дослідження якості води 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(фізико-хімічні показники):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3880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4998072"/>
              </p:ext>
            </p:extLst>
          </p:nvPr>
        </p:nvGraphicFramePr>
        <p:xfrm>
          <a:off x="1115616" y="1382995"/>
          <a:ext cx="6365452" cy="4811428"/>
        </p:xfrm>
        <a:graphic>
          <a:graphicData uri="http://schemas.openxmlformats.org/drawingml/2006/table">
            <a:tbl>
              <a:tblPr/>
              <a:tblGrid>
                <a:gridCol w="258796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1879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5869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7056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Показники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Arial" charset="0"/>
                        </a:rPr>
                        <a:t>Новий водогін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Arial" charset="0"/>
                        </a:rPr>
                        <a:t>Старий водогін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11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B166E"/>
                          </a:solidFill>
                          <a:effectLst/>
                          <a:latin typeface="Times New Roman" panose="02020603050405020304" pitchFamily="18" charset="0"/>
                          <a:cs typeface="Arial" charset="0"/>
                        </a:rPr>
                        <a:t>рН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B166E"/>
                        </a:solidFill>
                        <a:effectLst/>
                        <a:latin typeface="Times New Roman" panose="02020603050405020304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E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B166E"/>
                          </a:solidFill>
                          <a:effectLst/>
                          <a:latin typeface="Times New Roman" panose="02020603050405020304" pitchFamily="18" charset="0"/>
                          <a:cs typeface="Arial" charset="0"/>
                        </a:rPr>
                        <a:t>7.6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B166E"/>
                        </a:solidFill>
                        <a:effectLst/>
                        <a:latin typeface="Times New Roman" panose="02020603050405020304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E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B166E"/>
                          </a:solidFill>
                          <a:effectLst/>
                          <a:latin typeface="Times New Roman" panose="02020603050405020304" pitchFamily="18" charset="0"/>
                          <a:cs typeface="Arial" charset="0"/>
                        </a:rPr>
                        <a:t>7.6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B166E"/>
                        </a:solidFill>
                        <a:effectLst/>
                        <a:latin typeface="Times New Roman" panose="02020603050405020304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E8F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97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B166E"/>
                          </a:solidFill>
                          <a:effectLst/>
                          <a:latin typeface="Times New Roman" panose="02020603050405020304" pitchFamily="18" charset="0"/>
                          <a:cs typeface="Arial" charset="0"/>
                        </a:rPr>
                        <a:t>Аміак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B166E"/>
                        </a:solidFill>
                        <a:effectLst/>
                        <a:latin typeface="Times New Roman" panose="02020603050405020304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4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B166E"/>
                          </a:solidFill>
                          <a:effectLst/>
                          <a:latin typeface="Times New Roman" panose="02020603050405020304" pitchFamily="18" charset="0"/>
                          <a:cs typeface="Arial" charset="0"/>
                        </a:rPr>
                        <a:t>&lt;0.05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4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B166E"/>
                          </a:solidFill>
                          <a:effectLst/>
                          <a:latin typeface="Times New Roman" panose="02020603050405020304" pitchFamily="18" charset="0"/>
                          <a:cs typeface="Arial" charset="0"/>
                        </a:rPr>
                        <a:t>0.32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B166E"/>
                        </a:solidFill>
                        <a:effectLst/>
                        <a:latin typeface="Times New Roman" panose="02020603050405020304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4F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565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1053"/>
                          </a:solidFill>
                          <a:effectLst/>
                          <a:latin typeface="Times New Roman" panose="02020603050405020304" pitchFamily="18" charset="0"/>
                          <a:cs typeface="Arial" charset="0"/>
                        </a:rPr>
                        <a:t>Нітрити 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01053"/>
                        </a:solidFill>
                        <a:effectLst/>
                        <a:latin typeface="Times New Roman" panose="02020603050405020304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E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B166E"/>
                          </a:solidFill>
                          <a:effectLst/>
                          <a:latin typeface="Times New Roman" panose="02020603050405020304" pitchFamily="18" charset="0"/>
                          <a:cs typeface="Arial" charset="0"/>
                        </a:rPr>
                        <a:t>&lt;0.002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E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B166E"/>
                          </a:solidFill>
                          <a:effectLst/>
                          <a:latin typeface="Times New Roman" panose="02020603050405020304" pitchFamily="18" charset="0"/>
                          <a:cs typeface="Arial" charset="0"/>
                        </a:rPr>
                        <a:t>&lt;0.05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E8F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287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B166E"/>
                          </a:solidFill>
                          <a:effectLst/>
                          <a:latin typeface="Times New Roman" panose="02020603050405020304" pitchFamily="18" charset="0"/>
                          <a:cs typeface="Arial" charset="0"/>
                        </a:rPr>
                        <a:t>Нітрати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B166E"/>
                        </a:solidFill>
                        <a:effectLst/>
                        <a:latin typeface="Times New Roman" panose="02020603050405020304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4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B166E"/>
                          </a:solidFill>
                          <a:effectLst/>
                          <a:latin typeface="Times New Roman" panose="02020603050405020304" pitchFamily="18" charset="0"/>
                          <a:cs typeface="Arial" charset="0"/>
                        </a:rPr>
                        <a:t>1.08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B166E"/>
                        </a:solidFill>
                        <a:effectLst/>
                        <a:latin typeface="Times New Roman" panose="02020603050405020304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4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B166E"/>
                          </a:solidFill>
                          <a:effectLst/>
                          <a:latin typeface="Times New Roman" panose="02020603050405020304" pitchFamily="18" charset="0"/>
                          <a:cs typeface="Arial" charset="0"/>
                        </a:rPr>
                        <a:t>2.35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B166E"/>
                        </a:solidFill>
                        <a:effectLst/>
                        <a:latin typeface="Times New Roman" panose="02020603050405020304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4F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87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B166E"/>
                          </a:solidFill>
                          <a:effectLst/>
                          <a:latin typeface="Times New Roman" panose="02020603050405020304" pitchFamily="18" charset="0"/>
                          <a:cs typeface="Arial" charset="0"/>
                        </a:rPr>
                        <a:t>Хлориди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B166E"/>
                        </a:solidFill>
                        <a:effectLst/>
                        <a:latin typeface="Times New Roman" panose="02020603050405020304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4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B166E"/>
                          </a:solidFill>
                          <a:effectLst/>
                          <a:latin typeface="Times New Roman" panose="02020603050405020304" pitchFamily="18" charset="0"/>
                          <a:cs typeface="Arial" charset="0"/>
                        </a:rPr>
                        <a:t>12.03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B166E"/>
                        </a:solidFill>
                        <a:effectLst/>
                        <a:latin typeface="Times New Roman" panose="02020603050405020304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4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B166E"/>
                          </a:solidFill>
                          <a:effectLst/>
                          <a:latin typeface="Times New Roman" panose="02020603050405020304" pitchFamily="18" charset="0"/>
                          <a:cs typeface="Arial" charset="0"/>
                        </a:rPr>
                        <a:t>17.99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B166E"/>
                        </a:solidFill>
                        <a:effectLst/>
                        <a:latin typeface="Times New Roman" panose="02020603050405020304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4FB"/>
                    </a:solidFill>
                  </a:tcPr>
                </a:tc>
              </a:tr>
              <a:tr h="4287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B166E"/>
                          </a:solidFill>
                          <a:effectLst/>
                          <a:latin typeface="Times New Roman" panose="02020603050405020304" pitchFamily="18" charset="0"/>
                          <a:cs typeface="Arial" charset="0"/>
                        </a:rPr>
                        <a:t>Сульфати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B166E"/>
                        </a:solidFill>
                        <a:effectLst/>
                        <a:latin typeface="Times New Roman" panose="02020603050405020304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4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B166E"/>
                          </a:solidFill>
                          <a:effectLst/>
                          <a:latin typeface="Times New Roman" panose="02020603050405020304" pitchFamily="18" charset="0"/>
                          <a:cs typeface="Arial" charset="0"/>
                        </a:rPr>
                        <a:t>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B166E"/>
                        </a:solidFill>
                        <a:effectLst/>
                        <a:latin typeface="Times New Roman" panose="02020603050405020304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4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B166E"/>
                          </a:solidFill>
                          <a:effectLst/>
                          <a:latin typeface="Times New Roman" panose="02020603050405020304" pitchFamily="18" charset="0"/>
                          <a:cs typeface="Arial" charset="0"/>
                        </a:rPr>
                        <a:t>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B166E"/>
                        </a:solidFill>
                        <a:effectLst/>
                        <a:latin typeface="Times New Roman" panose="02020603050405020304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4FB"/>
                    </a:solidFill>
                  </a:tcPr>
                </a:tc>
              </a:tr>
              <a:tr h="4287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B166E"/>
                          </a:solidFill>
                          <a:effectLst/>
                          <a:latin typeface="Times New Roman" panose="02020603050405020304" pitchFamily="18" charset="0"/>
                          <a:cs typeface="Arial" charset="0"/>
                        </a:rPr>
                        <a:t>Залізо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B166E"/>
                        </a:solidFill>
                        <a:effectLst/>
                        <a:latin typeface="Times New Roman" panose="02020603050405020304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4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B166E"/>
                          </a:solidFill>
                          <a:effectLst/>
                          <a:latin typeface="Times New Roman" panose="02020603050405020304" pitchFamily="18" charset="0"/>
                          <a:cs typeface="Arial" charset="0"/>
                        </a:rPr>
                        <a:t>&lt;0.05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4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B166E"/>
                          </a:solidFill>
                          <a:effectLst/>
                          <a:latin typeface="Times New Roman" panose="02020603050405020304" pitchFamily="18" charset="0"/>
                          <a:cs typeface="Arial" charset="0"/>
                        </a:rPr>
                        <a:t>&lt;0.05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4FB"/>
                    </a:solidFill>
                  </a:tcPr>
                </a:tc>
              </a:tr>
              <a:tr h="4287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B166E"/>
                          </a:solidFill>
                          <a:effectLst/>
                          <a:latin typeface="Times New Roman" panose="02020603050405020304" pitchFamily="18" charset="0"/>
                          <a:cs typeface="Arial" charset="0"/>
                        </a:rPr>
                        <a:t>Залишковий хлор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B166E"/>
                        </a:solidFill>
                        <a:effectLst/>
                        <a:latin typeface="Times New Roman" panose="02020603050405020304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4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B166E"/>
                          </a:solidFill>
                          <a:effectLst/>
                          <a:latin typeface="Times New Roman" panose="02020603050405020304" pitchFamily="18" charset="0"/>
                          <a:cs typeface="Arial" charset="0"/>
                        </a:rPr>
                        <a:t>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B166E"/>
                        </a:solidFill>
                        <a:effectLst/>
                        <a:latin typeface="Times New Roman" panose="02020603050405020304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4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B166E"/>
                          </a:solidFill>
                          <a:effectLst/>
                          <a:latin typeface="Times New Roman" panose="02020603050405020304" pitchFamily="18" charset="0"/>
                          <a:cs typeface="Arial" charset="0"/>
                        </a:rPr>
                        <a:t>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B166E"/>
                        </a:solidFill>
                        <a:effectLst/>
                        <a:latin typeface="Times New Roman" panose="02020603050405020304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4FB"/>
                    </a:solidFill>
                  </a:tcPr>
                </a:tc>
              </a:tr>
              <a:tr h="5798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B166E"/>
                          </a:solidFill>
                          <a:effectLst/>
                          <a:latin typeface="Times New Roman" panose="02020603050405020304" pitchFamily="18" charset="0"/>
                          <a:cs typeface="Arial" charset="0"/>
                        </a:rPr>
                        <a:t>Важкі метали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B166E"/>
                        </a:solidFill>
                        <a:effectLst/>
                        <a:latin typeface="Times New Roman" panose="02020603050405020304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E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B166E"/>
                          </a:solidFill>
                          <a:effectLst/>
                          <a:latin typeface="Times New Roman" panose="02020603050405020304" pitchFamily="18" charset="0"/>
                          <a:cs typeface="Arial" charset="0"/>
                        </a:rPr>
                        <a:t>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B166E"/>
                        </a:solidFill>
                        <a:effectLst/>
                        <a:latin typeface="Times New Roman" panose="02020603050405020304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E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B166E"/>
                          </a:solidFill>
                          <a:effectLst/>
                          <a:latin typeface="Times New Roman" panose="02020603050405020304" pitchFamily="18" charset="0"/>
                          <a:cs typeface="Arial" charset="0"/>
                        </a:rPr>
                        <a:t>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B166E"/>
                        </a:solidFill>
                        <a:effectLst/>
                        <a:latin typeface="Times New Roman" panose="02020603050405020304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E8F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460</TotalTime>
  <Words>514</Words>
  <Application>Microsoft Office PowerPoint</Application>
  <PresentationFormat>Экран (4:3)</PresentationFormat>
  <Paragraphs>112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Проєкт «Якість питної води: екологічні перспективи</vt:lpstr>
      <vt:lpstr>Презентация PowerPoint</vt:lpstr>
      <vt:lpstr>Вимоги до якості питної води</vt:lpstr>
      <vt:lpstr>Показники якості води</vt:lpstr>
      <vt:lpstr>Історичні відомості</vt:lpstr>
      <vt:lpstr>Анкетування  вікторівців щодо якості питної води</vt:lpstr>
      <vt:lpstr>Дані дослідження якості води (органолептичні показники):</vt:lpstr>
      <vt:lpstr>Висновки:</vt:lpstr>
      <vt:lpstr>Дані дослідження якості води (фізико-хімічні показники):</vt:lpstr>
      <vt:lpstr>Висновки:</vt:lpstr>
      <vt:lpstr>Дані дослідження якості води (мікробіологічні показники):</vt:lpstr>
      <vt:lpstr>Висновки:</vt:lpstr>
      <vt:lpstr>Результати дослідження</vt:lpstr>
      <vt:lpstr>Шляхи вирішення проблеми</vt:lpstr>
      <vt:lpstr>Презентация PowerPoint</vt:lpstr>
      <vt:lpstr>Список використаних джерел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Чиста вода- здоровя</dc:title>
  <dc:creator>frt</dc:creator>
  <cp:lastModifiedBy>Пользователь Windows</cp:lastModifiedBy>
  <cp:revision>46</cp:revision>
  <dcterms:created xsi:type="dcterms:W3CDTF">2021-03-14T09:40:45Z</dcterms:created>
  <dcterms:modified xsi:type="dcterms:W3CDTF">2021-03-18T17:07:03Z</dcterms:modified>
</cp:coreProperties>
</file>