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drawings/drawing1.xml" ContentType="application/vnd.openxmlformats-officedocument.drawingml.chartshapes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drawings/drawing2.xml" ContentType="application/vnd.openxmlformats-officedocument.drawingml.chartshapes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drawings/drawing3.xml" ContentType="application/vnd.openxmlformats-officedocument.drawingml.chartshapes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drawings/drawing4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F90057C9-B78C-4FE9-BB2C-FBEAA2BE535B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  <p14:sldId id="269"/>
          </p14:sldIdLst>
        </p14:section>
        <p14:section name="Раздел без заголовка" id="{08D34830-153C-4A42-8976-613069913192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70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8.xlsx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chartUserShapes" Target="../drawings/drawing1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microsoft.com/office/2011/relationships/chartColorStyle" Target="colors10.xml"/><Relationship Id="rId1" Type="http://schemas.microsoft.com/office/2011/relationships/chartStyle" Target="style10.xml"/><Relationship Id="rId5" Type="http://schemas.openxmlformats.org/officeDocument/2006/relationships/chartUserShapes" Target="../drawings/drawing2.xml"/><Relationship Id="rId4" Type="http://schemas.openxmlformats.org/officeDocument/2006/relationships/package" Target="../embeddings/_____Microsoft_Excel9.xlsx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0.xlsx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chartUserShapes" Target="../drawings/drawing3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1.xlsx"/><Relationship Id="rId2" Type="http://schemas.microsoft.com/office/2011/relationships/chartColorStyle" Target="colors12.xml"/><Relationship Id="rId1" Type="http://schemas.microsoft.com/office/2011/relationships/chartStyle" Target="style12.xml"/><Relationship Id="rId4" Type="http://schemas.openxmlformats.org/officeDocument/2006/relationships/chartUserShapes" Target="../drawings/drawing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0290845623992433"/>
          <c:y val="6.1111111111111109E-2"/>
          <c:w val="0.87227484889261941"/>
          <c:h val="0.52773490813648283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Лист9!$A$3</c:f>
              <c:strCache>
                <c:ptCount val="1"/>
                <c:pt idx="0">
                  <c:v>Дуб звичайний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Лист9!$B$1:$F$2</c:f>
              <c:multiLvlStrCache>
                <c:ptCount val="5"/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</c:lvl>
                <c:lvl>
                  <c:pt idx="0">
                    <c:v>Тимчасові пробні площі</c:v>
                  </c:pt>
                </c:lvl>
              </c:multiLvlStrCache>
            </c:multiLvlStrRef>
          </c:cat>
          <c:val>
            <c:numRef>
              <c:f>Лист9!$B$3:$F$3</c:f>
              <c:numCache>
                <c:formatCode>General</c:formatCode>
                <c:ptCount val="5"/>
                <c:pt idx="0">
                  <c:v>12.6</c:v>
                </c:pt>
                <c:pt idx="1">
                  <c:v>10.7</c:v>
                </c:pt>
                <c:pt idx="2">
                  <c:v>8.1999999999999993</c:v>
                </c:pt>
                <c:pt idx="3">
                  <c:v>9</c:v>
                </c:pt>
                <c:pt idx="4">
                  <c:v>8.8000000000000007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1CD-4EC3-B446-A28D66F7134F}"/>
            </c:ext>
          </c:extLst>
        </c:ser>
        <c:ser>
          <c:idx val="1"/>
          <c:order val="1"/>
          <c:tx>
            <c:strRef>
              <c:f>Лист9!$A$4</c:f>
              <c:strCache>
                <c:ptCount val="1"/>
                <c:pt idx="0">
                  <c:v> Акація біла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Лист9!$B$1:$F$2</c:f>
              <c:multiLvlStrCache>
                <c:ptCount val="5"/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</c:lvl>
                <c:lvl>
                  <c:pt idx="0">
                    <c:v>Тимчасові пробні площі</c:v>
                  </c:pt>
                </c:lvl>
              </c:multiLvlStrCache>
            </c:multiLvlStrRef>
          </c:cat>
          <c:val>
            <c:numRef>
              <c:f>Лист9!$B$4:$F$4</c:f>
              <c:numCache>
                <c:formatCode>General</c:formatCode>
                <c:ptCount val="5"/>
                <c:pt idx="1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1CD-4EC3-B446-A28D66F7134F}"/>
            </c:ext>
          </c:extLst>
        </c:ser>
        <c:ser>
          <c:idx val="2"/>
          <c:order val="2"/>
          <c:tx>
            <c:strRef>
              <c:f>Лист9!$A$5</c:f>
              <c:strCache>
                <c:ptCount val="1"/>
                <c:pt idx="0">
                  <c:v>Клен зелений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Лист9!$B$1:$F$2</c:f>
              <c:multiLvlStrCache>
                <c:ptCount val="5"/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</c:lvl>
                <c:lvl>
                  <c:pt idx="0">
                    <c:v>Тимчасові пробні площі</c:v>
                  </c:pt>
                </c:lvl>
              </c:multiLvlStrCache>
            </c:multiLvlStrRef>
          </c:cat>
          <c:val>
            <c:numRef>
              <c:f>Лист9!$B$5:$F$5</c:f>
              <c:numCache>
                <c:formatCode>General</c:formatCode>
                <c:ptCount val="5"/>
                <c:pt idx="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1CD-4EC3-B446-A28D66F7134F}"/>
            </c:ext>
          </c:extLst>
        </c:ser>
        <c:ser>
          <c:idx val="3"/>
          <c:order val="3"/>
          <c:tx>
            <c:strRef>
              <c:f>Лист9!$A$6</c:f>
              <c:strCache>
                <c:ptCount val="1"/>
                <c:pt idx="0">
                  <c:v>Ясен  звичайний</c:v>
                </c:pt>
              </c:strCache>
            </c:strRef>
          </c:tx>
          <c:spPr>
            <a:solidFill>
              <a:srgbClr val="FFFF00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Лист9!$B$1:$F$2</c:f>
              <c:multiLvlStrCache>
                <c:ptCount val="5"/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</c:lvl>
                <c:lvl>
                  <c:pt idx="0">
                    <c:v>Тимчасові пробні площі</c:v>
                  </c:pt>
                </c:lvl>
              </c:multiLvlStrCache>
            </c:multiLvlStrRef>
          </c:cat>
          <c:val>
            <c:numRef>
              <c:f>Лист9!$B$6:$F$6</c:f>
              <c:numCache>
                <c:formatCode>General</c:formatCode>
                <c:ptCount val="5"/>
                <c:pt idx="0">
                  <c:v>5.6</c:v>
                </c:pt>
                <c:pt idx="1">
                  <c:v>7.5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1CD-4EC3-B446-A28D66F7134F}"/>
            </c:ext>
          </c:extLst>
        </c:ser>
        <c:ser>
          <c:idx val="4"/>
          <c:order val="4"/>
          <c:tx>
            <c:strRef>
              <c:f>Лист9!$A$7</c:f>
              <c:strCache>
                <c:ptCount val="1"/>
                <c:pt idx="0">
                  <c:v>Липа дрібнолиста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Лист9!$B$1:$F$2</c:f>
              <c:multiLvlStrCache>
                <c:ptCount val="5"/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</c:lvl>
                <c:lvl>
                  <c:pt idx="0">
                    <c:v>Тимчасові пробні площі</c:v>
                  </c:pt>
                </c:lvl>
              </c:multiLvlStrCache>
            </c:multiLvlStrRef>
          </c:cat>
          <c:val>
            <c:numRef>
              <c:f>Лист9!$B$7:$F$7</c:f>
              <c:numCache>
                <c:formatCode>General</c:formatCode>
                <c:ptCount val="5"/>
                <c:pt idx="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1CD-4EC3-B446-A28D66F7134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47433696"/>
        <c:axId val="247434112"/>
        <c:axId val="0"/>
      </c:bar3DChart>
      <c:catAx>
        <c:axId val="247433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47434112"/>
        <c:crosses val="autoZero"/>
        <c:auto val="1"/>
        <c:lblAlgn val="ctr"/>
        <c:lblOffset val="100"/>
        <c:noMultiLvlLbl val="0"/>
      </c:catAx>
      <c:valAx>
        <c:axId val="247434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 sz="140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Середня</a:t>
                </a:r>
                <a:r>
                  <a:rPr lang="ru-RU" sz="14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висота, м</a:t>
                </a:r>
                <a:endParaRPr lang="ru-RU" sz="1400">
                  <a:solidFill>
                    <a:sysClr val="windowText" lastClr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47433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2.8628192398516449E-2"/>
          <c:y val="0.76556757227916583"/>
          <c:w val="0.95176767878634438"/>
          <c:h val="0.2060629921259842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Лист7!$A$1</c:f>
              <c:strCache>
                <c:ptCount val="1"/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val>
            <c:numRef>
              <c:f>Лист7!$B$1:$F$1</c:f>
              <c:numCache>
                <c:formatCode>General</c:formatCode>
                <c:ptCount val="5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781-41D8-96AF-3638EA776F7C}"/>
            </c:ext>
          </c:extLst>
        </c:ser>
        <c:ser>
          <c:idx val="2"/>
          <c:order val="1"/>
          <c:tx>
            <c:strRef>
              <c:f>Лист7!$A$3</c:f>
              <c:strCache>
                <c:ptCount val="1"/>
                <c:pt idx="0">
                  <c:v>Дуб звичайний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Лист7!$B$3:$F$3</c:f>
              <c:numCache>
                <c:formatCode>General</c:formatCode>
                <c:ptCount val="5"/>
                <c:pt idx="0">
                  <c:v>24.7</c:v>
                </c:pt>
                <c:pt idx="1">
                  <c:v>18.2</c:v>
                </c:pt>
                <c:pt idx="2">
                  <c:v>22.8</c:v>
                </c:pt>
                <c:pt idx="3">
                  <c:v>28.3</c:v>
                </c:pt>
                <c:pt idx="4">
                  <c:v>28.7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781-41D8-96AF-3638EA776F7C}"/>
            </c:ext>
          </c:extLst>
        </c:ser>
        <c:ser>
          <c:idx val="3"/>
          <c:order val="2"/>
          <c:tx>
            <c:strRef>
              <c:f>Лист7!$A$4</c:f>
              <c:strCache>
                <c:ptCount val="1"/>
                <c:pt idx="0">
                  <c:v> Акація біла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  <a:effectLst/>
            <a:sp3d/>
          </c:spPr>
          <c:invertIfNegative val="0"/>
          <c:val>
            <c:numRef>
              <c:f>Лист7!$B$4:$F$4</c:f>
              <c:numCache>
                <c:formatCode>General</c:formatCode>
                <c:ptCount val="5"/>
                <c:pt idx="1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781-41D8-96AF-3638EA776F7C}"/>
            </c:ext>
          </c:extLst>
        </c:ser>
        <c:ser>
          <c:idx val="4"/>
          <c:order val="3"/>
          <c:tx>
            <c:strRef>
              <c:f>Лист7!$A$5</c:f>
              <c:strCache>
                <c:ptCount val="1"/>
                <c:pt idx="0">
                  <c:v>Клен зелений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Лист7!$B$5:$F$5</c:f>
              <c:numCache>
                <c:formatCode>General</c:formatCode>
                <c:ptCount val="5"/>
                <c:pt idx="2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781-41D8-96AF-3638EA776F7C}"/>
            </c:ext>
          </c:extLst>
        </c:ser>
        <c:ser>
          <c:idx val="5"/>
          <c:order val="4"/>
          <c:tx>
            <c:strRef>
              <c:f>Лист7!$A$6</c:f>
              <c:strCache>
                <c:ptCount val="1"/>
                <c:pt idx="0">
                  <c:v>Ясен звичайний</c:v>
                </c:pt>
              </c:strCache>
            </c:strRef>
          </c:tx>
          <c:spPr>
            <a:solidFill>
              <a:srgbClr val="FFFF00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Лист7!$B$6:$F$6</c:f>
              <c:numCache>
                <c:formatCode>General</c:formatCode>
                <c:ptCount val="5"/>
                <c:pt idx="0">
                  <c:v>8.8000000000000007</c:v>
                </c:pt>
                <c:pt idx="1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781-41D8-96AF-3638EA776F7C}"/>
            </c:ext>
          </c:extLst>
        </c:ser>
        <c:ser>
          <c:idx val="6"/>
          <c:order val="5"/>
          <c:tx>
            <c:strRef>
              <c:f>Лист7!$A$7</c:f>
              <c:strCache>
                <c:ptCount val="1"/>
                <c:pt idx="0">
                  <c:v>Липа дрібнолиста 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Лист7!$B$7:$F$7</c:f>
              <c:numCache>
                <c:formatCode>General</c:formatCode>
                <c:ptCount val="5"/>
                <c:pt idx="3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781-41D8-96AF-3638EA776F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90811152"/>
        <c:axId val="190811568"/>
        <c:axId val="0"/>
      </c:bar3DChart>
      <c:catAx>
        <c:axId val="19081115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 sz="140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Тимчасові</a:t>
                </a:r>
                <a:r>
                  <a:rPr lang="ru-RU" sz="14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пробні площі</a:t>
                </a:r>
                <a:endParaRPr lang="ru-RU" sz="1400">
                  <a:solidFill>
                    <a:sysClr val="windowText" lastClr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90811568"/>
        <c:crosses val="autoZero"/>
        <c:auto val="1"/>
        <c:lblAlgn val="ctr"/>
        <c:lblOffset val="100"/>
        <c:noMultiLvlLbl val="0"/>
      </c:catAx>
      <c:valAx>
        <c:axId val="190811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 sz="160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Діаметр,</a:t>
                </a:r>
                <a:r>
                  <a:rPr lang="ru-RU" sz="16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см</a:t>
                </a:r>
                <a:endParaRPr lang="ru-RU" sz="1600">
                  <a:solidFill>
                    <a:sysClr val="windowText" lastClr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90811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delete val="1"/>
      </c:legendEntry>
      <c:layout>
        <c:manualLayout>
          <c:xMode val="edge"/>
          <c:yMode val="edge"/>
          <c:x val="6.1611548556430445E-2"/>
          <c:y val="0.82291557305336838"/>
          <c:w val="0.88788779527559059"/>
          <c:h val="0.1493066491688538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Лист1!$A$18</c:f>
              <c:strCache>
                <c:ptCount val="1"/>
                <c:pt idx="0">
                  <c:v>Дуб звичайний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Лист1!$B$16:$F$17</c:f>
              <c:strCache>
                <c:ptCount val="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</c:strCache>
            </c:strRef>
          </c:cat>
          <c:val>
            <c:numRef>
              <c:f>Лист1!$B$18:$F$18</c:f>
              <c:numCache>
                <c:formatCode>General</c:formatCode>
                <c:ptCount val="5"/>
                <c:pt idx="0">
                  <c:v>28356</c:v>
                </c:pt>
                <c:pt idx="1">
                  <c:v>13402.6</c:v>
                </c:pt>
                <c:pt idx="2">
                  <c:v>1692</c:v>
                </c:pt>
                <c:pt idx="3">
                  <c:v>4659</c:v>
                </c:pt>
                <c:pt idx="4">
                  <c:v>2757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A60-464E-AB71-A307413EF9DB}"/>
            </c:ext>
          </c:extLst>
        </c:ser>
        <c:ser>
          <c:idx val="1"/>
          <c:order val="1"/>
          <c:tx>
            <c:strRef>
              <c:f>Лист1!$A$19</c:f>
              <c:strCache>
                <c:ptCount val="1"/>
                <c:pt idx="0">
                  <c:v>Акація біла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Лист1!$B$16:$F$17</c:f>
              <c:strCache>
                <c:ptCount val="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</c:strCache>
            </c:strRef>
          </c:cat>
          <c:val>
            <c:numRef>
              <c:f>Лист1!$B$19:$F$19</c:f>
              <c:numCache>
                <c:formatCode>General</c:formatCode>
                <c:ptCount val="5"/>
                <c:pt idx="1">
                  <c:v>35.6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A60-464E-AB71-A307413EF9DB}"/>
            </c:ext>
          </c:extLst>
        </c:ser>
        <c:ser>
          <c:idx val="2"/>
          <c:order val="2"/>
          <c:tx>
            <c:strRef>
              <c:f>Лист1!$A$20</c:f>
              <c:strCache>
                <c:ptCount val="1"/>
                <c:pt idx="0">
                  <c:v>Клен зелений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Лист1!$B$16:$F$17</c:f>
              <c:strCache>
                <c:ptCount val="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</c:strCache>
            </c:strRef>
          </c:cat>
          <c:val>
            <c:numRef>
              <c:f>Лист1!$B$20:$F$20</c:f>
              <c:numCache>
                <c:formatCode>General</c:formatCode>
                <c:ptCount val="5"/>
                <c:pt idx="2">
                  <c:v>6.5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A60-464E-AB71-A307413EF9DB}"/>
            </c:ext>
          </c:extLst>
        </c:ser>
        <c:ser>
          <c:idx val="3"/>
          <c:order val="3"/>
          <c:tx>
            <c:strRef>
              <c:f>Лист1!$A$21</c:f>
              <c:strCache>
                <c:ptCount val="1"/>
                <c:pt idx="0">
                  <c:v>Ясен звичайний</c:v>
                </c:pt>
              </c:strCache>
            </c:strRef>
          </c:tx>
          <c:spPr>
            <a:solidFill>
              <a:srgbClr val="FFFF00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Лист1!$B$16:$F$17</c:f>
              <c:strCache>
                <c:ptCount val="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</c:strCache>
            </c:strRef>
          </c:cat>
          <c:val>
            <c:numRef>
              <c:f>Лист1!$B$21:$F$21</c:f>
              <c:numCache>
                <c:formatCode>General</c:formatCode>
                <c:ptCount val="5"/>
                <c:pt idx="0">
                  <c:v>25.2</c:v>
                </c:pt>
                <c:pt idx="1">
                  <c:v>47.2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A60-464E-AB71-A307413EF9DB}"/>
            </c:ext>
          </c:extLst>
        </c:ser>
        <c:ser>
          <c:idx val="4"/>
          <c:order val="4"/>
          <c:tx>
            <c:strRef>
              <c:f>Лист1!$A$22</c:f>
              <c:strCache>
                <c:ptCount val="1"/>
                <c:pt idx="0">
                  <c:v>Липа дрібнолиста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Лист1!$B$16:$F$17</c:f>
              <c:strCache>
                <c:ptCount val="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</c:strCache>
            </c:strRef>
          </c:cat>
          <c:val>
            <c:numRef>
              <c:f>Лист1!$B$22:$F$22</c:f>
              <c:numCache>
                <c:formatCode>General</c:formatCode>
                <c:ptCount val="5"/>
                <c:pt idx="3">
                  <c:v>1.9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A60-464E-AB71-A307413EF9D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306373632"/>
        <c:axId val="306373960"/>
        <c:axId val="0"/>
      </c:bar3DChart>
      <c:catAx>
        <c:axId val="30637363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sz="1600">
                    <a:solidFill>
                      <a:sysClr val="windowText" lastClr="000000"/>
                    </a:solidFill>
                  </a:rPr>
                  <a:t>Тимчасові</a:t>
                </a:r>
                <a:r>
                  <a:rPr lang="ru-RU" sz="1600" baseline="0">
                    <a:solidFill>
                      <a:sysClr val="windowText" lastClr="000000"/>
                    </a:solidFill>
                  </a:rPr>
                  <a:t> пробні площі</a:t>
                </a:r>
                <a:endParaRPr lang="ru-RU" sz="1600">
                  <a:solidFill>
                    <a:sysClr val="windowText" lastClr="000000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06373960"/>
        <c:crosses val="autoZero"/>
        <c:auto val="1"/>
        <c:lblAlgn val="ctr"/>
        <c:lblOffset val="100"/>
        <c:noMultiLvlLbl val="0"/>
      </c:catAx>
      <c:valAx>
        <c:axId val="306373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sz="1400">
                    <a:solidFill>
                      <a:sysClr val="windowText" lastClr="000000"/>
                    </a:solidFill>
                  </a:rPr>
                  <a:t>Продуктивність</a:t>
                </a:r>
                <a:r>
                  <a:rPr lang="ru-RU" sz="1400"/>
                  <a:t>,</a:t>
                </a:r>
                <a:r>
                  <a:rPr lang="ru-RU" sz="1400" baseline="0"/>
                  <a:t> </a:t>
                </a:r>
                <a:r>
                  <a:rPr lang="ru-RU" sz="1400" baseline="0">
                    <a:solidFill>
                      <a:sysClr val="windowText" lastClr="000000"/>
                    </a:solidFill>
                  </a:rPr>
                  <a:t>м куб./га</a:t>
                </a:r>
                <a:endParaRPr lang="ru-RU" sz="1400">
                  <a:solidFill>
                    <a:sysClr val="windowText" lastClr="000000"/>
                  </a:solidFill>
                </a:endParaRPr>
              </a:p>
            </c:rich>
          </c:tx>
          <c:layout>
            <c:manualLayout>
              <c:xMode val="edge"/>
              <c:yMode val="edge"/>
              <c:x val="1.8494447151760754E-2"/>
              <c:y val="5.4772991850989522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06373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0290901595415756"/>
          <c:y val="5.9646952354159385E-2"/>
          <c:w val="0.26777161231809377"/>
          <c:h val="0.4932888408336750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Лист1!$A$25</c:f>
              <c:strCache>
                <c:ptCount val="1"/>
                <c:pt idx="0">
                  <c:v>Середні запаси деревини  на майданчиках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  <a:sp3d/>
          </c:spPr>
          <c:invertIfNegative val="0"/>
          <c:dPt>
            <c:idx val="1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FCBF-47FA-9CE4-DA822C9335F3}"/>
              </c:ext>
            </c:extLst>
          </c:dPt>
          <c:dPt>
            <c:idx val="3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0-FCBF-47FA-9CE4-DA822C9335F3}"/>
              </c:ext>
            </c:extLst>
          </c:dPt>
          <c:dPt>
            <c:idx val="4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2-FCBF-47FA-9CE4-DA822C9335F3}"/>
              </c:ext>
            </c:extLst>
          </c:dPt>
          <c:dLbls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ysClr val="windowText" lastClr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4119347511872799E-2"/>
                      <c:h val="0.1208777379612679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FCBF-47FA-9CE4-DA822C9335F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Лист1!$B$24:$F$24</c:f>
              <c:strCache>
                <c:ptCount val="5"/>
                <c:pt idx="0">
                  <c:v>Дуб звичайний</c:v>
                </c:pt>
                <c:pt idx="1">
                  <c:v>Акація біла</c:v>
                </c:pt>
                <c:pt idx="2">
                  <c:v>Клен зелений</c:v>
                </c:pt>
                <c:pt idx="3">
                  <c:v>Ясен звичайний</c:v>
                </c:pt>
                <c:pt idx="4">
                  <c:v>Липа дрібнолиста</c:v>
                </c:pt>
              </c:strCache>
            </c:strRef>
          </c:cat>
          <c:val>
            <c:numRef>
              <c:f>Лист1!$B$25:$F$25</c:f>
              <c:numCache>
                <c:formatCode>General</c:formatCode>
                <c:ptCount val="5"/>
                <c:pt idx="0">
                  <c:v>10173.299999999999</c:v>
                </c:pt>
                <c:pt idx="1">
                  <c:v>35.6</c:v>
                </c:pt>
                <c:pt idx="2">
                  <c:v>6.5</c:v>
                </c:pt>
                <c:pt idx="3">
                  <c:v>36.200000000000003</c:v>
                </c:pt>
                <c:pt idx="4">
                  <c:v>1.9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621-4786-ACC8-01EB30A9BE0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338811224"/>
        <c:axId val="338808600"/>
        <c:axId val="0"/>
      </c:bar3DChart>
      <c:catAx>
        <c:axId val="338811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38808600"/>
        <c:crosses val="autoZero"/>
        <c:auto val="1"/>
        <c:lblAlgn val="ctr"/>
        <c:lblOffset val="100"/>
        <c:noMultiLvlLbl val="0"/>
      </c:catAx>
      <c:valAx>
        <c:axId val="338808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sz="1400">
                    <a:solidFill>
                      <a:sysClr val="windowText" lastClr="000000"/>
                    </a:solidFill>
                  </a:rPr>
                  <a:t>Середні</a:t>
                </a:r>
                <a:r>
                  <a:rPr lang="ru-RU" sz="1400" baseline="0">
                    <a:solidFill>
                      <a:sysClr val="windowText" lastClr="000000"/>
                    </a:solidFill>
                  </a:rPr>
                  <a:t> запаси деревини, м куб/га</a:t>
                </a:r>
                <a:endParaRPr lang="ru-RU" sz="1400">
                  <a:solidFill>
                    <a:sysClr val="windowText" lastClr="000000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388112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2949967849832675"/>
          <c:y val="5.2489336626092863E-2"/>
          <c:w val="0.65447613159622797"/>
          <c:h val="0.73648232623484078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Лист1!$A$28</c:f>
              <c:strCache>
                <c:ptCount val="1"/>
                <c:pt idx="0">
                  <c:v>Дуб звичайний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Лист1!$B$27:$F$27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</c:numCache>
            </c:numRef>
          </c:cat>
          <c:val>
            <c:numRef>
              <c:f>Лист1!$B$28:$F$28</c:f>
              <c:numCache>
                <c:formatCode>General</c:formatCode>
                <c:ptCount val="5"/>
                <c:pt idx="0">
                  <c:v>978.42</c:v>
                </c:pt>
                <c:pt idx="1">
                  <c:v>462.3</c:v>
                </c:pt>
                <c:pt idx="2">
                  <c:v>58.31</c:v>
                </c:pt>
                <c:pt idx="3">
                  <c:v>16.77</c:v>
                </c:pt>
                <c:pt idx="4">
                  <c:v>80.22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9DD-4D3D-B4FF-158118E2ED60}"/>
            </c:ext>
          </c:extLst>
        </c:ser>
        <c:ser>
          <c:idx val="1"/>
          <c:order val="1"/>
          <c:tx>
            <c:strRef>
              <c:f>Лист1!$A$29</c:f>
              <c:strCache>
                <c:ptCount val="1"/>
                <c:pt idx="0">
                  <c:v>Акація біла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Лист1!$B$27:$F$27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</c:numCache>
            </c:numRef>
          </c:cat>
          <c:val>
            <c:numRef>
              <c:f>Лист1!$B$29:$F$29</c:f>
              <c:numCache>
                <c:formatCode>General</c:formatCode>
                <c:ptCount val="5"/>
                <c:pt idx="1">
                  <c:v>0.14000000000000001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9DD-4D3D-B4FF-158118E2ED60}"/>
            </c:ext>
          </c:extLst>
        </c:ser>
        <c:ser>
          <c:idx val="2"/>
          <c:order val="2"/>
          <c:tx>
            <c:strRef>
              <c:f>Лист1!$A$30</c:f>
              <c:strCache>
                <c:ptCount val="1"/>
                <c:pt idx="0">
                  <c:v>Клен зелений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Лист1!$B$27:$F$27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</c:numCache>
            </c:numRef>
          </c:cat>
          <c:val>
            <c:numRef>
              <c:f>Лист1!$B$30:$F$30</c:f>
              <c:numCache>
                <c:formatCode>General</c:formatCode>
                <c:ptCount val="5"/>
                <c:pt idx="2">
                  <c:v>0.21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9DD-4D3D-B4FF-158118E2ED60}"/>
            </c:ext>
          </c:extLst>
        </c:ser>
        <c:ser>
          <c:idx val="3"/>
          <c:order val="3"/>
          <c:tx>
            <c:strRef>
              <c:f>Лист1!$A$31</c:f>
              <c:strCache>
                <c:ptCount val="1"/>
                <c:pt idx="0">
                  <c:v>Ясен звичайний</c:v>
                </c:pt>
              </c:strCache>
            </c:strRef>
          </c:tx>
          <c:spPr>
            <a:solidFill>
              <a:srgbClr val="FFFF00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Лист1!$B$27:$F$27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</c:numCache>
            </c:numRef>
          </c:cat>
          <c:val>
            <c:numRef>
              <c:f>Лист1!$B$31:$F$31</c:f>
              <c:numCache>
                <c:formatCode>General</c:formatCode>
                <c:ptCount val="5"/>
                <c:pt idx="0">
                  <c:v>9.82</c:v>
                </c:pt>
                <c:pt idx="1">
                  <c:v>1.84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9DD-4D3D-B4FF-158118E2ED60}"/>
            </c:ext>
          </c:extLst>
        </c:ser>
        <c:ser>
          <c:idx val="4"/>
          <c:order val="4"/>
          <c:tx>
            <c:strRef>
              <c:f>Лист1!$A$32</c:f>
              <c:strCache>
                <c:ptCount val="1"/>
                <c:pt idx="0">
                  <c:v>Липа дрібнолиста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Лист1!$B$27:$F$27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</c:numCache>
            </c:numRef>
          </c:cat>
          <c:val>
            <c:numRef>
              <c:f>Лист1!$B$32:$F$32</c:f>
              <c:numCache>
                <c:formatCode>General</c:formatCode>
                <c:ptCount val="5"/>
                <c:pt idx="3">
                  <c:v>0.05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9DD-4D3D-B4FF-158118E2ED6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438532376"/>
        <c:axId val="438534016"/>
        <c:axId val="0"/>
      </c:bar3DChart>
      <c:catAx>
        <c:axId val="43853237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sz="1200">
                    <a:solidFill>
                      <a:sysClr val="windowText" lastClr="000000"/>
                    </a:solidFill>
                  </a:rPr>
                  <a:t>Тимчасові</a:t>
                </a:r>
                <a:r>
                  <a:rPr lang="ru-RU" sz="1200" baseline="0">
                    <a:solidFill>
                      <a:sysClr val="windowText" lastClr="000000"/>
                    </a:solidFill>
                  </a:rPr>
                  <a:t> пробні  площі</a:t>
                </a:r>
                <a:endParaRPr lang="ru-RU" sz="1200">
                  <a:solidFill>
                    <a:sysClr val="windowText" lastClr="000000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38534016"/>
        <c:crosses val="autoZero"/>
        <c:auto val="1"/>
        <c:lblAlgn val="ctr"/>
        <c:lblOffset val="100"/>
        <c:noMultiLvlLbl val="0"/>
      </c:catAx>
      <c:valAx>
        <c:axId val="438534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sz="1200">
                    <a:solidFill>
                      <a:sysClr val="windowText" lastClr="000000"/>
                    </a:solidFill>
                  </a:rPr>
                  <a:t>Депонований</a:t>
                </a:r>
                <a:r>
                  <a:rPr lang="ru-RU" sz="1200" baseline="0">
                    <a:solidFill>
                      <a:sysClr val="windowText" lastClr="000000"/>
                    </a:solidFill>
                  </a:rPr>
                  <a:t> карбон, кг/м кв</a:t>
                </a:r>
                <a:endParaRPr lang="ru-RU" sz="1200">
                  <a:solidFill>
                    <a:sysClr val="windowText" lastClr="000000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38532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7313099933650253"/>
          <c:y val="6.1603738676796083E-2"/>
          <c:w val="0.21168626560222428"/>
          <c:h val="0.4418441289834560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0-1715-4AC6-B2BD-3B7DFD3A8035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2-1715-4AC6-B2BD-3B7DFD3A8035}"/>
              </c:ext>
            </c:extLst>
          </c:dPt>
          <c:dPt>
            <c:idx val="2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1715-4AC6-B2BD-3B7DFD3A8035}"/>
              </c:ext>
            </c:extLst>
          </c:dPt>
          <c:dPt>
            <c:idx val="3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1715-4AC6-B2BD-3B7DFD3A8035}"/>
              </c:ext>
            </c:extLst>
          </c:dPt>
          <c:dPt>
            <c:idx val="4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4-1715-4AC6-B2BD-3B7DFD3A803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Лист1!$A$34:$E$34</c:f>
              <c:strCache>
                <c:ptCount val="5"/>
                <c:pt idx="0">
                  <c:v>Дуб звичайний</c:v>
                </c:pt>
                <c:pt idx="1">
                  <c:v>Акація біла</c:v>
                </c:pt>
                <c:pt idx="2">
                  <c:v>Клен зелений</c:v>
                </c:pt>
                <c:pt idx="3">
                  <c:v>Ясен звичайний</c:v>
                </c:pt>
                <c:pt idx="4">
                  <c:v>Липа дрібнолиста</c:v>
                </c:pt>
              </c:strCache>
            </c:strRef>
          </c:cat>
          <c:val>
            <c:numRef>
              <c:f>Лист1!$A$35:$E$35</c:f>
              <c:numCache>
                <c:formatCode>General</c:formatCode>
                <c:ptCount val="5"/>
                <c:pt idx="0">
                  <c:v>319.2</c:v>
                </c:pt>
                <c:pt idx="1">
                  <c:v>0.14000000000000001</c:v>
                </c:pt>
                <c:pt idx="2">
                  <c:v>0.21</c:v>
                </c:pt>
                <c:pt idx="3">
                  <c:v>5.83</c:v>
                </c:pt>
                <c:pt idx="4">
                  <c:v>0.05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2A8-4DF0-9D97-ABF85F9939A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436396656"/>
        <c:axId val="436396984"/>
        <c:axId val="0"/>
      </c:bar3DChart>
      <c:catAx>
        <c:axId val="436396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36396984"/>
        <c:crosses val="autoZero"/>
        <c:auto val="1"/>
        <c:lblAlgn val="ctr"/>
        <c:lblOffset val="100"/>
        <c:noMultiLvlLbl val="0"/>
      </c:catAx>
      <c:valAx>
        <c:axId val="436396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sz="1400">
                    <a:solidFill>
                      <a:sysClr val="windowText" lastClr="000000"/>
                    </a:solidFill>
                  </a:rPr>
                  <a:t>Середні</a:t>
                </a:r>
                <a:r>
                  <a:rPr lang="ru-RU" sz="1400" baseline="0">
                    <a:solidFill>
                      <a:sysClr val="windowText" lastClr="000000"/>
                    </a:solidFill>
                  </a:rPr>
                  <a:t> запаси депонованого карбону, кг/м кв</a:t>
                </a:r>
                <a:endParaRPr lang="ru-RU" sz="1400">
                  <a:solidFill>
                    <a:sysClr val="windowText" lastClr="000000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363966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Лист1!$B$57</c:f>
              <c:strCache>
                <c:ptCount val="1"/>
                <c:pt idx="0">
                  <c:v>Фітомаса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0"/>
                  <c:y val="-4.44444444444444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9F3-4EBD-8158-907F83FA539F}"/>
                </c:ext>
              </c:extLst>
            </c:dLbl>
            <c:dLbl>
              <c:idx val="1"/>
              <c:layout>
                <c:manualLayout>
                  <c:x val="4.0841331427404533E-3"/>
                  <c:y val="-4.4444444444444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9F3-4EBD-8158-907F83FA539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Лист1!$A$58:$A$60</c:f>
              <c:numCache>
                <c:formatCode>General</c:formatCode>
                <c:ptCount val="3"/>
                <c:pt idx="0">
                  <c:v>2014</c:v>
                </c:pt>
                <c:pt idx="1">
                  <c:v>2019</c:v>
                </c:pt>
              </c:numCache>
            </c:numRef>
          </c:cat>
          <c:val>
            <c:numRef>
              <c:f>Лист1!$B$58:$B$60</c:f>
              <c:numCache>
                <c:formatCode>General</c:formatCode>
                <c:ptCount val="3"/>
                <c:pt idx="0">
                  <c:v>304341.2</c:v>
                </c:pt>
                <c:pt idx="1">
                  <c:v>353414.6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9F3-4EBD-8158-907F83FA539F}"/>
            </c:ext>
          </c:extLst>
        </c:ser>
        <c:ser>
          <c:idx val="1"/>
          <c:order val="1"/>
          <c:tx>
            <c:strRef>
              <c:f>Лист1!$C$57</c:f>
              <c:strCache>
                <c:ptCount val="1"/>
                <c:pt idx="0">
                  <c:v>Вуглець</c:v>
                </c:pt>
              </c:strCache>
            </c:strRef>
          </c:tx>
          <c:spPr>
            <a:solidFill>
              <a:srgbClr val="FFFF0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2.6546865427812948E-2"/>
                  <c:y val="-3.88888888888889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9F3-4EBD-8158-907F83FA539F}"/>
                </c:ext>
              </c:extLst>
            </c:dLbl>
            <c:dLbl>
              <c:idx val="1"/>
              <c:layout>
                <c:manualLayout>
                  <c:x val="3.0630998570553326E-2"/>
                  <c:y val="-5.55555555555555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9F3-4EBD-8158-907F83FA539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Лист1!$A$58:$A$60</c:f>
              <c:numCache>
                <c:formatCode>General</c:formatCode>
                <c:ptCount val="3"/>
                <c:pt idx="0">
                  <c:v>2014</c:v>
                </c:pt>
                <c:pt idx="1">
                  <c:v>2019</c:v>
                </c:pt>
              </c:numCache>
            </c:numRef>
          </c:cat>
          <c:val>
            <c:numRef>
              <c:f>Лист1!$C$58:$C$60</c:f>
              <c:numCache>
                <c:formatCode>General</c:formatCode>
                <c:ptCount val="3"/>
                <c:pt idx="0">
                  <c:v>152170.6</c:v>
                </c:pt>
                <c:pt idx="1">
                  <c:v>176707.3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9F3-4EBD-8158-907F83FA539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404295328"/>
        <c:axId val="404294344"/>
        <c:axId val="0"/>
      </c:bar3DChart>
      <c:catAx>
        <c:axId val="404295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04294344"/>
        <c:crosses val="autoZero"/>
        <c:auto val="1"/>
        <c:lblAlgn val="ctr"/>
        <c:lblOffset val="100"/>
        <c:noMultiLvlLbl val="0"/>
      </c:catAx>
      <c:valAx>
        <c:axId val="404294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sz="1600">
                    <a:solidFill>
                      <a:sysClr val="windowText" lastClr="000000"/>
                    </a:solidFill>
                  </a:rPr>
                  <a:t>Кількісне</a:t>
                </a:r>
                <a:r>
                  <a:rPr lang="ru-RU" sz="1600" baseline="0">
                    <a:solidFill>
                      <a:sysClr val="windowText" lastClr="000000"/>
                    </a:solidFill>
                  </a:rPr>
                  <a:t> значення маси, кг</a:t>
                </a:r>
                <a:endParaRPr lang="ru-RU" sz="1600">
                  <a:solidFill>
                    <a:sysClr val="windowText" lastClr="000000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04295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38100" cap="flat" cmpd="sng" algn="ctr">
      <a:solidFill>
        <a:schemeClr val="accent2">
          <a:lumMod val="50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Лист2!$A$14</c:f>
              <c:strCache>
                <c:ptCount val="1"/>
                <c:pt idx="0">
                  <c:v>Дуб звичайний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Лист2!$B$12:$E$13</c:f>
              <c:multiLvlStrCache>
                <c:ptCount val="4"/>
                <c:lvl>
                  <c:pt idx="0">
                    <c:v>2014</c:v>
                  </c:pt>
                  <c:pt idx="1">
                    <c:v>2019</c:v>
                  </c:pt>
                  <c:pt idx="2">
                    <c:v>2014</c:v>
                  </c:pt>
                  <c:pt idx="3">
                    <c:v>2019</c:v>
                  </c:pt>
                </c:lvl>
                <c:lvl>
                  <c:pt idx="0">
                    <c:v>Фітомаса</c:v>
                  </c:pt>
                  <c:pt idx="2">
                    <c:v>Середні  показники депонованого карбону,   кг/ м</c:v>
                  </c:pt>
                </c:lvl>
              </c:multiLvlStrCache>
            </c:multiLvlStrRef>
          </c:cat>
          <c:val>
            <c:numRef>
              <c:f>Лист2!$B$14:$E$14</c:f>
              <c:numCache>
                <c:formatCode>General</c:formatCode>
                <c:ptCount val="4"/>
                <c:pt idx="0">
                  <c:v>320802</c:v>
                </c:pt>
                <c:pt idx="1">
                  <c:v>351003</c:v>
                </c:pt>
                <c:pt idx="2">
                  <c:v>1604</c:v>
                </c:pt>
                <c:pt idx="3">
                  <c:v>1755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D31-46E9-8B6F-F5828F70EF19}"/>
            </c:ext>
          </c:extLst>
        </c:ser>
        <c:ser>
          <c:idx val="1"/>
          <c:order val="1"/>
          <c:tx>
            <c:strRef>
              <c:f>Лист2!$A$15</c:f>
              <c:strCache>
                <c:ptCount val="1"/>
                <c:pt idx="0">
                  <c:v>Акація  біла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  <a:effectLst/>
            <a:sp3d/>
          </c:spPr>
          <c:invertIfNegative val="0"/>
          <c:dLbls>
            <c:dLbl>
              <c:idx val="2"/>
              <c:layout>
                <c:manualLayout>
                  <c:x val="-1.612740651144038E-2"/>
                  <c:y val="-0.1063829787234042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D31-46E9-8B6F-F5828F70EF19}"/>
                </c:ext>
              </c:extLst>
            </c:dLbl>
            <c:dLbl>
              <c:idx val="3"/>
              <c:layout>
                <c:manualLayout>
                  <c:x val="-2.419110976716057E-2"/>
                  <c:y val="-9.51847704367301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D31-46E9-8B6F-F5828F70EF1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Лист2!$B$12:$E$13</c:f>
              <c:multiLvlStrCache>
                <c:ptCount val="4"/>
                <c:lvl>
                  <c:pt idx="0">
                    <c:v>2014</c:v>
                  </c:pt>
                  <c:pt idx="1">
                    <c:v>2019</c:v>
                  </c:pt>
                  <c:pt idx="2">
                    <c:v>2014</c:v>
                  </c:pt>
                  <c:pt idx="3">
                    <c:v>2019</c:v>
                  </c:pt>
                </c:lvl>
                <c:lvl>
                  <c:pt idx="0">
                    <c:v>Фітомаса</c:v>
                  </c:pt>
                  <c:pt idx="2">
                    <c:v>Середні  показники депонованого карбону,   кг/ м</c:v>
                  </c:pt>
                </c:lvl>
              </c:multiLvlStrCache>
            </c:multiLvlStrRef>
          </c:cat>
          <c:val>
            <c:numRef>
              <c:f>Лист2!$B$15:$E$15</c:f>
              <c:numCache>
                <c:formatCode>General</c:formatCode>
                <c:ptCount val="4"/>
                <c:pt idx="0">
                  <c:v>23.4</c:v>
                </c:pt>
                <c:pt idx="1">
                  <c:v>27.4</c:v>
                </c:pt>
                <c:pt idx="2">
                  <c:v>0.12</c:v>
                </c:pt>
                <c:pt idx="3">
                  <c:v>0.14000000000000001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D31-46E9-8B6F-F5828F70EF19}"/>
            </c:ext>
          </c:extLst>
        </c:ser>
        <c:ser>
          <c:idx val="2"/>
          <c:order val="2"/>
          <c:tx>
            <c:strRef>
              <c:f>Лист2!$A$16</c:f>
              <c:strCache>
                <c:ptCount val="1"/>
                <c:pt idx="0">
                  <c:v>Клен зелений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2.0159258139300475E-3"/>
                  <c:y val="-6.15901455767077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D31-46E9-8B6F-F5828F70EF19}"/>
                </c:ext>
              </c:extLst>
            </c:dLbl>
            <c:dLbl>
              <c:idx val="3"/>
              <c:layout>
                <c:manualLayout>
                  <c:x val="6.0477774417899942E-3"/>
                  <c:y val="-0.1063829787234042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D31-46E9-8B6F-F5828F70EF1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Лист2!$B$12:$E$13</c:f>
              <c:multiLvlStrCache>
                <c:ptCount val="4"/>
                <c:lvl>
                  <c:pt idx="0">
                    <c:v>2014</c:v>
                  </c:pt>
                  <c:pt idx="1">
                    <c:v>2019</c:v>
                  </c:pt>
                  <c:pt idx="2">
                    <c:v>2014</c:v>
                  </c:pt>
                  <c:pt idx="3">
                    <c:v>2019</c:v>
                  </c:pt>
                </c:lvl>
                <c:lvl>
                  <c:pt idx="0">
                    <c:v>Фітомаса</c:v>
                  </c:pt>
                  <c:pt idx="2">
                    <c:v>Середні  показники депонованого карбону,   кг/ м</c:v>
                  </c:pt>
                </c:lvl>
              </c:multiLvlStrCache>
            </c:multiLvlStrRef>
          </c:cat>
          <c:val>
            <c:numRef>
              <c:f>Лист2!$B$16:$E$16</c:f>
              <c:numCache>
                <c:formatCode>General</c:formatCode>
                <c:ptCount val="4"/>
                <c:pt idx="0">
                  <c:v>37.5</c:v>
                </c:pt>
                <c:pt idx="1">
                  <c:v>42</c:v>
                </c:pt>
                <c:pt idx="2">
                  <c:v>0</c:v>
                </c:pt>
                <c:pt idx="3">
                  <c:v>0.21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D31-46E9-8B6F-F5828F70EF19}"/>
            </c:ext>
          </c:extLst>
        </c:ser>
        <c:ser>
          <c:idx val="3"/>
          <c:order val="3"/>
          <c:tx>
            <c:strRef>
              <c:f>Лист2!$A$17</c:f>
              <c:strCache>
                <c:ptCount val="1"/>
                <c:pt idx="0">
                  <c:v>Ясен звичайний</c:v>
                </c:pt>
              </c:strCache>
            </c:strRef>
          </c:tx>
          <c:spPr>
            <a:solidFill>
              <a:srgbClr val="FFFF00"/>
            </a:solidFill>
            <a:ln>
              <a:noFill/>
            </a:ln>
            <a:effectLst/>
            <a:sp3d/>
          </c:spPr>
          <c:invertIfNegative val="0"/>
          <c:dLbls>
            <c:dLbl>
              <c:idx val="1"/>
              <c:layout>
                <c:manualLayout>
                  <c:x val="0"/>
                  <c:y val="-8.95856662933930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D31-46E9-8B6F-F5828F70EF19}"/>
                </c:ext>
              </c:extLst>
            </c:dLbl>
            <c:dLbl>
              <c:idx val="2"/>
              <c:layout>
                <c:manualLayout>
                  <c:x val="6.0477774417901425E-3"/>
                  <c:y val="-0.145576707726763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1D31-46E9-8B6F-F5828F70EF1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Лист2!$B$12:$E$13</c:f>
              <c:multiLvlStrCache>
                <c:ptCount val="4"/>
                <c:lvl>
                  <c:pt idx="0">
                    <c:v>2014</c:v>
                  </c:pt>
                  <c:pt idx="1">
                    <c:v>2019</c:v>
                  </c:pt>
                  <c:pt idx="2">
                    <c:v>2014</c:v>
                  </c:pt>
                  <c:pt idx="3">
                    <c:v>2019</c:v>
                  </c:pt>
                </c:lvl>
                <c:lvl>
                  <c:pt idx="0">
                    <c:v>Фітомаса</c:v>
                  </c:pt>
                  <c:pt idx="2">
                    <c:v>Середні  показники депонованого карбону,   кг/ м</c:v>
                  </c:pt>
                </c:lvl>
              </c:multiLvlStrCache>
            </c:multiLvlStrRef>
          </c:cat>
          <c:val>
            <c:numRef>
              <c:f>Лист2!$B$17:$E$17</c:f>
              <c:numCache>
                <c:formatCode>General</c:formatCode>
                <c:ptCount val="4"/>
                <c:pt idx="0">
                  <c:v>2112.6999999999998</c:v>
                </c:pt>
                <c:pt idx="1">
                  <c:v>2332.1</c:v>
                </c:pt>
                <c:pt idx="2">
                  <c:v>10.56</c:v>
                </c:pt>
                <c:pt idx="3">
                  <c:v>11.66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1D31-46E9-8B6F-F5828F70EF19}"/>
            </c:ext>
          </c:extLst>
        </c:ser>
        <c:ser>
          <c:idx val="4"/>
          <c:order val="4"/>
          <c:tx>
            <c:strRef>
              <c:f>Лист2!$A$18</c:f>
              <c:strCache>
                <c:ptCount val="1"/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Лист2!$B$12:$E$13</c:f>
              <c:multiLvlStrCache>
                <c:ptCount val="4"/>
                <c:lvl>
                  <c:pt idx="0">
                    <c:v>2014</c:v>
                  </c:pt>
                  <c:pt idx="1">
                    <c:v>2019</c:v>
                  </c:pt>
                  <c:pt idx="2">
                    <c:v>2014</c:v>
                  </c:pt>
                  <c:pt idx="3">
                    <c:v>2019</c:v>
                  </c:pt>
                </c:lvl>
                <c:lvl>
                  <c:pt idx="0">
                    <c:v>Фітомаса</c:v>
                  </c:pt>
                  <c:pt idx="2">
                    <c:v>Середні  показники депонованого карбону,   кг/ м</c:v>
                  </c:pt>
                </c:lvl>
              </c:multiLvlStrCache>
            </c:multiLvlStrRef>
          </c:cat>
          <c:val>
            <c:numRef>
              <c:f>Лист2!$B$18:$E$18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A-1D31-46E9-8B6F-F5828F70EF19}"/>
            </c:ext>
          </c:extLst>
        </c:ser>
        <c:ser>
          <c:idx val="5"/>
          <c:order val="5"/>
          <c:tx>
            <c:strRef>
              <c:f>Лист2!$A$19</c:f>
              <c:strCache>
                <c:ptCount val="1"/>
                <c:pt idx="0">
                  <c:v>Липа дрібнолиста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Лист2!$B$12:$E$13</c:f>
              <c:multiLvlStrCache>
                <c:ptCount val="4"/>
                <c:lvl>
                  <c:pt idx="0">
                    <c:v>2014</c:v>
                  </c:pt>
                  <c:pt idx="1">
                    <c:v>2019</c:v>
                  </c:pt>
                  <c:pt idx="2">
                    <c:v>2014</c:v>
                  </c:pt>
                  <c:pt idx="3">
                    <c:v>2019</c:v>
                  </c:pt>
                </c:lvl>
                <c:lvl>
                  <c:pt idx="0">
                    <c:v>Фітомаса</c:v>
                  </c:pt>
                  <c:pt idx="2">
                    <c:v>Середні  показники депонованого карбону,   кг/ м</c:v>
                  </c:pt>
                </c:lvl>
              </c:multiLvlStrCache>
            </c:multiLvlStrRef>
          </c:cat>
          <c:val>
            <c:numRef>
              <c:f>Лист2!$B$19:$E$19</c:f>
              <c:numCache>
                <c:formatCode>General</c:formatCode>
                <c:ptCount val="4"/>
                <c:pt idx="0">
                  <c:v>9</c:v>
                </c:pt>
                <c:pt idx="1">
                  <c:v>10.07</c:v>
                </c:pt>
                <c:pt idx="2">
                  <c:v>4.4999999999999998E-2</c:v>
                </c:pt>
                <c:pt idx="3">
                  <c:v>0.05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1D31-46E9-8B6F-F5828F70EF1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406496552"/>
        <c:axId val="406497208"/>
        <c:axId val="0"/>
      </c:bar3DChart>
      <c:catAx>
        <c:axId val="406496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06497208"/>
        <c:crosses val="autoZero"/>
        <c:auto val="1"/>
        <c:lblAlgn val="ctr"/>
        <c:lblOffset val="100"/>
        <c:noMultiLvlLbl val="0"/>
      </c:catAx>
      <c:valAx>
        <c:axId val="406497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sz="1600">
                    <a:solidFill>
                      <a:sysClr val="windowText" lastClr="000000"/>
                    </a:solidFill>
                  </a:rPr>
                  <a:t>Показники</a:t>
                </a:r>
                <a:r>
                  <a:rPr lang="ru-RU" sz="1600" baseline="0">
                    <a:solidFill>
                      <a:sysClr val="windowText" lastClr="000000"/>
                    </a:solidFill>
                  </a:rPr>
                  <a:t> продуктивності, кг</a:t>
                </a:r>
                <a:endParaRPr lang="ru-RU" sz="1600">
                  <a:solidFill>
                    <a:sysClr val="windowText" lastClr="000000"/>
                  </a:solidFill>
                </a:endParaRPr>
              </a:p>
            </c:rich>
          </c:tx>
          <c:layout>
            <c:manualLayout>
              <c:xMode val="edge"/>
              <c:yMode val="edge"/>
              <c:x val="1.7007134671546336E-2"/>
              <c:y val="0.1144852726742490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06496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4"/>
        <c:delete val="1"/>
      </c:legendEntry>
      <c:layout>
        <c:manualLayout>
          <c:xMode val="edge"/>
          <c:yMode val="edge"/>
          <c:x val="5.0000039683579016E-2"/>
          <c:y val="0.83935200289213563"/>
          <c:w val="0.89999992063284195"/>
          <c:h val="0.1046569556744936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38100" cap="flat" cmpd="sng" algn="ctr">
      <a:solidFill>
        <a:schemeClr val="accent2">
          <a:lumMod val="50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Середньорічна температура,  </a:t>
            </a:r>
            <a:r>
              <a:rPr lang="en-US"/>
              <a:t>t˚</a:t>
            </a:r>
          </a:p>
        </c:rich>
      </c:tx>
      <c:layout>
        <c:manualLayout>
          <c:xMode val="edge"/>
          <c:yMode val="edge"/>
          <c:x val="0.10521456290356343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dk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0492825896762904"/>
          <c:y val="0.18560185185185185"/>
          <c:w val="0.80625090575334524"/>
          <c:h val="0.65607283464566923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Лист12!$A$4</c:f>
              <c:strCache>
                <c:ptCount val="1"/>
                <c:pt idx="0">
                  <c:v>Середньорічна температура,  t˚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2.7777777777777267E-3"/>
                  <c:y val="-5.5555555555555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780-4D9E-866C-F9A2809A285D}"/>
                </c:ext>
              </c:extLst>
            </c:dLbl>
            <c:dLbl>
              <c:idx val="1"/>
              <c:layout>
                <c:manualLayout>
                  <c:x val="8.3333333333333332E-3"/>
                  <c:y val="-7.4074074074074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780-4D9E-866C-F9A2809A285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Лист12!$B$4:$C$4</c:f>
              <c:numCache>
                <c:formatCode>General</c:formatCode>
                <c:ptCount val="2"/>
                <c:pt idx="0">
                  <c:v>10.9</c:v>
                </c:pt>
                <c:pt idx="1">
                  <c:v>10.199999999999999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780-4D9E-866C-F9A2809A285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404240224"/>
        <c:axId val="404241536"/>
        <c:axId val="0"/>
      </c:bar3DChart>
      <c:catAx>
        <c:axId val="404240224"/>
        <c:scaling>
          <c:orientation val="minMax"/>
        </c:scaling>
        <c:delete val="1"/>
        <c:axPos val="b"/>
        <c:majorTickMark val="none"/>
        <c:minorTickMark val="none"/>
        <c:tickLblPos val="nextTo"/>
        <c:crossAx val="404241536"/>
        <c:crosses val="autoZero"/>
        <c:auto val="1"/>
        <c:lblAlgn val="ctr"/>
        <c:lblOffset val="100"/>
        <c:noMultiLvlLbl val="0"/>
      </c:catAx>
      <c:valAx>
        <c:axId val="404241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042402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 w="12700" cap="flat" cmpd="sng" algn="ctr">
      <a:noFill/>
      <a:prstDash val="solid"/>
      <a:miter lim="800000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ru-RU"/>
    </a:p>
  </c:txPr>
  <c:externalData r:id="rId3">
    <c:autoUpdate val="0"/>
  </c:externalData>
  <c:userShapes r:id="rId4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>
              <a:defRPr sz="2000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pPr>
            <a:r>
              <a:rPr lang="ru-RU" sz="1400" b="0">
                <a:solidFill>
                  <a:sysClr val="windowText" lastClr="000000"/>
                </a:solidFill>
                <a:latin typeface="+mn-lt"/>
                <a:cs typeface="Times New Roman" panose="02020603050405020304" pitchFamily="18" charset="0"/>
              </a:rPr>
              <a:t>Середньорічна кількість опадів,</a:t>
            </a:r>
            <a:r>
              <a:rPr lang="ru-RU" sz="1400" b="0" baseline="0">
                <a:solidFill>
                  <a:sysClr val="windowText" lastClr="000000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sz="1400" b="0">
                <a:solidFill>
                  <a:sysClr val="windowText" lastClr="000000"/>
                </a:solidFill>
                <a:latin typeface="+mn-lt"/>
                <a:cs typeface="Times New Roman" panose="02020603050405020304" pitchFamily="18" charset="0"/>
              </a:rPr>
              <a:t>мм</a:t>
            </a:r>
          </a:p>
        </c:rich>
      </c:tx>
      <c:layout>
        <c:manualLayout>
          <c:xMode val="edge"/>
          <c:yMode val="edge"/>
          <c:x val="3.0160187375681179E-2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sz="2000" b="0" i="0" u="none" strike="noStrike" kern="1200" cap="none" spc="0" normalizeH="0" baseline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j-ea"/>
              <a:cs typeface="+mj-cs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7.6469816272965882E-2"/>
          <c:y val="0.24954963114001158"/>
          <c:w val="0.82523041685882759"/>
          <c:h val="0.6485906727975138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Лист12!$A$7</c:f>
              <c:strCache>
                <c:ptCount val="1"/>
                <c:pt idx="0">
                  <c:v>Середньорічна кількість опадів, мм</c:v>
                </c:pt>
              </c:strCache>
            </c:strRef>
          </c:tx>
          <c:spPr>
            <a:blipFill>
              <a:blip xmlns:r="http://schemas.openxmlformats.org/officeDocument/2006/relationships" r:embed="rId3"/>
              <a:tile tx="0" ty="0" sx="100000" sy="100000" flip="none" algn="tl"/>
            </a:blip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5.0925337632079971E-17"/>
                  <c:y val="-9.25925925925925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DC8-468E-BDD8-406AEEC91D75}"/>
                </c:ext>
              </c:extLst>
            </c:dLbl>
            <c:dLbl>
              <c:idx val="1"/>
              <c:layout>
                <c:manualLayout>
                  <c:x val="5.5556649168853897E-3"/>
                  <c:y val="-4.166666666666666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00" b="0" i="0" u="none" strike="noStrike" kern="1200" baseline="0">
                      <a:solidFill>
                        <a:sysClr val="windowText" lastClr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9.0902668416447938E-2"/>
                      <c:h val="9.921296296296296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7DC8-468E-BDD8-406AEEC91D7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Лист12!$B$7:$C$7</c:f>
              <c:numCache>
                <c:formatCode>General</c:formatCode>
                <c:ptCount val="2"/>
                <c:pt idx="0">
                  <c:v>450</c:v>
                </c:pt>
                <c:pt idx="1">
                  <c:v>547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DC8-468E-BDD8-406AEEC91D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04249080"/>
        <c:axId val="404246456"/>
        <c:axId val="0"/>
      </c:bar3DChart>
      <c:catAx>
        <c:axId val="404249080"/>
        <c:scaling>
          <c:orientation val="minMax"/>
        </c:scaling>
        <c:delete val="1"/>
        <c:axPos val="b"/>
        <c:majorTickMark val="none"/>
        <c:minorTickMark val="none"/>
        <c:tickLblPos val="nextTo"/>
        <c:crossAx val="404246456"/>
        <c:crosses val="autoZero"/>
        <c:auto val="1"/>
        <c:lblAlgn val="ctr"/>
        <c:lblOffset val="100"/>
        <c:noMultiLvlLbl val="0"/>
      </c:catAx>
      <c:valAx>
        <c:axId val="404246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042490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  <c:userShapes r:id="rId5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cap="none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400" b="0">
                <a:solidFill>
                  <a:sysClr val="windowText" lastClr="000000"/>
                </a:solidFill>
                <a:latin typeface="+mn-lt"/>
                <a:cs typeface="Times New Roman" panose="02020603050405020304" pitchFamily="18" charset="0"/>
              </a:rPr>
              <a:t>Середньорічна  хмарність, %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cap="none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solidFill>
          <a:schemeClr val="lt1">
            <a:alpha val="27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6.6580927384076991E-2"/>
          <c:y val="0.22264693555434675"/>
          <c:w val="0.90286351706036749"/>
          <c:h val="0.66792475544180996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Лист12!$A$9</c:f>
              <c:strCache>
                <c:ptCount val="1"/>
                <c:pt idx="0">
                  <c:v>Середньорічна  хмарність, %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accent1">
                  <a:lumMod val="75000"/>
                </a:schemeClr>
              </a:solidFill>
            </a:ln>
            <a:effectLst/>
            <a:scene3d>
              <a:camera prst="orthographicFront"/>
              <a:lightRig rig="threePt" dir="t"/>
            </a:scene3d>
            <a:sp3d prstMaterial="translucentPowder">
              <a:contourClr>
                <a:schemeClr val="accent1">
                  <a:lumMod val="75000"/>
                </a:schemeClr>
              </a:contourClr>
            </a:sp3d>
          </c:spPr>
          <c:invertIfNegative val="0"/>
          <c:dLbls>
            <c:dLbl>
              <c:idx val="0"/>
              <c:layout>
                <c:manualLayout>
                  <c:x val="2.7777777777777267E-3"/>
                  <c:y val="-5.09259259259259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D58-454B-9167-6AA89726878A}"/>
                </c:ext>
              </c:extLst>
            </c:dLbl>
            <c:dLbl>
              <c:idx val="1"/>
              <c:layout>
                <c:manualLayout>
                  <c:x val="5.5555555555555558E-3"/>
                  <c:y val="-7.8703703703703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D58-454B-9167-6AA89726878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Лист12!$B$9:$C$9</c:f>
              <c:numCache>
                <c:formatCode>General</c:formatCode>
                <c:ptCount val="2"/>
                <c:pt idx="0">
                  <c:v>40</c:v>
                </c:pt>
                <c:pt idx="1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D58-454B-9167-6AA89726878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404231040"/>
        <c:axId val="404233336"/>
        <c:axId val="0"/>
      </c:bar3DChart>
      <c:catAx>
        <c:axId val="404231040"/>
        <c:scaling>
          <c:orientation val="minMax"/>
        </c:scaling>
        <c:delete val="1"/>
        <c:axPos val="b"/>
        <c:majorTickMark val="none"/>
        <c:minorTickMark val="none"/>
        <c:tickLblPos val="nextTo"/>
        <c:crossAx val="404233336"/>
        <c:crosses val="autoZero"/>
        <c:auto val="1"/>
        <c:lblAlgn val="ctr"/>
        <c:lblOffset val="100"/>
        <c:noMultiLvlLbl val="0"/>
      </c:catAx>
      <c:valAx>
        <c:axId val="404233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042310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="0">
                <a:solidFill>
                  <a:sysClr val="windowText" lastClr="000000"/>
                </a:solidFill>
                <a:latin typeface="+mn-lt"/>
                <a:cs typeface="Times New Roman" panose="02020603050405020304" pitchFamily="18" charset="0"/>
              </a:rPr>
              <a:t>Середнє значення висоти снігового покриву, см</a:t>
            </a:r>
          </a:p>
        </c:rich>
      </c:tx>
      <c:layout>
        <c:manualLayout>
          <c:xMode val="edge"/>
          <c:yMode val="edge"/>
          <c:x val="0.1482421862279622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8.0613420375498249E-2"/>
          <c:y val="0.23993365951484602"/>
          <c:w val="0.83550591418363451"/>
          <c:h val="0.59711136875372106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Лист12!$A$10</c:f>
              <c:strCache>
                <c:ptCount val="1"/>
                <c:pt idx="0">
                  <c:v>Середнє значення висоти снігового покриву, см</c:v>
                </c:pt>
              </c:strCache>
            </c:strRef>
          </c:tx>
          <c:spPr>
            <a:solidFill>
              <a:schemeClr val="bg2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5.2390307793058286E-3"/>
                  <c:y val="-6.94444444444444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E50-4D9F-B668-C702BB04FB4B}"/>
                </c:ext>
              </c:extLst>
            </c:dLbl>
            <c:dLbl>
              <c:idx val="1"/>
              <c:layout>
                <c:manualLayout>
                  <c:x val="-5.2390307793058286E-3"/>
                  <c:y val="-6.48148148148148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E50-4D9F-B668-C702BB04FB4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Лист12!$B$10:$C$10</c:f>
              <c:numCache>
                <c:formatCode>General</c:formatCode>
                <c:ptCount val="2"/>
                <c:pt idx="0">
                  <c:v>9.6</c:v>
                </c:pt>
                <c:pt idx="1">
                  <c:v>11.3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E50-4D9F-B668-C702BB04FB4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444333776"/>
        <c:axId val="444331480"/>
        <c:axId val="0"/>
      </c:bar3DChart>
      <c:catAx>
        <c:axId val="444333776"/>
        <c:scaling>
          <c:orientation val="minMax"/>
        </c:scaling>
        <c:delete val="1"/>
        <c:axPos val="b"/>
        <c:majorTickMark val="none"/>
        <c:minorTickMark val="none"/>
        <c:tickLblPos val="nextTo"/>
        <c:crossAx val="444331480"/>
        <c:crosses val="autoZero"/>
        <c:auto val="1"/>
        <c:lblAlgn val="ctr"/>
        <c:lblOffset val="100"/>
        <c:noMultiLvlLbl val="0"/>
      </c:catAx>
      <c:valAx>
        <c:axId val="444331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443337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0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1.xml><?xml version="1.0" encoding="utf-8"?>
<cs:chartStyle xmlns:cs="http://schemas.microsoft.com/office/drawing/2012/chartStyle" xmlns:a="http://schemas.openxmlformats.org/drawingml/2006/main" id="292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phClr">
            <a:lumMod val="75000"/>
          </a:schemeClr>
        </a:solidFill>
      </a:ln>
    </cs:spPr>
  </cs:dataPoint>
  <cs:dataPoint3D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phClr">
            <a:lumMod val="75000"/>
          </a:schemeClr>
        </a:solidFill>
      </a:ln>
      <a:scene3d>
        <a:camera prst="orthographicFront"/>
        <a:lightRig rig="threePt" dir="t"/>
      </a:scene3d>
      <a:sp3d prstMaterial="translucentPowder"/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>
            <a:alpha val="70000"/>
          </a:schemeClr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  <a:ln>
        <a:solidFill>
          <a:schemeClr val="phClr">
            <a:lumMod val="75000"/>
          </a:schemeClr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solidFill>
        <a:schemeClr val="lt1">
          <a:alpha val="27000"/>
        </a:schemeClr>
      </a:solidFill>
      <a:sp3d/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0" kern="1200" cap="none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sp3d/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C74C93C-5272-4F15-9397-D9282E2BE5E0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F451595-D229-41B6-B4EC-DDBA20F3DECE}">
      <dgm:prSet phldrT="[Текст]" custT="1"/>
      <dgm:spPr/>
      <dgm:t>
        <a:bodyPr/>
        <a:lstStyle/>
        <a:p>
          <a:pPr algn="ctr"/>
          <a:r>
            <a:rPr lang="uk-UA" sz="2800" dirty="0" smtClean="0">
              <a:solidFill>
                <a:srgbClr val="FF0000"/>
              </a:solidFill>
            </a:rPr>
            <a:t>2014</a:t>
          </a:r>
          <a:endParaRPr lang="ru-RU" sz="2800" dirty="0">
            <a:solidFill>
              <a:srgbClr val="FF0000"/>
            </a:solidFill>
          </a:endParaRPr>
        </a:p>
      </dgm:t>
    </dgm:pt>
    <dgm:pt modelId="{6885299E-C3A5-4560-BE07-F52510B91BCB}" type="parTrans" cxnId="{C922EF86-A95D-41E9-86F1-35F88076142D}">
      <dgm:prSet/>
      <dgm:spPr/>
      <dgm:t>
        <a:bodyPr/>
        <a:lstStyle/>
        <a:p>
          <a:endParaRPr lang="ru-RU"/>
        </a:p>
      </dgm:t>
    </dgm:pt>
    <dgm:pt modelId="{E9E4571F-9DCC-41C0-B542-535381E153CE}" type="sibTrans" cxnId="{C922EF86-A95D-41E9-86F1-35F88076142D}">
      <dgm:prSet/>
      <dgm:spPr/>
      <dgm:t>
        <a:bodyPr/>
        <a:lstStyle/>
        <a:p>
          <a:endParaRPr lang="ru-RU"/>
        </a:p>
      </dgm:t>
    </dgm:pt>
    <dgm:pt modelId="{D0F5E157-6A29-4FF0-BF2F-36BCC27A5FD3}">
      <dgm:prSet phldrT="[Текст]" custT="1"/>
      <dgm:spPr/>
      <dgm:t>
        <a:bodyPr/>
        <a:lstStyle/>
        <a:p>
          <a:r>
            <a:rPr lang="uk-UA" sz="3600" dirty="0" smtClean="0">
              <a:solidFill>
                <a:srgbClr val="FF0000"/>
              </a:solidFill>
            </a:rPr>
            <a:t>2018</a:t>
          </a:r>
          <a:endParaRPr lang="ru-RU" sz="3600" dirty="0">
            <a:solidFill>
              <a:srgbClr val="FF0000"/>
            </a:solidFill>
          </a:endParaRPr>
        </a:p>
      </dgm:t>
    </dgm:pt>
    <dgm:pt modelId="{ABD4616E-5129-4E71-95E0-77338E417666}" type="parTrans" cxnId="{E9D10D09-939E-4648-84E6-3A93A609B58F}">
      <dgm:prSet/>
      <dgm:spPr/>
      <dgm:t>
        <a:bodyPr/>
        <a:lstStyle/>
        <a:p>
          <a:endParaRPr lang="ru-RU"/>
        </a:p>
      </dgm:t>
    </dgm:pt>
    <dgm:pt modelId="{57FC2AC2-F699-46B2-94F2-74D22DD8C61B}" type="sibTrans" cxnId="{E9D10D09-939E-4648-84E6-3A93A609B58F}">
      <dgm:prSet/>
      <dgm:spPr/>
      <dgm:t>
        <a:bodyPr/>
        <a:lstStyle/>
        <a:p>
          <a:endParaRPr lang="ru-RU"/>
        </a:p>
      </dgm:t>
    </dgm:pt>
    <dgm:pt modelId="{516DF11A-A87F-495F-848D-6D5537E7CB55}" type="pres">
      <dgm:prSet presAssocID="{FC74C93C-5272-4F15-9397-D9282E2BE5E0}" presName="arrowDiagram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EBCF35D-088F-449F-AAD2-79812A6C64EE}" type="pres">
      <dgm:prSet presAssocID="{FC74C93C-5272-4F15-9397-D9282E2BE5E0}" presName="arrow" presStyleLbl="bgShp" presStyleIdx="0" presStyleCnt="1" custLinFactNeighborX="-21325" custLinFactNeighborY="6799"/>
      <dgm:spPr/>
    </dgm:pt>
    <dgm:pt modelId="{A39BB688-CB86-4E3D-B2C7-2195B0801582}" type="pres">
      <dgm:prSet presAssocID="{FC74C93C-5272-4F15-9397-D9282E2BE5E0}" presName="arrowDiagram2" presStyleCnt="0"/>
      <dgm:spPr/>
    </dgm:pt>
    <dgm:pt modelId="{51F21FA1-835E-4E27-A6C8-9930CCD6CDE1}" type="pres">
      <dgm:prSet presAssocID="{9F451595-D229-41B6-B4EC-DDBA20F3DECE}" presName="bullet2a" presStyleLbl="node1" presStyleIdx="0" presStyleCnt="2" custScaleX="473097" custScaleY="180948" custLinFactX="-247438" custLinFactNeighborX="-300000" custLinFactNeighborY="34375"/>
      <dgm:spPr/>
    </dgm:pt>
    <dgm:pt modelId="{CDA38268-84E6-4FF6-A5A1-9DD7BCE548D7}" type="pres">
      <dgm:prSet presAssocID="{9F451595-D229-41B6-B4EC-DDBA20F3DECE}" presName="textBox2a" presStyleLbl="revTx" presStyleIdx="0" presStyleCnt="2" custScaleX="52767" custScaleY="22118" custLinFactX="-12841" custLinFactNeighborX="-100000" custLinFactNeighborY="-3972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F7760FF-13BE-4F2B-82FA-B6A033E153CB}" type="pres">
      <dgm:prSet presAssocID="{D0F5E157-6A29-4FF0-BF2F-36BCC27A5FD3}" presName="bullet2b" presStyleLbl="node1" presStyleIdx="1" presStyleCnt="2" custScaleX="267666" custScaleY="116867" custLinFactNeighborX="52244" custLinFactNeighborY="-75149"/>
      <dgm:spPr/>
    </dgm:pt>
    <dgm:pt modelId="{8739113D-DDDB-41F7-A5D9-A62072F2DD22}" type="pres">
      <dgm:prSet presAssocID="{D0F5E157-6A29-4FF0-BF2F-36BCC27A5FD3}" presName="textBox2b" presStyleLbl="revTx" presStyleIdx="1" presStyleCnt="2" custScaleX="56840" custLinFactNeighborX="-35588" custLinFactNeighborY="-1716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B522285-ABC4-405B-9374-8CF2BCB195B2}" type="presOf" srcId="{FC74C93C-5272-4F15-9397-D9282E2BE5E0}" destId="{516DF11A-A87F-495F-848D-6D5537E7CB55}" srcOrd="0" destOrd="0" presId="urn:microsoft.com/office/officeart/2005/8/layout/arrow2"/>
    <dgm:cxn modelId="{C922EF86-A95D-41E9-86F1-35F88076142D}" srcId="{FC74C93C-5272-4F15-9397-D9282E2BE5E0}" destId="{9F451595-D229-41B6-B4EC-DDBA20F3DECE}" srcOrd="0" destOrd="0" parTransId="{6885299E-C3A5-4560-BE07-F52510B91BCB}" sibTransId="{E9E4571F-9DCC-41C0-B542-535381E153CE}"/>
    <dgm:cxn modelId="{8F4A8B7C-6BF3-4FDC-A399-CF8B65EDE36A}" type="presOf" srcId="{9F451595-D229-41B6-B4EC-DDBA20F3DECE}" destId="{CDA38268-84E6-4FF6-A5A1-9DD7BCE548D7}" srcOrd="0" destOrd="0" presId="urn:microsoft.com/office/officeart/2005/8/layout/arrow2"/>
    <dgm:cxn modelId="{CEAD9524-BF9C-4F16-9A43-9DFDAB6D4681}" type="presOf" srcId="{D0F5E157-6A29-4FF0-BF2F-36BCC27A5FD3}" destId="{8739113D-DDDB-41F7-A5D9-A62072F2DD22}" srcOrd="0" destOrd="0" presId="urn:microsoft.com/office/officeart/2005/8/layout/arrow2"/>
    <dgm:cxn modelId="{E9D10D09-939E-4648-84E6-3A93A609B58F}" srcId="{FC74C93C-5272-4F15-9397-D9282E2BE5E0}" destId="{D0F5E157-6A29-4FF0-BF2F-36BCC27A5FD3}" srcOrd="1" destOrd="0" parTransId="{ABD4616E-5129-4E71-95E0-77338E417666}" sibTransId="{57FC2AC2-F699-46B2-94F2-74D22DD8C61B}"/>
    <dgm:cxn modelId="{C4AB8EA4-B1F5-4426-99F0-84381AE77C77}" type="presParOf" srcId="{516DF11A-A87F-495F-848D-6D5537E7CB55}" destId="{CEBCF35D-088F-449F-AAD2-79812A6C64EE}" srcOrd="0" destOrd="0" presId="urn:microsoft.com/office/officeart/2005/8/layout/arrow2"/>
    <dgm:cxn modelId="{CA955FAD-95A0-4869-BABA-139F2A4DA2EC}" type="presParOf" srcId="{516DF11A-A87F-495F-848D-6D5537E7CB55}" destId="{A39BB688-CB86-4E3D-B2C7-2195B0801582}" srcOrd="1" destOrd="0" presId="urn:microsoft.com/office/officeart/2005/8/layout/arrow2"/>
    <dgm:cxn modelId="{93EE2A01-15B6-46FD-A7A2-C19AD9E10FD3}" type="presParOf" srcId="{A39BB688-CB86-4E3D-B2C7-2195B0801582}" destId="{51F21FA1-835E-4E27-A6C8-9930CCD6CDE1}" srcOrd="0" destOrd="0" presId="urn:microsoft.com/office/officeart/2005/8/layout/arrow2"/>
    <dgm:cxn modelId="{73A44E03-9C38-407F-8AA5-BCB615DFF62B}" type="presParOf" srcId="{A39BB688-CB86-4E3D-B2C7-2195B0801582}" destId="{CDA38268-84E6-4FF6-A5A1-9DD7BCE548D7}" srcOrd="1" destOrd="0" presId="urn:microsoft.com/office/officeart/2005/8/layout/arrow2"/>
    <dgm:cxn modelId="{8A084880-21D6-41D8-A13D-97021D735E30}" type="presParOf" srcId="{A39BB688-CB86-4E3D-B2C7-2195B0801582}" destId="{1F7760FF-13BE-4F2B-82FA-B6A033E153CB}" srcOrd="2" destOrd="0" presId="urn:microsoft.com/office/officeart/2005/8/layout/arrow2"/>
    <dgm:cxn modelId="{0AC4F7BC-84D3-4A71-8518-802E290598FA}" type="presParOf" srcId="{A39BB688-CB86-4E3D-B2C7-2195B0801582}" destId="{8739113D-DDDB-41F7-A5D9-A62072F2DD22}" srcOrd="3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BCF35D-088F-449F-AAD2-79812A6C64EE}">
      <dsp:nvSpPr>
        <dsp:cNvPr id="0" name=""/>
        <dsp:cNvSpPr/>
      </dsp:nvSpPr>
      <dsp:spPr>
        <a:xfrm>
          <a:off x="0" y="0"/>
          <a:ext cx="8893553" cy="5558471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F21FA1-835E-4E27-A6C8-9930CCD6CDE1}">
      <dsp:nvSpPr>
        <dsp:cNvPr id="0" name=""/>
        <dsp:cNvSpPr/>
      </dsp:nvSpPr>
      <dsp:spPr>
        <a:xfrm>
          <a:off x="1292872" y="3010382"/>
          <a:ext cx="1472629" cy="56324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DA38268-84E6-4FF6-A5A1-9DD7BCE548D7}">
      <dsp:nvSpPr>
        <dsp:cNvPr id="0" name=""/>
        <dsp:cNvSpPr/>
      </dsp:nvSpPr>
      <dsp:spPr>
        <a:xfrm>
          <a:off x="1154272" y="3166514"/>
          <a:ext cx="1525179" cy="5249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4938" tIns="0" rIns="0" bIns="0" numCol="1" spcCol="1270" anchor="t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dirty="0" smtClean="0">
              <a:solidFill>
                <a:srgbClr val="FF0000"/>
              </a:solidFill>
            </a:rPr>
            <a:t>2014</a:t>
          </a:r>
          <a:endParaRPr lang="ru-RU" sz="2800" kern="1200" dirty="0">
            <a:solidFill>
              <a:srgbClr val="FF0000"/>
            </a:solidFill>
          </a:endParaRPr>
        </a:p>
      </dsp:txBody>
      <dsp:txXfrm>
        <a:off x="1154272" y="3166514"/>
        <a:ext cx="1525179" cy="524963"/>
      </dsp:txXfrm>
    </dsp:sp>
    <dsp:sp modelId="{1F7760FF-13BE-4F2B-82FA-B6A033E153CB}">
      <dsp:nvSpPr>
        <dsp:cNvPr id="0" name=""/>
        <dsp:cNvSpPr/>
      </dsp:nvSpPr>
      <dsp:spPr>
        <a:xfrm>
          <a:off x="6277192" y="1165949"/>
          <a:ext cx="1428301" cy="62361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39113D-DDDB-41F7-A5D9-A62072F2DD22}">
      <dsp:nvSpPr>
        <dsp:cNvPr id="0" name=""/>
        <dsp:cNvSpPr/>
      </dsp:nvSpPr>
      <dsp:spPr>
        <a:xfrm>
          <a:off x="6307674" y="1246994"/>
          <a:ext cx="1642906" cy="36797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2751" tIns="0" rIns="0" bIns="0" numCol="1" spcCol="1270" anchor="t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600" kern="1200" dirty="0" smtClean="0">
              <a:solidFill>
                <a:srgbClr val="FF0000"/>
              </a:solidFill>
            </a:rPr>
            <a:t>2018</a:t>
          </a:r>
          <a:endParaRPr lang="ru-RU" sz="3600" kern="1200" dirty="0">
            <a:solidFill>
              <a:srgbClr val="FF0000"/>
            </a:solidFill>
          </a:endParaRPr>
        </a:p>
      </dsp:txBody>
      <dsp:txXfrm>
        <a:off x="6307674" y="1246994"/>
        <a:ext cx="1642906" cy="367970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0.26042</cdr:x>
      <cdr:y>0.80556</cdr:y>
    </cdr:from>
    <cdr:to>
      <cdr:x>0.39167</cdr:x>
      <cdr:y>0.91667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1190625" y="2209800"/>
          <a:ext cx="600075" cy="30480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0.26788</cdr:x>
      <cdr:y>0.83333</cdr:y>
    </cdr:from>
    <cdr:to>
      <cdr:x>0.46984</cdr:x>
      <cdr:y>0.95898</cdr:y>
    </cdr:to>
    <cdr:sp macro="" textlink="">
      <cdr:nvSpPr>
        <cdr:cNvPr id="3" name="Прямоугольник 2"/>
        <cdr:cNvSpPr/>
      </cdr:nvSpPr>
      <cdr:spPr>
        <a:xfrm xmlns:a="http://schemas.openxmlformats.org/drawingml/2006/main">
          <a:off x="806456" y="1573735"/>
          <a:ext cx="608025" cy="23728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/>
            <a:t>2014</a:t>
          </a:r>
        </a:p>
      </cdr:txBody>
    </cdr:sp>
  </cdr:relSizeAnchor>
  <cdr:relSizeAnchor xmlns:cdr="http://schemas.openxmlformats.org/drawingml/2006/chartDrawing">
    <cdr:from>
      <cdr:x>0.60747</cdr:x>
      <cdr:y>0.83102</cdr:y>
    </cdr:from>
    <cdr:to>
      <cdr:x>0.81378</cdr:x>
      <cdr:y>0.95898</cdr:y>
    </cdr:to>
    <cdr:sp macro="" textlink="">
      <cdr:nvSpPr>
        <cdr:cNvPr id="4" name="Прямоугольник 3"/>
        <cdr:cNvSpPr/>
      </cdr:nvSpPr>
      <cdr:spPr>
        <a:xfrm xmlns:a="http://schemas.openxmlformats.org/drawingml/2006/main">
          <a:off x="1828800" y="1569372"/>
          <a:ext cx="621101" cy="24164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/>
            <a:t>2019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0.25486</cdr:x>
      <cdr:y>0.8521</cdr:y>
    </cdr:from>
    <cdr:to>
      <cdr:x>0.41246</cdr:x>
      <cdr:y>1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793630" y="1646526"/>
          <a:ext cx="490789" cy="28577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/>
            <a:t>2014</a:t>
          </a:r>
        </a:p>
      </cdr:txBody>
    </cdr:sp>
  </cdr:relSizeAnchor>
  <cdr:relSizeAnchor xmlns:cdr="http://schemas.openxmlformats.org/drawingml/2006/chartDrawing">
    <cdr:from>
      <cdr:x>0.61221</cdr:x>
      <cdr:y>0.85905</cdr:y>
    </cdr:from>
    <cdr:to>
      <cdr:x>0.78396</cdr:x>
      <cdr:y>1</cdr:y>
    </cdr:to>
    <cdr:sp macro="" textlink="">
      <cdr:nvSpPr>
        <cdr:cNvPr id="3" name="Прямоугольник 2"/>
        <cdr:cNvSpPr/>
      </cdr:nvSpPr>
      <cdr:spPr>
        <a:xfrm xmlns:a="http://schemas.openxmlformats.org/drawingml/2006/main">
          <a:off x="1906438" y="1659955"/>
          <a:ext cx="534837" cy="27235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/>
            <a:t>2019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0.23823</cdr:x>
      <cdr:y>0.89584</cdr:y>
    </cdr:from>
    <cdr:to>
      <cdr:x>0.43215</cdr:x>
      <cdr:y>1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741872" y="2009207"/>
          <a:ext cx="603849" cy="23361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/>
            <a:t>2014</a:t>
          </a:r>
        </a:p>
      </cdr:txBody>
    </cdr:sp>
  </cdr:relSizeAnchor>
  <cdr:relSizeAnchor xmlns:cdr="http://schemas.openxmlformats.org/drawingml/2006/chartDrawing">
    <cdr:from>
      <cdr:x>0.62329</cdr:x>
      <cdr:y>0.87606</cdr:y>
    </cdr:from>
    <cdr:to>
      <cdr:x>0.82551</cdr:x>
      <cdr:y>0.98022</cdr:y>
    </cdr:to>
    <cdr:sp macro="" textlink="">
      <cdr:nvSpPr>
        <cdr:cNvPr id="3" name="Прямоугольник 2"/>
        <cdr:cNvSpPr/>
      </cdr:nvSpPr>
      <cdr:spPr>
        <a:xfrm xmlns:a="http://schemas.openxmlformats.org/drawingml/2006/main">
          <a:off x="1940944" y="1964835"/>
          <a:ext cx="629728" cy="23361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/>
            <a:t>2019</a:t>
          </a: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0.23878</cdr:x>
      <cdr:y>0.84961</cdr:y>
    </cdr:from>
    <cdr:to>
      <cdr:x>0.40517</cdr:x>
      <cdr:y>0.95378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733247" y="1897969"/>
          <a:ext cx="510976" cy="23270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/>
            <a:t>2014</a:t>
          </a:r>
        </a:p>
      </cdr:txBody>
    </cdr:sp>
  </cdr:relSizeAnchor>
  <cdr:relSizeAnchor xmlns:cdr="http://schemas.openxmlformats.org/drawingml/2006/chartDrawing">
    <cdr:from>
      <cdr:x>0.58711</cdr:x>
      <cdr:y>0.86118</cdr:y>
    </cdr:from>
    <cdr:to>
      <cdr:x>0.773</cdr:x>
      <cdr:y>0.96534</cdr:y>
    </cdr:to>
    <cdr:sp macro="" textlink="">
      <cdr:nvSpPr>
        <cdr:cNvPr id="3" name="Прямоугольник 2"/>
        <cdr:cNvSpPr/>
      </cdr:nvSpPr>
      <cdr:spPr>
        <a:xfrm xmlns:a="http://schemas.openxmlformats.org/drawingml/2006/main">
          <a:off x="1802921" y="1923823"/>
          <a:ext cx="570864" cy="23268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/>
            <a:t>2019</a:t>
          </a: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059D2-0005-4DFB-A104-88D054BEF091}" type="datetimeFigureOut">
              <a:rPr lang="ru-RU" smtClean="0"/>
              <a:t>сб 11.04.20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D8C5B-11FA-493B-B49A-5EDBD2E569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01475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059D2-0005-4DFB-A104-88D054BEF091}" type="datetimeFigureOut">
              <a:rPr lang="ru-RU" smtClean="0"/>
              <a:t>сб 11.04.20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D8C5B-11FA-493B-B49A-5EDBD2E569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55390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059D2-0005-4DFB-A104-88D054BEF091}" type="datetimeFigureOut">
              <a:rPr lang="ru-RU" smtClean="0"/>
              <a:t>сб 11.04.20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D8C5B-11FA-493B-B49A-5EDBD2E569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68716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059D2-0005-4DFB-A104-88D054BEF091}" type="datetimeFigureOut">
              <a:rPr lang="ru-RU" smtClean="0"/>
              <a:t>сб 11.04.20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D8C5B-11FA-493B-B49A-5EDBD2E569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91233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059D2-0005-4DFB-A104-88D054BEF091}" type="datetimeFigureOut">
              <a:rPr lang="ru-RU" smtClean="0"/>
              <a:t>сб 11.04.20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D8C5B-11FA-493B-B49A-5EDBD2E569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1587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059D2-0005-4DFB-A104-88D054BEF091}" type="datetimeFigureOut">
              <a:rPr lang="ru-RU" smtClean="0"/>
              <a:t>сб 11.04.20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D8C5B-11FA-493B-B49A-5EDBD2E569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4636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059D2-0005-4DFB-A104-88D054BEF091}" type="datetimeFigureOut">
              <a:rPr lang="ru-RU" smtClean="0"/>
              <a:t>сб 11.04.20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D8C5B-11FA-493B-B49A-5EDBD2E569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9810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059D2-0005-4DFB-A104-88D054BEF091}" type="datetimeFigureOut">
              <a:rPr lang="ru-RU" smtClean="0"/>
              <a:t>сб 11.04.20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D8C5B-11FA-493B-B49A-5EDBD2E569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81231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059D2-0005-4DFB-A104-88D054BEF091}" type="datetimeFigureOut">
              <a:rPr lang="ru-RU" smtClean="0"/>
              <a:t>сб 11.04.20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D8C5B-11FA-493B-B49A-5EDBD2E569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31269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059D2-0005-4DFB-A104-88D054BEF091}" type="datetimeFigureOut">
              <a:rPr lang="ru-RU" smtClean="0"/>
              <a:t>сб 11.04.20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D8C5B-11FA-493B-B49A-5EDBD2E569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60266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059D2-0005-4DFB-A104-88D054BEF091}" type="datetimeFigureOut">
              <a:rPr lang="ru-RU" smtClean="0"/>
              <a:t>сб 11.04.20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D8C5B-11FA-493B-B49A-5EDBD2E569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88039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38000"/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F059D2-0005-4DFB-A104-88D054BEF091}" type="datetimeFigureOut">
              <a:rPr lang="ru-RU" smtClean="0"/>
              <a:t>сб 11.04.20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DD8C5B-11FA-493B-B49A-5EDBD2E569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4240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13.jpeg"/><Relationship Id="rId7" Type="http://schemas.openxmlformats.org/officeDocument/2006/relationships/diagramQuickStyle" Target="../diagrams/quickStyle1.xm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14.jpeg"/><Relationship Id="rId9" Type="http://schemas.microsoft.com/office/2007/relationships/diagramDrawing" Target="../diagrams/drawing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12.xml"/><Relationship Id="rId4" Type="http://schemas.openxmlformats.org/officeDocument/2006/relationships/chart" Target="../charts/char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7" Type="http://schemas.openxmlformats.org/officeDocument/2006/relationships/image" Target="../media/image2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01698" y="791311"/>
            <a:ext cx="9144000" cy="2387600"/>
          </a:xfrm>
        </p:spPr>
        <p:txBody>
          <a:bodyPr>
            <a:noAutofit/>
          </a:bodyPr>
          <a:lstStyle/>
          <a:p>
            <a:r>
              <a:rPr lang="uk-UA" sz="4800" b="1" dirty="0" smtClean="0">
                <a:ln>
                  <a:solidFill>
                    <a:schemeClr val="bg1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Динаміка </a:t>
            </a:r>
            <a:r>
              <a:rPr lang="uk-UA" sz="4800" b="1" dirty="0" err="1">
                <a:ln>
                  <a:solidFill>
                    <a:schemeClr val="bg1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фітомаси</a:t>
            </a:r>
            <a:r>
              <a:rPr lang="uk-UA" sz="4800" b="1" dirty="0">
                <a:ln>
                  <a:solidFill>
                    <a:schemeClr val="bg1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та  вуглецю </a:t>
            </a:r>
            <a:r>
              <a:rPr lang="uk-UA" sz="4800" b="1" dirty="0" smtClean="0">
                <a:ln>
                  <a:solidFill>
                    <a:schemeClr val="bg1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uk-UA" sz="4800" b="1" dirty="0" smtClean="0">
                <a:ln>
                  <a:solidFill>
                    <a:schemeClr val="bg1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4800" b="1" dirty="0" smtClean="0">
                <a:ln>
                  <a:solidFill>
                    <a:schemeClr val="bg1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 </a:t>
            </a:r>
            <a:r>
              <a:rPr lang="uk-UA" sz="4800" b="1" dirty="0" err="1">
                <a:ln>
                  <a:solidFill>
                    <a:schemeClr val="bg1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Карачунівському</a:t>
            </a:r>
            <a:r>
              <a:rPr lang="uk-UA" sz="4800" b="1" dirty="0">
                <a:ln>
                  <a:solidFill>
                    <a:schemeClr val="bg1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лісовому масиві  в умовах глобальних кліматичних викликів</a:t>
            </a:r>
            <a:endParaRPr lang="ru-RU" sz="4800" dirty="0">
              <a:ln>
                <a:solidFill>
                  <a:schemeClr val="bg1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75425" y="3178911"/>
            <a:ext cx="11396546" cy="1655762"/>
          </a:xfrm>
        </p:spPr>
        <p:txBody>
          <a:bodyPr>
            <a:normAutofit fontScale="70000" lnSpcReduction="20000"/>
          </a:bodyPr>
          <a:lstStyle/>
          <a:p>
            <a:r>
              <a:rPr lang="uk-UA" sz="3200" b="1" dirty="0">
                <a:solidFill>
                  <a:schemeClr val="accent4">
                    <a:lumMod val="50000"/>
                  </a:schemeClr>
                </a:solidFill>
              </a:rPr>
              <a:t>Роботу виконав учень 9 класу</a:t>
            </a:r>
          </a:p>
          <a:p>
            <a:r>
              <a:rPr lang="uk-UA" sz="3200" b="1" dirty="0">
                <a:solidFill>
                  <a:schemeClr val="accent4">
                    <a:lumMod val="50000"/>
                  </a:schemeClr>
                </a:solidFill>
              </a:rPr>
              <a:t>Криворізької  загальноосвітньої  школи 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</a:rPr>
              <a:t>I-III </a:t>
            </a:r>
            <a:r>
              <a:rPr lang="uk-UA" sz="3200" b="1" dirty="0">
                <a:solidFill>
                  <a:schemeClr val="accent4">
                    <a:lumMod val="50000"/>
                  </a:schemeClr>
                </a:solidFill>
              </a:rPr>
              <a:t>ступенів </a:t>
            </a:r>
            <a:r>
              <a:rPr lang="uk-UA" sz="3200" b="1" dirty="0" smtClean="0">
                <a:solidFill>
                  <a:schemeClr val="accent4">
                    <a:lumMod val="50000"/>
                  </a:schemeClr>
                </a:solidFill>
              </a:rPr>
              <a:t>№123 </a:t>
            </a:r>
            <a:r>
              <a:rPr lang="uk-UA" sz="3200" b="1" dirty="0">
                <a:solidFill>
                  <a:schemeClr val="accent4">
                    <a:lumMod val="50000"/>
                  </a:schemeClr>
                </a:solidFill>
              </a:rPr>
              <a:t>Криворізької міської ради Дніпропетровської області </a:t>
            </a:r>
          </a:p>
          <a:p>
            <a:r>
              <a:rPr lang="uk-UA" sz="3200" b="1" dirty="0" smtClean="0">
                <a:solidFill>
                  <a:schemeClr val="accent4">
                    <a:lumMod val="50000"/>
                  </a:schemeClr>
                </a:solidFill>
              </a:rPr>
              <a:t>ЯНЧЕНКО МИРОСЛАВ ДМИТРОВИЧ</a:t>
            </a:r>
          </a:p>
          <a:p>
            <a:r>
              <a:rPr lang="uk-UA" sz="3200" b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endParaRPr lang="ru-RU" sz="32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445512" y="4977562"/>
            <a:ext cx="645283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Керівник </a:t>
            </a:r>
            <a:r>
              <a:rPr lang="uk-UA" b="1" dirty="0">
                <a:latin typeface="Times New Roman" panose="02020603050405020304" pitchFamily="18" charset="0"/>
                <a:ea typeface="Calibri" panose="020F0502020204030204" pitchFamily="34" charset="0"/>
              </a:rPr>
              <a:t>проекту: </a:t>
            </a:r>
            <a:r>
              <a:rPr lang="uk-UA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вчитель </a:t>
            </a:r>
            <a:r>
              <a:rPr lang="uk-UA" b="1" dirty="0">
                <a:latin typeface="Times New Roman" panose="02020603050405020304" pitchFamily="18" charset="0"/>
                <a:ea typeface="Calibri" panose="020F0502020204030204" pitchFamily="34" charset="0"/>
              </a:rPr>
              <a:t>біології </a:t>
            </a:r>
            <a:endParaRPr lang="uk-UA" b="1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uk-UA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Криворізької  </a:t>
            </a:r>
            <a:r>
              <a:rPr lang="uk-UA" b="1" dirty="0">
                <a:latin typeface="Times New Roman" panose="02020603050405020304" pitchFamily="18" charset="0"/>
                <a:ea typeface="Calibri" panose="020F0502020204030204" pitchFamily="34" charset="0"/>
              </a:rPr>
              <a:t>загальноосвітньої  школи I-III ступенів </a:t>
            </a:r>
            <a:r>
              <a:rPr lang="uk-UA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№123 </a:t>
            </a:r>
            <a:r>
              <a:rPr lang="uk-UA" b="1" dirty="0">
                <a:latin typeface="Times New Roman" panose="02020603050405020304" pitchFamily="18" charset="0"/>
                <a:ea typeface="Calibri" panose="020F0502020204030204" pitchFamily="34" charset="0"/>
              </a:rPr>
              <a:t>Криворізької міської ради Дніпропетровської області </a:t>
            </a:r>
            <a:r>
              <a:rPr lang="uk-UA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Шведун</a:t>
            </a:r>
            <a:r>
              <a:rPr lang="uk-UA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uk-UA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Ганна </a:t>
            </a:r>
            <a:r>
              <a:rPr lang="uk-UA" b="1" dirty="0">
                <a:latin typeface="Times New Roman" panose="02020603050405020304" pitchFamily="18" charset="0"/>
                <a:ea typeface="Calibri" panose="020F0502020204030204" pitchFamily="34" charset="0"/>
              </a:rPr>
              <a:t>Г</a:t>
            </a:r>
            <a:r>
              <a:rPr lang="uk-UA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ригорівна</a:t>
            </a:r>
            <a:endParaRPr lang="uk-UA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62973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Картинки по запросу &quot;зміна клімату в україні&quot;&quot;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04" b="9717"/>
          <a:stretch/>
        </p:blipFill>
        <p:spPr bwMode="auto">
          <a:xfrm>
            <a:off x="1375391" y="674688"/>
            <a:ext cx="7610475" cy="6183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04333" y="0"/>
            <a:ext cx="10515600" cy="865364"/>
          </a:xfrm>
        </p:spPr>
        <p:txBody>
          <a:bodyPr/>
          <a:lstStyle/>
          <a:p>
            <a:pPr algn="ctr"/>
            <a:r>
              <a:rPr lang="uk-UA" b="1" dirty="0" smtClean="0">
                <a:solidFill>
                  <a:schemeClr val="accent4">
                    <a:lumMod val="50000"/>
                  </a:schemeClr>
                </a:solidFill>
              </a:rPr>
              <a:t>Клімат змінюється</a:t>
            </a:r>
            <a:endParaRPr lang="ru-RU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21422" t="23117" r="49975" b="9895"/>
          <a:stretch/>
        </p:blipFill>
        <p:spPr>
          <a:xfrm rot="397853">
            <a:off x="9458349" y="130328"/>
            <a:ext cx="2443792" cy="321931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/>
          <a:srcRect l="3638" t="20221" r="65895" b="6599"/>
          <a:stretch/>
        </p:blipFill>
        <p:spPr>
          <a:xfrm rot="20914995">
            <a:off x="9191442" y="3360548"/>
            <a:ext cx="2335900" cy="31559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Выноска-облако 6"/>
          <p:cNvSpPr/>
          <p:nvPr/>
        </p:nvSpPr>
        <p:spPr>
          <a:xfrm>
            <a:off x="1531508" y="1184556"/>
            <a:ext cx="3732917" cy="2231748"/>
          </a:xfrm>
          <a:prstGeom prst="cloudCallout">
            <a:avLst>
              <a:gd name="adj1" fmla="val -18206"/>
              <a:gd name="adj2" fmla="val 44956"/>
            </a:avLst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8684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36481" y="156895"/>
            <a:ext cx="9204230" cy="1754326"/>
          </a:xfrm>
          <a:prstGeom prst="rect">
            <a:avLst/>
          </a:prstGeom>
          <a:ln w="381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spcAft>
                <a:spcPts val="0"/>
              </a:spcAft>
              <a:tabLst>
                <a:tab pos="270510" algn="l"/>
              </a:tabLst>
            </a:pPr>
            <a:r>
              <a:rPr lang="uk-UA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Об’єктом дослідження</a:t>
            </a: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стали </a:t>
            </a:r>
            <a:r>
              <a:rPr lang="uk-UA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біопродуктивність</a:t>
            </a: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деревних порід  </a:t>
            </a:r>
            <a:r>
              <a:rPr lang="uk-UA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Карачунівського</a:t>
            </a: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лісового масиву та кліматичні параметри  Криворіжжя протягом 2014 та 2019 років.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49866" y="1911221"/>
            <a:ext cx="9606845" cy="1200329"/>
          </a:xfrm>
          <a:prstGeom prst="rect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txBody>
          <a:bodyPr wrap="square">
            <a:spAutoFit/>
          </a:bodyPr>
          <a:lstStyle/>
          <a:p>
            <a:pPr marL="179705" algn="just">
              <a:lnSpc>
                <a:spcPct val="150000"/>
              </a:lnSpc>
              <a:spcAft>
                <a:spcPts val="0"/>
              </a:spcAft>
              <a:tabLst>
                <a:tab pos="270510" algn="l"/>
              </a:tabLst>
            </a:pPr>
            <a:r>
              <a:rPr lang="uk-UA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Предмет дослідження</a:t>
            </a: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закономірності динаміки </a:t>
            </a:r>
            <a:r>
              <a:rPr lang="uk-UA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біопродуктивності</a:t>
            </a: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деревних насаджень  у зв’язку зі змінами клімату.</a:t>
            </a:r>
            <a:endParaRPr lang="ru-RU" sz="1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61066" y="3107367"/>
            <a:ext cx="9945511" cy="1133965"/>
          </a:xfrm>
          <a:prstGeom prst="rect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270510" algn="l"/>
              </a:tabLst>
            </a:pPr>
            <a:r>
              <a:rPr lang="uk-UA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Мета роботи</a:t>
            </a: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: встановлення  залежності продуктивності деревних порід </a:t>
            </a:r>
            <a:r>
              <a:rPr lang="uk-UA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Карачунівського</a:t>
            </a: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лісового масиву від кліматичних чинників.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49866" y="4265711"/>
            <a:ext cx="9798756" cy="1200329"/>
          </a:xfrm>
          <a:prstGeom prst="rect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uk-UA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Гіпотеза</a:t>
            </a:r>
            <a:r>
              <a:rPr lang="uk-UA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продуктивність на ділянках лісового масиву за 5 років змінилася  і це залежить від   кліматичних змін. 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36481" y="5466040"/>
            <a:ext cx="9531608" cy="1200329"/>
          </a:xfrm>
          <a:prstGeom prst="rect">
            <a:avLst/>
          </a:prstGeom>
          <a:ln w="38100"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Новизна</a:t>
            </a: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роботи полягає в оцінці впливу кліматичних чинників на продуктивність лісових насаджень  та  розробці заходів щодо зменшення цього  впливу.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94552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 descr="C:\Users\User\Desktop\Запаси вуглецю в лісі\DSC06972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0120" y="1594943"/>
            <a:ext cx="2561590" cy="192151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3045" y="1"/>
            <a:ext cx="10515600" cy="858474"/>
          </a:xfrm>
        </p:spPr>
        <p:txBody>
          <a:bodyPr/>
          <a:lstStyle/>
          <a:p>
            <a:pPr algn="ctr"/>
            <a:r>
              <a:rPr lang="uk-UA" b="1" dirty="0" smtClean="0">
                <a:solidFill>
                  <a:schemeClr val="accent4">
                    <a:lumMod val="50000"/>
                  </a:schemeClr>
                </a:solidFill>
              </a:rPr>
              <a:t>Методи дослідження</a:t>
            </a:r>
            <a:endParaRPr lang="ru-RU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7610219" y="1345905"/>
            <a:ext cx="2150534" cy="593548"/>
          </a:xfrm>
          <a:prstGeom prst="round2Diag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err="1" smtClean="0"/>
              <a:t>Фітоценотичні</a:t>
            </a:r>
            <a:endParaRPr lang="ru-RU" sz="2400" b="1" dirty="0"/>
          </a:p>
        </p:txBody>
      </p:sp>
      <p:grpSp>
        <p:nvGrpSpPr>
          <p:cNvPr id="5" name="Группа 4"/>
          <p:cNvGrpSpPr>
            <a:grpSpLocks/>
          </p:cNvGrpSpPr>
          <p:nvPr/>
        </p:nvGrpSpPr>
        <p:grpSpPr bwMode="auto">
          <a:xfrm>
            <a:off x="513267" y="3801403"/>
            <a:ext cx="5876290" cy="2912745"/>
            <a:chOff x="1615" y="6001"/>
            <a:chExt cx="9254" cy="4587"/>
          </a:xfrm>
        </p:grpSpPr>
        <p:pic>
          <p:nvPicPr>
            <p:cNvPr id="6" name="Рисунок 5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668" r="2216" b="10117"/>
            <a:stretch/>
          </p:blipFill>
          <p:spPr bwMode="auto">
            <a:xfrm>
              <a:off x="1615" y="6001"/>
              <a:ext cx="9254" cy="45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7" name="Группа 6"/>
            <p:cNvGrpSpPr>
              <a:grpSpLocks/>
            </p:cNvGrpSpPr>
            <p:nvPr/>
          </p:nvGrpSpPr>
          <p:grpSpPr bwMode="auto">
            <a:xfrm>
              <a:off x="5853" y="9286"/>
              <a:ext cx="4595" cy="1302"/>
              <a:chOff x="-8989" y="9681"/>
              <a:chExt cx="29172" cy="8269"/>
            </a:xfrm>
          </p:grpSpPr>
          <p:sp>
            <p:nvSpPr>
              <p:cNvPr id="8" name="Скругленный прямоугольник 7"/>
              <p:cNvSpPr>
                <a:spLocks noChangeArrowheads="1"/>
              </p:cNvSpPr>
              <p:nvPr/>
            </p:nvSpPr>
            <p:spPr bwMode="auto">
              <a:xfrm>
                <a:off x="-2507" y="9681"/>
                <a:ext cx="2781" cy="2889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25400">
                <a:solidFill>
                  <a:srgbClr val="F79646"/>
                </a:solidFill>
                <a:round/>
                <a:headEnd/>
                <a:tailEnd/>
              </a:ln>
            </p:spPr>
            <p:txBody>
              <a:bodyPr rot="0" vert="horz" wrap="square" lIns="91440" tIns="45720" rIns="91440" bIns="45720" anchor="ctr" anchorCtr="0" upright="1">
                <a:no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uk-UA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endParaRPr lang="ru-RU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9" name="Скругленный прямоугольник 8"/>
              <p:cNvSpPr>
                <a:spLocks noChangeArrowheads="1"/>
              </p:cNvSpPr>
              <p:nvPr/>
            </p:nvSpPr>
            <p:spPr bwMode="auto">
              <a:xfrm>
                <a:off x="-4775" y="11072"/>
                <a:ext cx="2775" cy="3117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25400">
                <a:solidFill>
                  <a:srgbClr val="F79646"/>
                </a:solidFill>
                <a:round/>
                <a:headEnd/>
                <a:tailEnd/>
              </a:ln>
            </p:spPr>
            <p:txBody>
              <a:bodyPr rot="0" vert="horz" wrap="square" lIns="91440" tIns="45720" rIns="91440" bIns="45720" anchor="ctr" anchorCtr="0" upright="1">
                <a:no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uk-UA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3</a:t>
                </a:r>
                <a:endParaRPr lang="ru-RU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" name="Скругленный прямоугольник 9"/>
              <p:cNvSpPr>
                <a:spLocks noChangeArrowheads="1"/>
              </p:cNvSpPr>
              <p:nvPr/>
            </p:nvSpPr>
            <p:spPr bwMode="auto">
              <a:xfrm>
                <a:off x="-8989" y="11323"/>
                <a:ext cx="2500" cy="2866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25400">
                <a:solidFill>
                  <a:srgbClr val="F79646"/>
                </a:solidFill>
                <a:round/>
                <a:headEnd/>
                <a:tailEnd/>
              </a:ln>
            </p:spPr>
            <p:txBody>
              <a:bodyPr rot="0" vert="horz" wrap="square" lIns="91440" tIns="45720" rIns="91440" bIns="45720" anchor="ctr" anchorCtr="0" upright="1">
                <a:no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uk-UA" sz="1100" dirty="0" smtClean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4</a:t>
                </a:r>
                <a:endParaRPr lang="ru-RU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" name="Скругленный прямоугольник 10"/>
              <p:cNvSpPr>
                <a:spLocks noChangeArrowheads="1"/>
              </p:cNvSpPr>
              <p:nvPr/>
            </p:nvSpPr>
            <p:spPr bwMode="auto">
              <a:xfrm>
                <a:off x="1422" y="13736"/>
                <a:ext cx="2781" cy="3084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25400">
                <a:solidFill>
                  <a:srgbClr val="F79646"/>
                </a:solidFill>
                <a:round/>
                <a:headEnd/>
                <a:tailEnd/>
              </a:ln>
            </p:spPr>
            <p:txBody>
              <a:bodyPr rot="0" vert="horz" wrap="square" lIns="91440" tIns="45720" rIns="91440" bIns="45720" anchor="ctr" anchorCtr="0" upright="1">
                <a:no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uk-UA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5</a:t>
                </a:r>
                <a:endParaRPr lang="ru-RU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" name="Скругленный прямоугольник 11"/>
              <p:cNvSpPr>
                <a:spLocks noChangeArrowheads="1"/>
              </p:cNvSpPr>
              <p:nvPr/>
            </p:nvSpPr>
            <p:spPr bwMode="auto">
              <a:xfrm>
                <a:off x="268" y="10766"/>
                <a:ext cx="2781" cy="2889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25400">
                <a:solidFill>
                  <a:srgbClr val="F79646"/>
                </a:solidFill>
                <a:round/>
                <a:headEnd/>
                <a:tailEnd/>
              </a:ln>
            </p:spPr>
            <p:txBody>
              <a:bodyPr rot="0" vert="horz" wrap="square" lIns="91440" tIns="45720" rIns="91440" bIns="45720" anchor="ctr" anchorCtr="0" upright="1">
                <a:no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uk-UA" sz="1400" dirty="0" smtClean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1 </a:t>
                </a:r>
                <a:endParaRPr lang="ru-RU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" name="Поле 5"/>
              <p:cNvSpPr txBox="1">
                <a:spLocks noChangeArrowheads="1"/>
              </p:cNvSpPr>
              <p:nvPr/>
            </p:nvSpPr>
            <p:spPr bwMode="auto">
              <a:xfrm>
                <a:off x="12266" y="15165"/>
                <a:ext cx="7917" cy="2785"/>
              </a:xfrm>
              <a:prstGeom prst="rect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US" sz="1100" b="1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1</a:t>
                </a:r>
                <a:r>
                  <a:rPr lang="uk-UA" sz="1100" b="1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:</a:t>
                </a:r>
                <a:r>
                  <a:rPr lang="en-US" sz="1100" b="1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100000</a:t>
                </a:r>
                <a:endParaRPr lang="ru-RU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</p:grp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0759616"/>
              </p:ext>
            </p:extLst>
          </p:nvPr>
        </p:nvGraphicFramePr>
        <p:xfrm>
          <a:off x="6853523" y="2423069"/>
          <a:ext cx="5059207" cy="443493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84784">
                  <a:extLst>
                    <a:ext uri="{9D8B030D-6E8A-4147-A177-3AD203B41FA5}">
                      <a16:colId xmlns:a16="http://schemas.microsoft.com/office/drawing/2014/main" val="1648423573"/>
                    </a:ext>
                  </a:extLst>
                </a:gridCol>
                <a:gridCol w="966553">
                  <a:extLst>
                    <a:ext uri="{9D8B030D-6E8A-4147-A177-3AD203B41FA5}">
                      <a16:colId xmlns:a16="http://schemas.microsoft.com/office/drawing/2014/main" val="2124422402"/>
                    </a:ext>
                  </a:extLst>
                </a:gridCol>
                <a:gridCol w="1236372">
                  <a:extLst>
                    <a:ext uri="{9D8B030D-6E8A-4147-A177-3AD203B41FA5}">
                      <a16:colId xmlns:a16="http://schemas.microsoft.com/office/drawing/2014/main" val="3019441010"/>
                    </a:ext>
                  </a:extLst>
                </a:gridCol>
                <a:gridCol w="1371498">
                  <a:extLst>
                    <a:ext uri="{9D8B030D-6E8A-4147-A177-3AD203B41FA5}">
                      <a16:colId xmlns:a16="http://schemas.microsoft.com/office/drawing/2014/main" val="3464243287"/>
                    </a:ext>
                  </a:extLst>
                </a:gridCol>
              </a:tblGrid>
              <a:tr h="53532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Тимчасові </a:t>
                      </a:r>
                      <a:endParaRPr lang="ru-RU" sz="11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пробні площі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47" marR="612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Квартал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47" marR="612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Виділення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47" marR="612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Координати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47" marR="61247" marT="0" marB="0"/>
                </a:tc>
                <a:extLst>
                  <a:ext uri="{0D108BD9-81ED-4DB2-BD59-A6C34878D82A}">
                    <a16:rowId xmlns:a16="http://schemas.microsoft.com/office/drawing/2014/main" val="4103086947"/>
                  </a:ext>
                </a:extLst>
              </a:tr>
              <a:tr h="65202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1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47" marR="612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80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47" marR="612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18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47" marR="612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47°89`98``</a:t>
                      </a:r>
                      <a:r>
                        <a:rPr lang="en-US" sz="1600">
                          <a:effectLst/>
                        </a:rPr>
                        <a:t>N</a:t>
                      </a:r>
                      <a:r>
                        <a:rPr lang="uk-UA" sz="1600">
                          <a:effectLst/>
                        </a:rPr>
                        <a:t> 33°26`39``</a:t>
                      </a:r>
                      <a:r>
                        <a:rPr lang="en-US" sz="1600">
                          <a:effectLst/>
                        </a:rPr>
                        <a:t>E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47" marR="61247" marT="0" marB="0"/>
                </a:tc>
                <a:extLst>
                  <a:ext uri="{0D108BD9-81ED-4DB2-BD59-A6C34878D82A}">
                    <a16:rowId xmlns:a16="http://schemas.microsoft.com/office/drawing/2014/main" val="3122465951"/>
                  </a:ext>
                </a:extLst>
              </a:tr>
              <a:tr h="53532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2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47" marR="612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68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47" marR="612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25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47" marR="612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47°90`60``N 33°25`84``</a:t>
                      </a:r>
                      <a:r>
                        <a:rPr lang="en-US" sz="1600">
                          <a:effectLst/>
                        </a:rPr>
                        <a:t>E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47" marR="61247" marT="0" marB="0"/>
                </a:tc>
                <a:extLst>
                  <a:ext uri="{0D108BD9-81ED-4DB2-BD59-A6C34878D82A}">
                    <a16:rowId xmlns:a16="http://schemas.microsoft.com/office/drawing/2014/main" val="2992660758"/>
                  </a:ext>
                </a:extLst>
              </a:tr>
              <a:tr h="53532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47" marR="612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81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47" marR="612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21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47" marR="612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47°53</a:t>
                      </a:r>
                      <a:r>
                        <a:rPr lang="en-US" sz="1600">
                          <a:effectLst/>
                        </a:rPr>
                        <a:t>`47``N</a:t>
                      </a:r>
                      <a:endParaRPr lang="ru-RU" sz="1100">
                        <a:effectLst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38°14`28``E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47" marR="61247" marT="0" marB="0"/>
                </a:tc>
                <a:extLst>
                  <a:ext uri="{0D108BD9-81ED-4DB2-BD59-A6C34878D82A}">
                    <a16:rowId xmlns:a16="http://schemas.microsoft.com/office/drawing/2014/main" val="4111993360"/>
                  </a:ext>
                </a:extLst>
              </a:tr>
              <a:tr h="53532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47" marR="612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70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47" marR="612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30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47" marR="612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47°54</a:t>
                      </a:r>
                      <a:r>
                        <a:rPr lang="en-US" sz="1600">
                          <a:effectLst/>
                        </a:rPr>
                        <a:t>`03``N</a:t>
                      </a:r>
                      <a:endParaRPr lang="ru-RU" sz="1100">
                        <a:effectLst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33°16`26``E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47" marR="61247" marT="0" marB="0"/>
                </a:tc>
                <a:extLst>
                  <a:ext uri="{0D108BD9-81ED-4DB2-BD59-A6C34878D82A}">
                    <a16:rowId xmlns:a16="http://schemas.microsoft.com/office/drawing/2014/main" val="1303051915"/>
                  </a:ext>
                </a:extLst>
              </a:tr>
              <a:tr h="97352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5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47" marR="612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71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47" marR="612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31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47" marR="612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47°54`08``N</a:t>
                      </a:r>
                      <a:endParaRPr lang="ru-RU" sz="1100" dirty="0">
                        <a:effectLst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33°16`27``E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47" marR="61247" marT="0" marB="0"/>
                </a:tc>
                <a:extLst>
                  <a:ext uri="{0D108BD9-81ED-4DB2-BD59-A6C34878D82A}">
                    <a16:rowId xmlns:a16="http://schemas.microsoft.com/office/drawing/2014/main" val="712915115"/>
                  </a:ext>
                </a:extLst>
              </a:tr>
            </a:tbl>
          </a:graphicData>
        </a:graphic>
      </p:graphicFrame>
      <p:pic>
        <p:nvPicPr>
          <p:cNvPr id="20" name="Рисунок 19" descr="C:\Users\User\Desktop\Запаси вуглецю в лісі\DSC06970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136902" y="485121"/>
            <a:ext cx="2304415" cy="1728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Рисунок 21" descr="C:\Users\User\Desktop\Запаси вуглецю в лісі\DSC06969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1710" y="798088"/>
            <a:ext cx="2595880" cy="194627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с двумя скругленными противолежащими углами 2"/>
          <p:cNvSpPr/>
          <p:nvPr/>
        </p:nvSpPr>
        <p:spPr>
          <a:xfrm>
            <a:off x="4521807" y="3001597"/>
            <a:ext cx="2099733" cy="593548"/>
          </a:xfrm>
          <a:prstGeom prst="round2Diag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/>
              <a:t>Геоботанічні</a:t>
            </a:r>
            <a:endParaRPr lang="ru-RU" sz="2400" b="1" dirty="0"/>
          </a:p>
        </p:txBody>
      </p:sp>
      <p:pic>
        <p:nvPicPr>
          <p:cNvPr id="23" name="Рисунок 22" descr="C:\Users\User\Desktop\Запаси вуглецю в лісі\DSC06983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0107824" y="423289"/>
            <a:ext cx="2094230" cy="15697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92200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84955" y="-120297"/>
            <a:ext cx="10515600" cy="1325563"/>
          </a:xfrm>
        </p:spPr>
        <p:txBody>
          <a:bodyPr/>
          <a:lstStyle/>
          <a:p>
            <a:pPr algn="ctr"/>
            <a:r>
              <a:rPr lang="uk-UA" b="1" dirty="0">
                <a:solidFill>
                  <a:schemeClr val="accent4">
                    <a:lumMod val="50000"/>
                  </a:schemeClr>
                </a:solidFill>
              </a:rPr>
              <a:t>Екологічний стан едифікаторів фітоценозу</a:t>
            </a:r>
            <a:endParaRPr lang="ru-RU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099797"/>
              </p:ext>
            </p:extLst>
          </p:nvPr>
        </p:nvGraphicFramePr>
        <p:xfrm>
          <a:off x="90310" y="903110"/>
          <a:ext cx="11875911" cy="5888736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704976">
                  <a:extLst>
                    <a:ext uri="{9D8B030D-6E8A-4147-A177-3AD203B41FA5}">
                      <a16:colId xmlns:a16="http://schemas.microsoft.com/office/drawing/2014/main" val="3598835564"/>
                    </a:ext>
                  </a:extLst>
                </a:gridCol>
                <a:gridCol w="2894801">
                  <a:extLst>
                    <a:ext uri="{9D8B030D-6E8A-4147-A177-3AD203B41FA5}">
                      <a16:colId xmlns:a16="http://schemas.microsoft.com/office/drawing/2014/main" val="2860073859"/>
                    </a:ext>
                  </a:extLst>
                </a:gridCol>
                <a:gridCol w="1866950">
                  <a:extLst>
                    <a:ext uri="{9D8B030D-6E8A-4147-A177-3AD203B41FA5}">
                      <a16:colId xmlns:a16="http://schemas.microsoft.com/office/drawing/2014/main" val="3539782554"/>
                    </a:ext>
                  </a:extLst>
                </a:gridCol>
                <a:gridCol w="2207050">
                  <a:extLst>
                    <a:ext uri="{9D8B030D-6E8A-4147-A177-3AD203B41FA5}">
                      <a16:colId xmlns:a16="http://schemas.microsoft.com/office/drawing/2014/main" val="1466305593"/>
                    </a:ext>
                  </a:extLst>
                </a:gridCol>
                <a:gridCol w="2029814">
                  <a:extLst>
                    <a:ext uri="{9D8B030D-6E8A-4147-A177-3AD203B41FA5}">
                      <a16:colId xmlns:a16="http://schemas.microsoft.com/office/drawing/2014/main" val="2339473025"/>
                    </a:ext>
                  </a:extLst>
                </a:gridCol>
                <a:gridCol w="2172320">
                  <a:extLst>
                    <a:ext uri="{9D8B030D-6E8A-4147-A177-3AD203B41FA5}">
                      <a16:colId xmlns:a16="http://schemas.microsoft.com/office/drawing/2014/main" val="2923052643"/>
                    </a:ext>
                  </a:extLst>
                </a:gridCol>
              </a:tblGrid>
              <a:tr h="8918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</a:rPr>
                        <a:t>№</a:t>
                      </a:r>
                      <a:endParaRPr lang="ru-RU" sz="20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</a:rPr>
                        <a:t>ТПП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</a:rPr>
                        <a:t>Склад деревостану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</a:rPr>
                        <a:t>Едифі-</a:t>
                      </a:r>
                      <a:endParaRPr lang="ru-RU" sz="20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</a:rPr>
                        <a:t>катори</a:t>
                      </a:r>
                      <a:endParaRPr lang="ru-RU" sz="20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</a:rPr>
                        <a:t> 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</a:rPr>
                        <a:t>Видова</a:t>
                      </a:r>
                      <a:endParaRPr lang="ru-RU" sz="20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</a:rPr>
                        <a:t>насиченість деревними породами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</a:rPr>
                        <a:t>Розміщення домінант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</a:rPr>
                        <a:t>Формула</a:t>
                      </a:r>
                      <a:endParaRPr lang="ru-RU" sz="20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</a:rPr>
                        <a:t>деревостану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40850641"/>
                  </a:ext>
                </a:extLst>
              </a:tr>
              <a:tr h="6074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</a:rPr>
                        <a:t>1.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</a:rPr>
                        <a:t>дуб звичайний, ясен звичайний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</a:rPr>
                        <a:t>дуб, ясен 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</a:rPr>
                        <a:t>2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 err="1">
                          <a:effectLst/>
                        </a:rPr>
                        <a:t>дф</a:t>
                      </a:r>
                      <a:r>
                        <a:rPr lang="uk-UA" sz="2400" dirty="0">
                          <a:effectLst/>
                        </a:rPr>
                        <a:t>.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</a:rPr>
                        <a:t>6Яз4Дз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34610251"/>
                  </a:ext>
                </a:extLst>
              </a:tr>
              <a:tr h="67948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</a:rPr>
                        <a:t>2.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</a:rPr>
                        <a:t>дуб звичайний, ясен звичайний, акація біла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</a:rPr>
                        <a:t>дуб 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</a:rPr>
                        <a:t>3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 err="1">
                          <a:effectLst/>
                        </a:rPr>
                        <a:t>дф</a:t>
                      </a:r>
                      <a:r>
                        <a:rPr lang="uk-UA" sz="2400" dirty="0">
                          <a:effectLst/>
                        </a:rPr>
                        <a:t>.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</a:rPr>
                        <a:t>9Дз1Яз+Акб</a:t>
                      </a:r>
                      <a:endParaRPr lang="ru-RU" sz="20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</a:rPr>
                        <a:t> 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73862829"/>
                  </a:ext>
                </a:extLst>
              </a:tr>
              <a:tr h="6074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</a:rPr>
                        <a:t>3.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</a:rPr>
                        <a:t>дуб звичайний, клен зелений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</a:rPr>
                        <a:t>дуб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</a:rPr>
                        <a:t>2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 err="1">
                          <a:effectLst/>
                        </a:rPr>
                        <a:t>дф</a:t>
                      </a:r>
                      <a:r>
                        <a:rPr lang="uk-UA" sz="2400" dirty="0">
                          <a:effectLst/>
                        </a:rPr>
                        <a:t>.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</a:rPr>
                        <a:t>9Дз1Кз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5629367"/>
                  </a:ext>
                </a:extLst>
              </a:tr>
              <a:tr h="4289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</a:rPr>
                        <a:t>4.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</a:rPr>
                        <a:t>дуб звичайний, липа дрібнолиста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</a:rPr>
                        <a:t>дуб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</a:rPr>
                        <a:t>2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</a:rPr>
                        <a:t>од.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</a:rPr>
                        <a:t>9Дз1Лд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80685705"/>
                  </a:ext>
                </a:extLst>
              </a:tr>
              <a:tr h="2937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</a:rPr>
                        <a:t>5.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</a:rPr>
                        <a:t>дуб звичайний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</a:rPr>
                        <a:t>дуб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</a:rPr>
                        <a:t>1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 err="1">
                          <a:effectLst/>
                        </a:rPr>
                        <a:t>ггр</a:t>
                      </a:r>
                      <a:r>
                        <a:rPr lang="uk-UA" sz="2400" dirty="0">
                          <a:effectLst/>
                        </a:rPr>
                        <a:t>. 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</a:rPr>
                        <a:t>10Д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049118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16847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3946790647"/>
              </p:ext>
            </p:extLst>
          </p:nvPr>
        </p:nvGraphicFramePr>
        <p:xfrm>
          <a:off x="5418667" y="3655307"/>
          <a:ext cx="6648097" cy="29350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Заголовок 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7073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b="1" smtClean="0">
                <a:solidFill>
                  <a:schemeClr val="accent4">
                    <a:lumMod val="50000"/>
                  </a:schemeClr>
                </a:solidFill>
              </a:rPr>
              <a:t>Екологічний стан едифікаторів фітоценозу</a:t>
            </a:r>
            <a:endParaRPr lang="ru-RU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468754122"/>
              </p:ext>
            </p:extLst>
          </p:nvPr>
        </p:nvGraphicFramePr>
        <p:xfrm>
          <a:off x="230364" y="1072444"/>
          <a:ext cx="6267450" cy="26966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535260" y="3830100"/>
            <a:ext cx="440280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dirty="0" smtClean="0">
                <a:solidFill>
                  <a:srgbClr val="2C2C2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b="1" i="1" dirty="0">
                <a:solidFill>
                  <a:srgbClr val="2C2C2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Середній діаметр </a:t>
            </a:r>
            <a:endParaRPr lang="uk-UA" b="1" i="1" dirty="0" smtClean="0">
              <a:solidFill>
                <a:srgbClr val="2C2C2C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uk-UA" b="1" i="1" dirty="0" smtClean="0">
                <a:solidFill>
                  <a:srgbClr val="2C2C2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b="1" i="1" dirty="0">
                <a:solidFill>
                  <a:srgbClr val="2C2C2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деревних рослин ТПП на висоті 1,3м, см</a:t>
            </a:r>
            <a:endParaRPr lang="ru-RU" b="1" i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682011" y="2714383"/>
            <a:ext cx="3200555" cy="7680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480"/>
              </a:spcAft>
            </a:pPr>
            <a:r>
              <a:rPr lang="uk-UA" b="1" i="1" dirty="0">
                <a:solidFill>
                  <a:srgbClr val="2C2C2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Середня </a:t>
            </a:r>
            <a:r>
              <a:rPr lang="uk-UA" b="1" i="1" dirty="0" smtClean="0">
                <a:solidFill>
                  <a:srgbClr val="2C2C2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висота</a:t>
            </a:r>
          </a:p>
          <a:p>
            <a:pPr algn="ctr">
              <a:lnSpc>
                <a:spcPct val="115000"/>
              </a:lnSpc>
              <a:spcAft>
                <a:spcPts val="480"/>
              </a:spcAft>
            </a:pPr>
            <a:r>
              <a:rPr lang="uk-UA" b="1" i="1" dirty="0" smtClean="0">
                <a:solidFill>
                  <a:srgbClr val="2C2C2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b="1" i="1" dirty="0">
                <a:solidFill>
                  <a:srgbClr val="2C2C2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насаджень деревних порід, м</a:t>
            </a:r>
            <a:endParaRPr lang="ru-RU" sz="1600" b="1" i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38408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407552781"/>
              </p:ext>
            </p:extLst>
          </p:nvPr>
        </p:nvGraphicFramePr>
        <p:xfrm>
          <a:off x="117475" y="959557"/>
          <a:ext cx="6064250" cy="35343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1400" y="208343"/>
            <a:ext cx="10515600" cy="763764"/>
          </a:xfrm>
        </p:spPr>
        <p:txBody>
          <a:bodyPr/>
          <a:lstStyle/>
          <a:p>
            <a:pPr algn="ctr"/>
            <a:r>
              <a:rPr lang="uk-UA" b="1" dirty="0" smtClean="0">
                <a:solidFill>
                  <a:schemeClr val="accent4">
                    <a:lumMod val="50000"/>
                  </a:schemeClr>
                </a:solidFill>
              </a:rPr>
              <a:t>Біологічна продуктивність</a:t>
            </a:r>
            <a:endParaRPr lang="ru-RU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-92233" y="4761753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0"/>
              </a:spcAft>
            </a:pPr>
            <a:r>
              <a:rPr lang="uk-UA" b="1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Продуктивність</a:t>
            </a:r>
          </a:p>
          <a:p>
            <a:pPr algn="ctr">
              <a:spcAft>
                <a:spcPts val="0"/>
              </a:spcAft>
            </a:pPr>
            <a:r>
              <a:rPr lang="uk-UA" b="1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(загальні запаси стовбурної деревини) майданчиків</a:t>
            </a:r>
            <a:endParaRPr lang="ru-RU" sz="1600" b="1" i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2065382110"/>
              </p:ext>
            </p:extLst>
          </p:nvPr>
        </p:nvGraphicFramePr>
        <p:xfrm>
          <a:off x="5794058" y="3151191"/>
          <a:ext cx="6150610" cy="35729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7338268" y="2334571"/>
            <a:ext cx="379219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Середні </a:t>
            </a:r>
            <a:r>
              <a:rPr lang="uk-UA" b="1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запаси</a:t>
            </a:r>
          </a:p>
          <a:p>
            <a:pPr algn="ctr"/>
            <a:r>
              <a:rPr lang="uk-UA" b="1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стовбурної деревних порід на ТПП</a:t>
            </a:r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val="29758486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4645" y="105482"/>
            <a:ext cx="10515600" cy="1000830"/>
          </a:xfrm>
        </p:spPr>
        <p:txBody>
          <a:bodyPr/>
          <a:lstStyle/>
          <a:p>
            <a:pPr algn="ctr"/>
            <a:r>
              <a:rPr lang="ru-RU" b="1" dirty="0" err="1" smtClean="0">
                <a:solidFill>
                  <a:schemeClr val="accent4">
                    <a:lumMod val="50000"/>
                  </a:schemeClr>
                </a:solidFill>
              </a:rPr>
              <a:t>Депонований</a:t>
            </a: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4">
                    <a:lumMod val="50000"/>
                  </a:schemeClr>
                </a:solidFill>
              </a:rPr>
              <a:t>вуглець</a:t>
            </a:r>
            <a:endParaRPr lang="ru-RU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1986706223"/>
              </p:ext>
            </p:extLst>
          </p:nvPr>
        </p:nvGraphicFramePr>
        <p:xfrm>
          <a:off x="391264" y="824089"/>
          <a:ext cx="5855335" cy="28669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811190" y="3796473"/>
            <a:ext cx="41756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b="1" i="1" dirty="0">
                <a:solidFill>
                  <a:srgbClr val="2C2C2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Запаси депонованого вуглецю на ТПП</a:t>
            </a:r>
            <a:endParaRPr lang="ru-RU" b="1" i="1" dirty="0"/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8079651"/>
              </p:ext>
            </p:extLst>
          </p:nvPr>
        </p:nvGraphicFramePr>
        <p:xfrm>
          <a:off x="5283200" y="2219391"/>
          <a:ext cx="6649155" cy="3740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5468321" y="6104603"/>
            <a:ext cx="646916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i="1" dirty="0" smtClean="0">
                <a:solidFill>
                  <a:srgbClr val="2C2C2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Запаси </a:t>
            </a:r>
            <a:r>
              <a:rPr lang="uk-UA" b="1" i="1" dirty="0">
                <a:solidFill>
                  <a:srgbClr val="2C2C2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депонованого вуглецю у різних деревних породах ТПП</a:t>
            </a:r>
            <a:endParaRPr lang="ru-RU" b="1" i="1" dirty="0"/>
          </a:p>
        </p:txBody>
      </p:sp>
      <p:pic>
        <p:nvPicPr>
          <p:cNvPr id="4098" name="Picture 2" descr="Картинки по запросу &quot;дуб&quot;&quot;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EFFFA"/>
              </a:clrFrom>
              <a:clrTo>
                <a:srgbClr val="FEFF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90" r="52963"/>
          <a:stretch/>
        </p:blipFill>
        <p:spPr bwMode="auto">
          <a:xfrm flipH="1">
            <a:off x="0" y="4385459"/>
            <a:ext cx="1989314" cy="2569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2451254" y="4574636"/>
            <a:ext cx="2535566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2800" b="1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Дуб звичайний</a:t>
            </a:r>
          </a:p>
          <a:p>
            <a:pPr algn="ctr"/>
            <a:r>
              <a:rPr lang="uk-UA" sz="2800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</a:t>
            </a:r>
            <a:r>
              <a:rPr lang="uk-UA" sz="2800" b="1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а ТПП </a:t>
            </a:r>
          </a:p>
          <a:p>
            <a:pPr algn="ctr"/>
            <a:r>
              <a:rPr lang="uk-UA" sz="2800" b="1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25,3 кг/м</a:t>
            </a:r>
            <a:r>
              <a:rPr lang="uk-UA" sz="2800" b="1" i="1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uk-UA" sz="2800" b="1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2800" b="1" i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6970375" y="1265284"/>
            <a:ext cx="4527906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b="1" i="1" dirty="0" smtClean="0">
                <a:solidFill>
                  <a:srgbClr val="2C2C2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Середня значення в Україні</a:t>
            </a:r>
          </a:p>
          <a:p>
            <a:pPr algn="ctr"/>
            <a:r>
              <a:rPr lang="uk-UA" sz="2800" b="1" i="1" dirty="0" smtClean="0">
                <a:solidFill>
                  <a:srgbClr val="2C2C2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800" b="1" i="1" dirty="0">
                <a:solidFill>
                  <a:srgbClr val="2C2C2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6,6 кг/м</a:t>
            </a:r>
            <a:r>
              <a:rPr lang="uk-UA" sz="2800" b="1" i="1" baseline="30000" dirty="0">
                <a:solidFill>
                  <a:srgbClr val="2C2C2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uk-UA" sz="2800" b="1" i="1" dirty="0">
                <a:solidFill>
                  <a:srgbClr val="2C2C2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2800" b="1" i="1" dirty="0"/>
          </a:p>
        </p:txBody>
      </p:sp>
    </p:spTree>
    <p:extLst>
      <p:ext uri="{BB962C8B-B14F-4D97-AF65-F5344CB8AC3E}">
        <p14:creationId xmlns:p14="http://schemas.microsoft.com/office/powerpoint/2010/main" val="32259260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18822" y="139347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>
                <a:solidFill>
                  <a:schemeClr val="accent4">
                    <a:lumMod val="50000"/>
                  </a:schemeClr>
                </a:solidFill>
              </a:rPr>
              <a:t>Динаміка продуктивності деревних порід фітоценозу </a:t>
            </a:r>
            <a:r>
              <a:rPr lang="uk-UA" b="1" dirty="0" err="1">
                <a:solidFill>
                  <a:schemeClr val="accent4">
                    <a:lumMod val="50000"/>
                  </a:schemeClr>
                </a:solidFill>
              </a:rPr>
              <a:t>Карачунівського</a:t>
            </a:r>
            <a:r>
              <a:rPr lang="uk-UA" b="1" dirty="0">
                <a:solidFill>
                  <a:schemeClr val="accent4">
                    <a:lumMod val="50000"/>
                  </a:schemeClr>
                </a:solidFill>
              </a:rPr>
              <a:t>  лісового масиву</a:t>
            </a:r>
            <a:endParaRPr lang="ru-RU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2527769969"/>
              </p:ext>
            </p:extLst>
          </p:nvPr>
        </p:nvGraphicFramePr>
        <p:xfrm>
          <a:off x="180622" y="1617662"/>
          <a:ext cx="6219190" cy="37544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-282700" y="5511474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uk-UA" b="1" i="1" dirty="0">
                <a:latin typeface="Times New Roman" panose="02020603050405020304" pitchFamily="18" charset="0"/>
                <a:ea typeface="TimesNewRomanPSMT"/>
              </a:rPr>
              <a:t>Динаміка </a:t>
            </a:r>
            <a:r>
              <a:rPr lang="uk-UA" b="1" i="1" dirty="0" err="1">
                <a:latin typeface="Times New Roman" panose="02020603050405020304" pitchFamily="18" charset="0"/>
                <a:ea typeface="TimesNewRomanPSMT"/>
              </a:rPr>
              <a:t>фітомаси</a:t>
            </a:r>
            <a:r>
              <a:rPr lang="uk-UA" b="1" i="1" dirty="0">
                <a:latin typeface="Times New Roman" panose="02020603050405020304" pitchFamily="18" charset="0"/>
                <a:ea typeface="TimesNewRomanPSMT"/>
              </a:rPr>
              <a:t> та депонованого </a:t>
            </a:r>
            <a:r>
              <a:rPr lang="uk-UA" b="1" i="1" dirty="0" smtClean="0">
                <a:latin typeface="Times New Roman" panose="02020603050405020304" pitchFamily="18" charset="0"/>
                <a:ea typeface="TimesNewRomanPSMT"/>
              </a:rPr>
              <a:t>вуглецю</a:t>
            </a:r>
          </a:p>
          <a:p>
            <a:pPr algn="ctr"/>
            <a:r>
              <a:rPr lang="uk-UA" b="1" i="1" dirty="0" smtClean="0">
                <a:latin typeface="Times New Roman" panose="02020603050405020304" pitchFamily="18" charset="0"/>
                <a:ea typeface="TimesNewRomanPSMT"/>
              </a:rPr>
              <a:t> </a:t>
            </a:r>
            <a:r>
              <a:rPr lang="uk-UA" b="1" i="1" dirty="0">
                <a:latin typeface="Times New Roman" panose="02020603050405020304" pitchFamily="18" charset="0"/>
                <a:ea typeface="TimesNewRomanPSMT"/>
              </a:rPr>
              <a:t>за моніторинговий період</a:t>
            </a:r>
            <a:endParaRPr lang="ru-RU" b="1" i="1" dirty="0"/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3733112537"/>
              </p:ext>
            </p:extLst>
          </p:nvPr>
        </p:nvGraphicFramePr>
        <p:xfrm>
          <a:off x="5655415" y="1617662"/>
          <a:ext cx="6299835" cy="37544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5859250" y="5781632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0"/>
              </a:spcAft>
            </a:pPr>
            <a:r>
              <a:rPr lang="uk-UA" b="1" i="1" dirty="0">
                <a:latin typeface="Times New Roman" panose="02020603050405020304" pitchFamily="18" charset="0"/>
                <a:ea typeface="TimesNewRomanPSMT"/>
              </a:rPr>
              <a:t>Динаміка </a:t>
            </a:r>
            <a:r>
              <a:rPr lang="uk-UA" b="1" i="1" dirty="0" err="1">
                <a:latin typeface="Times New Roman" panose="02020603050405020304" pitchFamily="18" charset="0"/>
                <a:ea typeface="TimesNewRomanPSMT"/>
              </a:rPr>
              <a:t>фітомаси</a:t>
            </a:r>
            <a:r>
              <a:rPr lang="uk-UA" b="1" i="1" dirty="0">
                <a:latin typeface="Times New Roman" panose="02020603050405020304" pitchFamily="18" charset="0"/>
                <a:ea typeface="TimesNewRomanPSMT"/>
              </a:rPr>
              <a:t> та депонованого </a:t>
            </a:r>
            <a:r>
              <a:rPr lang="uk-UA" b="1" i="1" dirty="0" smtClean="0">
                <a:latin typeface="Times New Roman" panose="02020603050405020304" pitchFamily="18" charset="0"/>
                <a:ea typeface="TimesNewRomanPSMT"/>
              </a:rPr>
              <a:t>вуглецю</a:t>
            </a:r>
          </a:p>
          <a:p>
            <a:pPr algn="ctr">
              <a:spcAft>
                <a:spcPts val="0"/>
              </a:spcAft>
            </a:pPr>
            <a:r>
              <a:rPr lang="uk-UA" b="1" i="1" dirty="0" smtClean="0">
                <a:latin typeface="Times New Roman" panose="02020603050405020304" pitchFamily="18" charset="0"/>
                <a:ea typeface="TimesNewRomanPSMT"/>
              </a:rPr>
              <a:t> </a:t>
            </a:r>
            <a:r>
              <a:rPr lang="uk-UA" b="1" i="1" dirty="0">
                <a:latin typeface="Times New Roman" panose="02020603050405020304" pitchFamily="18" charset="0"/>
                <a:ea typeface="TimesNewRomanPSMT"/>
              </a:rPr>
              <a:t>у різних деревних </a:t>
            </a:r>
            <a:r>
              <a:rPr lang="uk-UA" b="1" i="1" dirty="0" smtClean="0">
                <a:latin typeface="Times New Roman" panose="02020603050405020304" pitchFamily="18" charset="0"/>
                <a:ea typeface="TimesNewRomanPSMT"/>
              </a:rPr>
              <a:t>порід</a:t>
            </a:r>
            <a:endParaRPr lang="ru-RU" sz="1600" b="1" i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8" name="Стрелка вверх 7"/>
          <p:cNvSpPr/>
          <p:nvPr/>
        </p:nvSpPr>
        <p:spPr>
          <a:xfrm>
            <a:off x="5497530" y="1464910"/>
            <a:ext cx="315770" cy="1885801"/>
          </a:xfrm>
          <a:prstGeom prst="up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верх 8"/>
          <p:cNvSpPr/>
          <p:nvPr/>
        </p:nvSpPr>
        <p:spPr>
          <a:xfrm flipH="1" flipV="1">
            <a:off x="5497530" y="3350711"/>
            <a:ext cx="315770" cy="2174140"/>
          </a:xfrm>
          <a:prstGeom prst="up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25187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0" name="Picture 6" descr="Картинки по запросу &quot;забруднення кривого рогу&quot;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7233" y="948266"/>
            <a:ext cx="9105890" cy="5909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378" y="0"/>
            <a:ext cx="10515600" cy="948267"/>
          </a:xfrm>
        </p:spPr>
        <p:txBody>
          <a:bodyPr/>
          <a:lstStyle/>
          <a:p>
            <a:pPr algn="ctr"/>
            <a:r>
              <a:rPr lang="uk-UA" b="1" dirty="0" smtClean="0">
                <a:solidFill>
                  <a:schemeClr val="accent4">
                    <a:lumMod val="50000"/>
                  </a:schemeClr>
                </a:solidFill>
              </a:rPr>
              <a:t>Динаміка вмісту  вуглекислого газу</a:t>
            </a:r>
            <a:endParaRPr lang="ru-RU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6146" name="Picture 2" descr="Картинки по запросу &quot;вміст со2 в повітрі&quot;&quot;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4284" y="3757961"/>
            <a:ext cx="7247467" cy="3100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Картинки по запросу &quot;вміст со2 в повітрі&quot;&quot;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E4E3CE"/>
              </a:clrFrom>
              <a:clrTo>
                <a:srgbClr val="E4E3C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0222" y="3989774"/>
            <a:ext cx="3059289" cy="2444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3628185446"/>
              </p:ext>
            </p:extLst>
          </p:nvPr>
        </p:nvGraphicFramePr>
        <p:xfrm>
          <a:off x="1542242" y="585211"/>
          <a:ext cx="11913220" cy="55584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190333" y="2395559"/>
            <a:ext cx="20596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800" b="1" dirty="0" smtClean="0">
                <a:solidFill>
                  <a:srgbClr val="002060"/>
                </a:solidFill>
              </a:rPr>
              <a:t>41,6%</a:t>
            </a:r>
            <a:endParaRPr lang="ru-RU" sz="48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98243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7561" y="398579"/>
            <a:ext cx="11063868" cy="638485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>
                <a:solidFill>
                  <a:schemeClr val="accent2">
                    <a:lumMod val="50000"/>
                  </a:schemeClr>
                </a:solidFill>
              </a:rPr>
              <a:t>Показники клімату за даними метеостанції WMO ID</a:t>
            </a:r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0221114"/>
              </p:ext>
            </p:extLst>
          </p:nvPr>
        </p:nvGraphicFramePr>
        <p:xfrm>
          <a:off x="100966" y="717821"/>
          <a:ext cx="5296224" cy="545935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16683">
                  <a:extLst>
                    <a:ext uri="{9D8B030D-6E8A-4147-A177-3AD203B41FA5}">
                      <a16:colId xmlns:a16="http://schemas.microsoft.com/office/drawing/2014/main" val="593171544"/>
                    </a:ext>
                  </a:extLst>
                </a:gridCol>
                <a:gridCol w="1059366">
                  <a:extLst>
                    <a:ext uri="{9D8B030D-6E8A-4147-A177-3AD203B41FA5}">
                      <a16:colId xmlns:a16="http://schemas.microsoft.com/office/drawing/2014/main" val="3781230502"/>
                    </a:ext>
                  </a:extLst>
                </a:gridCol>
                <a:gridCol w="936702">
                  <a:extLst>
                    <a:ext uri="{9D8B030D-6E8A-4147-A177-3AD203B41FA5}">
                      <a16:colId xmlns:a16="http://schemas.microsoft.com/office/drawing/2014/main" val="3541821405"/>
                    </a:ext>
                  </a:extLst>
                </a:gridCol>
                <a:gridCol w="1583473">
                  <a:extLst>
                    <a:ext uri="{9D8B030D-6E8A-4147-A177-3AD203B41FA5}">
                      <a16:colId xmlns:a16="http://schemas.microsoft.com/office/drawing/2014/main" val="2187870976"/>
                    </a:ext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305050" algn="l"/>
                        </a:tabLst>
                      </a:pPr>
                      <a:r>
                        <a:rPr lang="uk-UA" sz="1400">
                          <a:effectLst/>
                        </a:rPr>
                        <a:t>Показники клімату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Роки</a:t>
                      </a:r>
                      <a:endParaRPr lang="ru-RU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272217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2014</a:t>
                      </a:r>
                      <a:endParaRPr lang="ru-RU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2019</a:t>
                      </a:r>
                      <a:endParaRPr lang="ru-RU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Середнє за </a:t>
                      </a:r>
                      <a:endParaRPr lang="ru-RU" sz="11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305050" algn="l"/>
                        </a:tabLst>
                      </a:pPr>
                      <a:r>
                        <a:rPr lang="uk-UA" sz="1400">
                          <a:effectLst/>
                        </a:rPr>
                        <a:t>2014-2019 </a:t>
                      </a:r>
                      <a:endParaRPr lang="ru-RU" sz="11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305050" algn="l"/>
                        </a:tabLst>
                      </a:pPr>
                      <a:r>
                        <a:rPr lang="uk-UA" sz="1400">
                          <a:effectLst/>
                        </a:rPr>
                        <a:t>( до 9.11.2019) рр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9384287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Середньорічна температура</a:t>
                      </a:r>
                      <a:r>
                        <a:rPr lang="ru-RU" sz="1400" dirty="0">
                          <a:effectLst/>
                        </a:rPr>
                        <a:t>,  </a:t>
                      </a:r>
                      <a:r>
                        <a:rPr lang="en-US" sz="1400" dirty="0">
                          <a:effectLst/>
                        </a:rPr>
                        <a:t>t</a:t>
                      </a:r>
                      <a:r>
                        <a:rPr lang="uk-UA" sz="1400" dirty="0">
                          <a:effectLst/>
                        </a:rPr>
                        <a:t>˚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+ 10,9</a:t>
                      </a:r>
                      <a:endParaRPr lang="ru-RU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+10,3</a:t>
                      </a:r>
                      <a:endParaRPr lang="ru-RU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+10,6</a:t>
                      </a:r>
                      <a:endParaRPr lang="ru-RU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108716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Мінімальне значення  температури</a:t>
                      </a:r>
                      <a:r>
                        <a:rPr lang="ru-RU" sz="1400" dirty="0">
                          <a:effectLst/>
                        </a:rPr>
                        <a:t>,  </a:t>
                      </a:r>
                      <a:r>
                        <a:rPr lang="en-US" sz="1400" dirty="0">
                          <a:effectLst/>
                        </a:rPr>
                        <a:t>t</a:t>
                      </a:r>
                      <a:r>
                        <a:rPr lang="uk-UA" sz="1400" dirty="0">
                          <a:effectLst/>
                        </a:rPr>
                        <a:t>˚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-22,7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- 19,9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476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-26,3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2359379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Максимальне значення температури</a:t>
                      </a:r>
                      <a:r>
                        <a:rPr lang="ru-RU" sz="1400" dirty="0">
                          <a:effectLst/>
                        </a:rPr>
                        <a:t>, </a:t>
                      </a:r>
                      <a:r>
                        <a:rPr lang="en-US" sz="1400" dirty="0">
                          <a:effectLst/>
                        </a:rPr>
                        <a:t>t</a:t>
                      </a:r>
                      <a:r>
                        <a:rPr lang="uk-UA" sz="1400" dirty="0">
                          <a:effectLst/>
                        </a:rPr>
                        <a:t>˚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01295" indent="2730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+36,4</a:t>
                      </a:r>
                      <a:endParaRPr lang="ru-RU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01295" indent="2730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+36,6</a:t>
                      </a:r>
                      <a:endParaRPr lang="ru-RU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476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+ 37,2</a:t>
                      </a:r>
                      <a:endParaRPr lang="ru-RU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31318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Середньорічна кількість опадів, мм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450</a:t>
                      </a:r>
                      <a:endParaRPr lang="ru-RU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547</a:t>
                      </a:r>
                      <a:endParaRPr lang="ru-RU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2796</a:t>
                      </a:r>
                      <a:endParaRPr lang="ru-RU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197020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Максимальна кількість опадів, мм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33</a:t>
                      </a:r>
                      <a:endParaRPr lang="ru-RU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34</a:t>
                      </a:r>
                      <a:endParaRPr lang="ru-RU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47</a:t>
                      </a:r>
                      <a:endParaRPr lang="ru-RU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8554945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Середньорічна  хмарність, %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40</a:t>
                      </a:r>
                      <a:endParaRPr lang="ru-RU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40</a:t>
                      </a:r>
                      <a:endParaRPr lang="ru-RU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40</a:t>
                      </a:r>
                      <a:endParaRPr lang="ru-RU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2417428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Середнє значення висоти снігового покриву, см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9,6</a:t>
                      </a:r>
                      <a:endParaRPr lang="ru-RU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11,3</a:t>
                      </a:r>
                      <a:endParaRPr lang="ru-RU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9,1</a:t>
                      </a:r>
                      <a:endParaRPr lang="ru-RU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696934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Максимальне значення висоти снігового покриву, см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22</a:t>
                      </a:r>
                      <a:endParaRPr lang="ru-RU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35</a:t>
                      </a:r>
                      <a:endParaRPr lang="ru-RU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46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23496965"/>
                  </a:ext>
                </a:extLst>
              </a:tr>
            </a:tbl>
          </a:graphicData>
        </a:graphic>
      </p:graphicFrame>
      <p:grpSp>
        <p:nvGrpSpPr>
          <p:cNvPr id="4" name="Группа 3"/>
          <p:cNvGrpSpPr/>
          <p:nvPr/>
        </p:nvGrpSpPr>
        <p:grpSpPr>
          <a:xfrm>
            <a:off x="5496496" y="1480819"/>
            <a:ext cx="6494782" cy="4739531"/>
            <a:chOff x="-1" y="0"/>
            <a:chExt cx="6494782" cy="4045214"/>
          </a:xfrm>
        </p:grpSpPr>
        <p:grpSp>
          <p:nvGrpSpPr>
            <p:cNvPr id="5" name="Группа 4"/>
            <p:cNvGrpSpPr/>
            <p:nvPr/>
          </p:nvGrpSpPr>
          <p:grpSpPr>
            <a:xfrm>
              <a:off x="0" y="0"/>
              <a:ext cx="6494781" cy="2199005"/>
              <a:chOff x="0" y="0"/>
              <a:chExt cx="6495080" cy="1914525"/>
            </a:xfrm>
          </p:grpSpPr>
          <p:graphicFrame>
            <p:nvGraphicFramePr>
              <p:cNvPr id="9" name="Диаграмма 8"/>
              <p:cNvGraphicFramePr/>
              <p:nvPr/>
            </p:nvGraphicFramePr>
            <p:xfrm>
              <a:off x="0" y="0"/>
              <a:ext cx="3105150" cy="1914525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2"/>
              </a:graphicData>
            </a:graphic>
          </p:graphicFrame>
          <p:graphicFrame>
            <p:nvGraphicFramePr>
              <p:cNvPr id="10" name="Диаграмма 9"/>
              <p:cNvGraphicFramePr/>
              <p:nvPr/>
            </p:nvGraphicFramePr>
            <p:xfrm>
              <a:off x="3045125" y="0"/>
              <a:ext cx="3449955" cy="1914525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3"/>
              </a:graphicData>
            </a:graphic>
          </p:graphicFrame>
        </p:grpSp>
        <p:grpSp>
          <p:nvGrpSpPr>
            <p:cNvPr id="6" name="Группа 5"/>
            <p:cNvGrpSpPr/>
            <p:nvPr/>
          </p:nvGrpSpPr>
          <p:grpSpPr>
            <a:xfrm>
              <a:off x="-1" y="2277373"/>
              <a:ext cx="6494781" cy="1767841"/>
              <a:chOff x="-172529" y="-1"/>
              <a:chExt cx="6494781" cy="1767841"/>
            </a:xfrm>
          </p:grpSpPr>
          <p:graphicFrame>
            <p:nvGraphicFramePr>
              <p:cNvPr id="7" name="Диаграмма 6"/>
              <p:cNvGraphicFramePr/>
              <p:nvPr>
                <p:extLst>
                  <p:ext uri="{D42A27DB-BD31-4B8C-83A1-F6EECF244321}">
                    <p14:modId xmlns:p14="http://schemas.microsoft.com/office/powerpoint/2010/main" val="4176112621"/>
                  </p:ext>
                </p:extLst>
              </p:nvPr>
            </p:nvGraphicFramePr>
            <p:xfrm>
              <a:off x="-172529" y="-1"/>
              <a:ext cx="3217651" cy="176784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4"/>
              </a:graphicData>
            </a:graphic>
          </p:graphicFrame>
          <p:graphicFrame>
            <p:nvGraphicFramePr>
              <p:cNvPr id="8" name="Диаграмма 7"/>
              <p:cNvGraphicFramePr/>
              <p:nvPr>
                <p:extLst>
                  <p:ext uri="{D42A27DB-BD31-4B8C-83A1-F6EECF244321}">
                    <p14:modId xmlns:p14="http://schemas.microsoft.com/office/powerpoint/2010/main" val="2486674376"/>
                  </p:ext>
                </p:extLst>
              </p:nvPr>
            </p:nvGraphicFramePr>
            <p:xfrm>
              <a:off x="3045123" y="0"/>
              <a:ext cx="3277129" cy="176784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5"/>
              </a:graphicData>
            </a:graphic>
          </p:graphicFrame>
        </p:grpSp>
      </p:grpSp>
    </p:spTree>
    <p:extLst>
      <p:ext uri="{BB962C8B-B14F-4D97-AF65-F5344CB8AC3E}">
        <p14:creationId xmlns:p14="http://schemas.microsoft.com/office/powerpoint/2010/main" val="18873974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5537" y="142101"/>
            <a:ext cx="10515600" cy="538124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 smtClean="0">
                <a:solidFill>
                  <a:schemeClr val="accent2">
                    <a:lumMod val="50000"/>
                  </a:schemeClr>
                </a:solidFill>
              </a:rPr>
              <a:t>Висновки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8336" y="769159"/>
            <a:ext cx="11662317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1</a:t>
            </a:r>
            <a:r>
              <a:rPr lang="ru-RU" b="1" dirty="0" smtClean="0"/>
              <a:t>.  </a:t>
            </a:r>
            <a:r>
              <a:rPr lang="ru-RU" b="1" dirty="0" err="1"/>
              <a:t>Досліджувані</a:t>
            </a:r>
            <a:r>
              <a:rPr lang="ru-RU" b="1" dirty="0"/>
              <a:t>  </a:t>
            </a:r>
            <a:r>
              <a:rPr lang="ru-RU" b="1" dirty="0" err="1"/>
              <a:t>тимчасові</a:t>
            </a:r>
            <a:r>
              <a:rPr lang="ru-RU" b="1" dirty="0"/>
              <a:t> </a:t>
            </a:r>
            <a:r>
              <a:rPr lang="ru-RU" b="1" dirty="0" err="1"/>
              <a:t>пробні</a:t>
            </a:r>
            <a:r>
              <a:rPr lang="ru-RU" b="1" dirty="0"/>
              <a:t> </a:t>
            </a:r>
            <a:r>
              <a:rPr lang="ru-RU" b="1" dirty="0" err="1"/>
              <a:t>площі</a:t>
            </a:r>
            <a:r>
              <a:rPr lang="ru-RU" b="1" dirty="0"/>
              <a:t> </a:t>
            </a:r>
            <a:r>
              <a:rPr lang="ru-RU" b="1" dirty="0" err="1"/>
              <a:t>мають</a:t>
            </a:r>
            <a:r>
              <a:rPr lang="ru-RU" b="1" dirty="0"/>
              <a:t> </a:t>
            </a:r>
            <a:r>
              <a:rPr lang="ru-RU" b="1" dirty="0" err="1"/>
              <a:t>подібні</a:t>
            </a:r>
            <a:r>
              <a:rPr lang="ru-RU" b="1" dirty="0"/>
              <a:t> </a:t>
            </a:r>
            <a:r>
              <a:rPr lang="ru-RU" b="1" dirty="0" err="1"/>
              <a:t>едафічні</a:t>
            </a:r>
            <a:r>
              <a:rPr lang="ru-RU" b="1" dirty="0"/>
              <a:t> та </a:t>
            </a:r>
            <a:r>
              <a:rPr lang="ru-RU" b="1" dirty="0" err="1"/>
              <a:t>екологічні</a:t>
            </a:r>
            <a:r>
              <a:rPr lang="ru-RU" b="1" dirty="0"/>
              <a:t> характеристики </a:t>
            </a:r>
            <a:r>
              <a:rPr lang="ru-RU" b="1" dirty="0" err="1" smtClean="0"/>
              <a:t>із</a:t>
            </a:r>
            <a:r>
              <a:rPr lang="ru-RU" b="1" dirty="0" smtClean="0"/>
              <a:t> </a:t>
            </a:r>
            <a:r>
              <a:rPr lang="ru-RU" b="1" dirty="0" err="1"/>
              <a:t>майданчиками</a:t>
            </a:r>
            <a:r>
              <a:rPr lang="ru-RU" b="1" dirty="0"/>
              <a:t>, на </a:t>
            </a:r>
            <a:r>
              <a:rPr lang="ru-RU" b="1" dirty="0" err="1"/>
              <a:t>яких</a:t>
            </a:r>
            <a:r>
              <a:rPr lang="ru-RU" b="1" dirty="0"/>
              <a:t> </a:t>
            </a:r>
            <a:r>
              <a:rPr lang="ru-RU" b="1" dirty="0" err="1"/>
              <a:t>дослідження</a:t>
            </a:r>
            <a:r>
              <a:rPr lang="ru-RU" b="1" dirty="0"/>
              <a:t> </a:t>
            </a:r>
            <a:r>
              <a:rPr lang="ru-RU" b="1" dirty="0" err="1"/>
              <a:t>проводилося</a:t>
            </a:r>
            <a:r>
              <a:rPr lang="ru-RU" b="1" dirty="0"/>
              <a:t>  у 2014 </a:t>
            </a:r>
            <a:r>
              <a:rPr lang="ru-RU" b="1" dirty="0" err="1"/>
              <a:t>році</a:t>
            </a:r>
            <a:r>
              <a:rPr lang="ru-RU" b="1" dirty="0"/>
              <a:t>. </a:t>
            </a:r>
          </a:p>
          <a:p>
            <a:r>
              <a:rPr lang="ru-RU" b="1" dirty="0" smtClean="0"/>
              <a:t>2. </a:t>
            </a:r>
            <a:r>
              <a:rPr lang="ru-RU" b="1" dirty="0" err="1" smtClean="0"/>
              <a:t>Едифікаторами</a:t>
            </a:r>
            <a:r>
              <a:rPr lang="ru-RU" b="1" dirty="0" smtClean="0"/>
              <a:t> </a:t>
            </a:r>
            <a:r>
              <a:rPr lang="ru-RU" b="1" dirty="0"/>
              <a:t>та </a:t>
            </a:r>
            <a:r>
              <a:rPr lang="ru-RU" b="1" dirty="0" err="1"/>
              <a:t>домінантами</a:t>
            </a:r>
            <a:r>
              <a:rPr lang="ru-RU" b="1" dirty="0"/>
              <a:t> у </a:t>
            </a:r>
            <a:r>
              <a:rPr lang="ru-RU" b="1" dirty="0" err="1"/>
              <a:t>фітоценозі</a:t>
            </a:r>
            <a:r>
              <a:rPr lang="ru-RU" b="1" dirty="0"/>
              <a:t> </a:t>
            </a:r>
            <a:r>
              <a:rPr lang="ru-RU" b="1" dirty="0" err="1"/>
              <a:t>Карачунівського</a:t>
            </a:r>
            <a:r>
              <a:rPr lang="ru-RU" b="1" dirty="0"/>
              <a:t> </a:t>
            </a:r>
            <a:r>
              <a:rPr lang="ru-RU" b="1" dirty="0" err="1"/>
              <a:t>лісового</a:t>
            </a:r>
            <a:r>
              <a:rPr lang="ru-RU" b="1" dirty="0"/>
              <a:t> </a:t>
            </a:r>
            <a:r>
              <a:rPr lang="ru-RU" b="1" dirty="0" err="1"/>
              <a:t>масиву</a:t>
            </a:r>
            <a:r>
              <a:rPr lang="ru-RU" b="1" dirty="0"/>
              <a:t> </a:t>
            </a:r>
            <a:r>
              <a:rPr lang="ru-RU" b="1" dirty="0" err="1"/>
              <a:t>виступають</a:t>
            </a:r>
            <a:r>
              <a:rPr lang="ru-RU" b="1" dirty="0"/>
              <a:t> дуб </a:t>
            </a:r>
            <a:r>
              <a:rPr lang="ru-RU" b="1" dirty="0" err="1"/>
              <a:t>звичайний</a:t>
            </a:r>
            <a:r>
              <a:rPr lang="ru-RU" b="1" dirty="0"/>
              <a:t> та ясен </a:t>
            </a:r>
            <a:r>
              <a:rPr lang="ru-RU" b="1" dirty="0" err="1"/>
              <a:t>звичайний</a:t>
            </a:r>
            <a:r>
              <a:rPr lang="ru-RU" b="1" dirty="0"/>
              <a:t>.</a:t>
            </a:r>
          </a:p>
          <a:p>
            <a:r>
              <a:rPr lang="ru-RU" b="1" dirty="0" smtClean="0"/>
              <a:t>3. </a:t>
            </a:r>
            <a:r>
              <a:rPr lang="ru-RU" b="1" dirty="0" err="1" smtClean="0"/>
              <a:t>Загальні</a:t>
            </a:r>
            <a:r>
              <a:rPr lang="ru-RU" b="1" dirty="0" smtClean="0"/>
              <a:t> </a:t>
            </a:r>
            <a:r>
              <a:rPr lang="ru-RU" b="1" dirty="0"/>
              <a:t>запаси </a:t>
            </a:r>
            <a:r>
              <a:rPr lang="ru-RU" b="1" dirty="0" err="1"/>
              <a:t>стовбурної</a:t>
            </a:r>
            <a:r>
              <a:rPr lang="ru-RU" b="1" dirty="0"/>
              <a:t>  </a:t>
            </a:r>
            <a:r>
              <a:rPr lang="ru-RU" b="1" dirty="0" err="1"/>
              <a:t>деревини</a:t>
            </a:r>
            <a:r>
              <a:rPr lang="ru-RU" b="1" dirty="0"/>
              <a:t> </a:t>
            </a:r>
            <a:r>
              <a:rPr lang="ru-RU" b="1" dirty="0" err="1"/>
              <a:t>переважають</a:t>
            </a:r>
            <a:r>
              <a:rPr lang="ru-RU" b="1" dirty="0"/>
              <a:t> у дуба </a:t>
            </a:r>
            <a:r>
              <a:rPr lang="ru-RU" b="1" dirty="0" err="1"/>
              <a:t>звичайного</a:t>
            </a:r>
            <a:r>
              <a:rPr lang="ru-RU" b="1" dirty="0"/>
              <a:t>; </a:t>
            </a:r>
            <a:r>
              <a:rPr lang="ru-RU" b="1" dirty="0" err="1"/>
              <a:t>найменша</a:t>
            </a:r>
            <a:r>
              <a:rPr lang="ru-RU" b="1" dirty="0"/>
              <a:t> </a:t>
            </a:r>
            <a:r>
              <a:rPr lang="ru-RU" b="1" dirty="0" err="1"/>
              <a:t>продуктивність</a:t>
            </a:r>
            <a:r>
              <a:rPr lang="ru-RU" b="1" dirty="0"/>
              <a:t> </a:t>
            </a:r>
            <a:r>
              <a:rPr lang="ru-RU" b="1" dirty="0" err="1"/>
              <a:t>проявляється</a:t>
            </a:r>
            <a:r>
              <a:rPr lang="ru-RU" b="1" dirty="0"/>
              <a:t> у </a:t>
            </a:r>
            <a:r>
              <a:rPr lang="ru-RU" b="1" dirty="0" err="1"/>
              <a:t>акації</a:t>
            </a:r>
            <a:r>
              <a:rPr lang="ru-RU" b="1" dirty="0"/>
              <a:t> </a:t>
            </a:r>
            <a:r>
              <a:rPr lang="ru-RU" b="1" dirty="0" err="1"/>
              <a:t>білої</a:t>
            </a:r>
            <a:r>
              <a:rPr lang="ru-RU" b="1" dirty="0"/>
              <a:t>, </a:t>
            </a:r>
            <a:r>
              <a:rPr lang="ru-RU" b="1" dirty="0" err="1"/>
              <a:t>що</a:t>
            </a:r>
            <a:r>
              <a:rPr lang="ru-RU" b="1" dirty="0"/>
              <a:t>  </a:t>
            </a:r>
            <a:r>
              <a:rPr lang="ru-RU" b="1" dirty="0" err="1"/>
              <a:t>пояснюється</a:t>
            </a:r>
            <a:r>
              <a:rPr lang="ru-RU" b="1" dirty="0"/>
              <a:t>  </a:t>
            </a:r>
            <a:r>
              <a:rPr lang="ru-RU" b="1" dirty="0" err="1"/>
              <a:t>незначною</a:t>
            </a:r>
            <a:r>
              <a:rPr lang="ru-RU" b="1" dirty="0"/>
              <a:t> </a:t>
            </a:r>
            <a:r>
              <a:rPr lang="ru-RU" b="1" dirty="0" err="1" smtClean="0"/>
              <a:t>насиченістю</a:t>
            </a:r>
            <a:r>
              <a:rPr lang="ru-RU" b="1" dirty="0" smtClean="0"/>
              <a:t>  ТПП </a:t>
            </a:r>
            <a:r>
              <a:rPr lang="ru-RU" b="1" dirty="0" err="1"/>
              <a:t>цією</a:t>
            </a:r>
            <a:r>
              <a:rPr lang="ru-RU" b="1" dirty="0"/>
              <a:t> породою.</a:t>
            </a:r>
          </a:p>
          <a:p>
            <a:r>
              <a:rPr lang="ru-RU" b="1" dirty="0" smtClean="0"/>
              <a:t>4. </a:t>
            </a:r>
            <a:r>
              <a:rPr lang="ru-RU" b="1" dirty="0" err="1" smtClean="0"/>
              <a:t>Максимальні</a:t>
            </a:r>
            <a:r>
              <a:rPr lang="ru-RU" b="1" dirty="0" smtClean="0"/>
              <a:t> </a:t>
            </a:r>
            <a:r>
              <a:rPr lang="ru-RU" b="1" dirty="0"/>
              <a:t>запаси </a:t>
            </a:r>
            <a:r>
              <a:rPr lang="ru-RU" b="1" dirty="0" err="1"/>
              <a:t>депонованої</a:t>
            </a:r>
            <a:r>
              <a:rPr lang="ru-RU" b="1" dirty="0"/>
              <a:t> </a:t>
            </a:r>
            <a:r>
              <a:rPr lang="ru-RU" b="1" dirty="0" err="1"/>
              <a:t>фітомаси</a:t>
            </a:r>
            <a:r>
              <a:rPr lang="ru-RU" b="1" dirty="0"/>
              <a:t> та </a:t>
            </a:r>
            <a:r>
              <a:rPr lang="ru-RU" b="1" dirty="0" err="1"/>
              <a:t>вуглецю</a:t>
            </a:r>
            <a:r>
              <a:rPr lang="ru-RU" b="1" dirty="0"/>
              <a:t> </a:t>
            </a:r>
            <a:r>
              <a:rPr lang="ru-RU" b="1" dirty="0" err="1"/>
              <a:t>виявив</a:t>
            </a:r>
            <a:r>
              <a:rPr lang="ru-RU" b="1" dirty="0"/>
              <a:t> дуб </a:t>
            </a:r>
            <a:r>
              <a:rPr lang="ru-RU" b="1" dirty="0" err="1"/>
              <a:t>звичайний</a:t>
            </a:r>
            <a:r>
              <a:rPr lang="ru-RU" b="1" dirty="0"/>
              <a:t> (6,4 кг/м2), </a:t>
            </a:r>
            <a:r>
              <a:rPr lang="ru-RU" b="1" dirty="0" err="1"/>
              <a:t>що</a:t>
            </a:r>
            <a:r>
              <a:rPr lang="ru-RU" b="1" dirty="0"/>
              <a:t> </a:t>
            </a:r>
            <a:r>
              <a:rPr lang="ru-RU" b="1" dirty="0" err="1"/>
              <a:t>майже</a:t>
            </a:r>
            <a:r>
              <a:rPr lang="ru-RU" b="1" dirty="0"/>
              <a:t> </a:t>
            </a:r>
            <a:r>
              <a:rPr lang="ru-RU" b="1" dirty="0" err="1"/>
              <a:t>дорівнює</a:t>
            </a:r>
            <a:r>
              <a:rPr lang="ru-RU" b="1" dirty="0"/>
              <a:t> </a:t>
            </a:r>
            <a:r>
              <a:rPr lang="ru-RU" b="1" dirty="0" err="1"/>
              <a:t>середньому</a:t>
            </a:r>
            <a:r>
              <a:rPr lang="ru-RU" b="1" dirty="0"/>
              <a:t> </a:t>
            </a:r>
            <a:r>
              <a:rPr lang="ru-RU" b="1" dirty="0" err="1"/>
              <a:t>показнику</a:t>
            </a:r>
            <a:r>
              <a:rPr lang="ru-RU" b="1" dirty="0"/>
              <a:t> по </a:t>
            </a:r>
            <a:r>
              <a:rPr lang="ru-RU" b="1" dirty="0" err="1"/>
              <a:t>Україні</a:t>
            </a:r>
            <a:r>
              <a:rPr lang="ru-RU" b="1" dirty="0"/>
              <a:t> і </a:t>
            </a:r>
            <a:r>
              <a:rPr lang="ru-RU" b="1" dirty="0" err="1"/>
              <a:t>вдвічі</a:t>
            </a:r>
            <a:r>
              <a:rPr lang="ru-RU" b="1" dirty="0"/>
              <a:t> </a:t>
            </a:r>
            <a:r>
              <a:rPr lang="ru-RU" b="1" dirty="0" err="1"/>
              <a:t>більше</a:t>
            </a:r>
            <a:r>
              <a:rPr lang="ru-RU" b="1" dirty="0"/>
              <a:t> </a:t>
            </a:r>
            <a:r>
              <a:rPr lang="ru-RU" b="1" dirty="0" err="1"/>
              <a:t>показника</a:t>
            </a:r>
            <a:r>
              <a:rPr lang="ru-RU" b="1" dirty="0"/>
              <a:t>, </a:t>
            </a:r>
            <a:r>
              <a:rPr lang="ru-RU" b="1" dirty="0" err="1"/>
              <a:t>запропонованого</a:t>
            </a:r>
            <a:r>
              <a:rPr lang="ru-RU" b="1" dirty="0"/>
              <a:t> </a:t>
            </a:r>
            <a:r>
              <a:rPr lang="en-US" b="1" dirty="0"/>
              <a:t>FAO.</a:t>
            </a:r>
          </a:p>
          <a:p>
            <a:r>
              <a:rPr lang="uk-UA" b="1" dirty="0" smtClean="0"/>
              <a:t>5. </a:t>
            </a:r>
            <a:r>
              <a:rPr lang="ru-RU" b="1" dirty="0" err="1" smtClean="0"/>
              <a:t>Виявлено</a:t>
            </a:r>
            <a:r>
              <a:rPr lang="ru-RU" b="1" dirty="0"/>
              <a:t>, </a:t>
            </a:r>
            <a:r>
              <a:rPr lang="ru-RU" b="1" dirty="0" err="1"/>
              <a:t>що</a:t>
            </a:r>
            <a:r>
              <a:rPr lang="ru-RU" b="1" dirty="0"/>
              <a:t> </a:t>
            </a:r>
            <a:r>
              <a:rPr lang="ru-RU" b="1" dirty="0" err="1" smtClean="0"/>
              <a:t>протягом</a:t>
            </a:r>
            <a:r>
              <a:rPr lang="ru-RU" b="1" dirty="0" smtClean="0"/>
              <a:t> </a:t>
            </a:r>
            <a:r>
              <a:rPr lang="ru-RU" b="1" dirty="0"/>
              <a:t>2014–2019 </a:t>
            </a:r>
            <a:r>
              <a:rPr lang="ru-RU" b="1" dirty="0" err="1"/>
              <a:t>рр</a:t>
            </a:r>
            <a:r>
              <a:rPr lang="ru-RU" b="1" dirty="0"/>
              <a:t>. </a:t>
            </a:r>
            <a:r>
              <a:rPr lang="ru-RU" b="1" dirty="0" err="1" smtClean="0"/>
              <a:t>спостерігалася</a:t>
            </a:r>
            <a:r>
              <a:rPr lang="ru-RU" b="1" dirty="0" smtClean="0"/>
              <a:t> </a:t>
            </a:r>
            <a:r>
              <a:rPr lang="ru-RU" b="1" dirty="0" err="1"/>
              <a:t>тенденція</a:t>
            </a:r>
            <a:r>
              <a:rPr lang="ru-RU" b="1" dirty="0"/>
              <a:t> до  </a:t>
            </a:r>
            <a:r>
              <a:rPr lang="ru-RU" b="1" dirty="0" err="1"/>
              <a:t>зменшення</a:t>
            </a:r>
            <a:r>
              <a:rPr lang="ru-RU" b="1" dirty="0"/>
              <a:t> </a:t>
            </a:r>
            <a:r>
              <a:rPr lang="ru-RU" b="1" dirty="0" err="1"/>
              <a:t>середньорічної</a:t>
            </a:r>
            <a:r>
              <a:rPr lang="ru-RU" b="1" dirty="0"/>
              <a:t> </a:t>
            </a:r>
            <a:r>
              <a:rPr lang="ru-RU" b="1" dirty="0" err="1"/>
              <a:t>температури</a:t>
            </a:r>
            <a:r>
              <a:rPr lang="ru-RU" b="1" dirty="0"/>
              <a:t>  на 0,6°С,  </a:t>
            </a:r>
            <a:r>
              <a:rPr lang="ru-RU" b="1" dirty="0" err="1"/>
              <a:t>збільшення</a:t>
            </a:r>
            <a:r>
              <a:rPr lang="ru-RU" b="1" dirty="0"/>
              <a:t> </a:t>
            </a:r>
            <a:r>
              <a:rPr lang="ru-RU" b="1" dirty="0" err="1"/>
              <a:t>щорічної</a:t>
            </a:r>
            <a:r>
              <a:rPr lang="ru-RU" b="1" dirty="0"/>
              <a:t> </a:t>
            </a:r>
            <a:r>
              <a:rPr lang="ru-RU" b="1" dirty="0" err="1"/>
              <a:t>суми</a:t>
            </a:r>
            <a:r>
              <a:rPr lang="ru-RU" b="1" dirty="0"/>
              <a:t> </a:t>
            </a:r>
            <a:r>
              <a:rPr lang="ru-RU" b="1" dirty="0" err="1"/>
              <a:t>опадів</a:t>
            </a:r>
            <a:r>
              <a:rPr lang="ru-RU" b="1" dirty="0"/>
              <a:t> на 97 мм,  та  </a:t>
            </a:r>
            <a:r>
              <a:rPr lang="ru-RU" b="1" dirty="0" err="1"/>
              <a:t>зменшення</a:t>
            </a:r>
            <a:r>
              <a:rPr lang="ru-RU" b="1" dirty="0"/>
              <a:t> </a:t>
            </a:r>
            <a:r>
              <a:rPr lang="ru-RU" b="1" dirty="0" err="1"/>
              <a:t>відносної</a:t>
            </a:r>
            <a:r>
              <a:rPr lang="ru-RU" b="1" dirty="0"/>
              <a:t> </a:t>
            </a:r>
            <a:r>
              <a:rPr lang="ru-RU" b="1" dirty="0" err="1"/>
              <a:t>вологості</a:t>
            </a:r>
            <a:r>
              <a:rPr lang="ru-RU" b="1" dirty="0"/>
              <a:t> </a:t>
            </a:r>
            <a:r>
              <a:rPr lang="ru-RU" b="1" dirty="0" err="1"/>
              <a:t>повітря</a:t>
            </a:r>
            <a:r>
              <a:rPr lang="ru-RU" b="1" dirty="0"/>
              <a:t> на 1%. </a:t>
            </a:r>
            <a:r>
              <a:rPr lang="ru-RU" b="1" dirty="0" err="1"/>
              <a:t>Підвищилася</a:t>
            </a:r>
            <a:r>
              <a:rPr lang="ru-RU" b="1" dirty="0"/>
              <a:t> </a:t>
            </a:r>
            <a:r>
              <a:rPr lang="ru-RU" b="1" dirty="0" err="1"/>
              <a:t>висота</a:t>
            </a:r>
            <a:r>
              <a:rPr lang="ru-RU" b="1" dirty="0"/>
              <a:t> </a:t>
            </a:r>
            <a:r>
              <a:rPr lang="ru-RU" b="1" dirty="0" err="1"/>
              <a:t>снігового</a:t>
            </a:r>
            <a:r>
              <a:rPr lang="ru-RU" b="1" dirty="0"/>
              <a:t> </a:t>
            </a:r>
            <a:r>
              <a:rPr lang="ru-RU" b="1" dirty="0" err="1"/>
              <a:t>покриву</a:t>
            </a:r>
            <a:r>
              <a:rPr lang="ru-RU" b="1" dirty="0"/>
              <a:t> в </a:t>
            </a:r>
            <a:r>
              <a:rPr lang="ru-RU" b="1" dirty="0" err="1"/>
              <a:t>середньому</a:t>
            </a:r>
            <a:r>
              <a:rPr lang="ru-RU" b="1" dirty="0"/>
              <a:t> на 3,1 см; </a:t>
            </a:r>
            <a:r>
              <a:rPr lang="ru-RU" b="1" dirty="0" err="1"/>
              <a:t>незмінною</a:t>
            </a:r>
            <a:r>
              <a:rPr lang="ru-RU" b="1" dirty="0"/>
              <a:t> </a:t>
            </a:r>
            <a:r>
              <a:rPr lang="ru-RU" b="1" dirty="0" err="1"/>
              <a:t>залишилася</a:t>
            </a:r>
            <a:r>
              <a:rPr lang="ru-RU" b="1" dirty="0"/>
              <a:t> </a:t>
            </a:r>
            <a:r>
              <a:rPr lang="ru-RU" b="1" dirty="0" err="1"/>
              <a:t>хмарність</a:t>
            </a:r>
            <a:r>
              <a:rPr lang="ru-RU" b="1" dirty="0"/>
              <a:t>.</a:t>
            </a:r>
          </a:p>
          <a:p>
            <a:r>
              <a:rPr lang="ru-RU" b="1" dirty="0" smtClean="0"/>
              <a:t>6. </a:t>
            </a:r>
            <a:r>
              <a:rPr lang="ru-RU" b="1" dirty="0" err="1" smtClean="0"/>
              <a:t>Основним</a:t>
            </a:r>
            <a:r>
              <a:rPr lang="ru-RU" b="1" dirty="0" smtClean="0"/>
              <a:t> </a:t>
            </a:r>
            <a:r>
              <a:rPr lang="ru-RU" b="1" dirty="0"/>
              <a:t>компонентом </a:t>
            </a:r>
            <a:r>
              <a:rPr lang="ru-RU" b="1" dirty="0" err="1"/>
              <a:t>впливу</a:t>
            </a:r>
            <a:r>
              <a:rPr lang="ru-RU" b="1" dirty="0"/>
              <a:t> на </a:t>
            </a:r>
            <a:r>
              <a:rPr lang="ru-RU" b="1" dirty="0" err="1"/>
              <a:t>зміну</a:t>
            </a:r>
            <a:r>
              <a:rPr lang="ru-RU" b="1" dirty="0"/>
              <a:t> </a:t>
            </a:r>
            <a:r>
              <a:rPr lang="ru-RU" b="1" dirty="0" err="1"/>
              <a:t>клімату</a:t>
            </a:r>
            <a:r>
              <a:rPr lang="ru-RU" b="1" dirty="0"/>
              <a:t> є </a:t>
            </a:r>
            <a:r>
              <a:rPr lang="ru-RU" b="1" dirty="0" err="1"/>
              <a:t>вуглекислий</a:t>
            </a:r>
            <a:r>
              <a:rPr lang="ru-RU" b="1" dirty="0"/>
              <a:t> газ, </a:t>
            </a:r>
            <a:r>
              <a:rPr lang="ru-RU" b="1" dirty="0" err="1"/>
              <a:t>вміст</a:t>
            </a:r>
            <a:r>
              <a:rPr lang="ru-RU" b="1" dirty="0"/>
              <a:t> </a:t>
            </a:r>
            <a:r>
              <a:rPr lang="ru-RU" b="1" dirty="0" err="1"/>
              <a:t>якого</a:t>
            </a:r>
            <a:r>
              <a:rPr lang="ru-RU" b="1" dirty="0"/>
              <a:t> у </a:t>
            </a:r>
            <a:r>
              <a:rPr lang="ru-RU" b="1" dirty="0" err="1"/>
              <a:t>атмосфері</a:t>
            </a:r>
            <a:r>
              <a:rPr lang="ru-RU" b="1" dirty="0"/>
              <a:t> </a:t>
            </a:r>
            <a:r>
              <a:rPr lang="ru-RU" b="1" dirty="0" err="1"/>
              <a:t>Кривбасу</a:t>
            </a:r>
            <a:r>
              <a:rPr lang="ru-RU" b="1" dirty="0"/>
              <a:t>  </a:t>
            </a:r>
            <a:r>
              <a:rPr lang="ru-RU" b="1" dirty="0" err="1"/>
              <a:t>від</a:t>
            </a:r>
            <a:r>
              <a:rPr lang="ru-RU" b="1" dirty="0"/>
              <a:t> </a:t>
            </a:r>
            <a:r>
              <a:rPr lang="ru-RU" b="1" dirty="0" err="1"/>
              <a:t>стаціонарних</a:t>
            </a:r>
            <a:r>
              <a:rPr lang="ru-RU" b="1" dirty="0"/>
              <a:t> та </a:t>
            </a:r>
            <a:r>
              <a:rPr lang="ru-RU" b="1" dirty="0" err="1"/>
              <a:t>пересувних</a:t>
            </a:r>
            <a:r>
              <a:rPr lang="ru-RU" b="1" dirty="0"/>
              <a:t> </a:t>
            </a:r>
            <a:r>
              <a:rPr lang="ru-RU" b="1" dirty="0" err="1"/>
              <a:t>джерел</a:t>
            </a:r>
            <a:r>
              <a:rPr lang="ru-RU" b="1" dirty="0"/>
              <a:t> </a:t>
            </a:r>
            <a:r>
              <a:rPr lang="ru-RU" b="1" dirty="0" err="1"/>
              <a:t>постійно</a:t>
            </a:r>
            <a:r>
              <a:rPr lang="ru-RU" b="1" dirty="0"/>
              <a:t> </a:t>
            </a:r>
            <a:r>
              <a:rPr lang="ru-RU" b="1" dirty="0" err="1"/>
              <a:t>коливається</a:t>
            </a:r>
            <a:r>
              <a:rPr lang="ru-RU" b="1" dirty="0"/>
              <a:t>, а за </a:t>
            </a:r>
            <a:r>
              <a:rPr lang="ru-RU" b="1" dirty="0" err="1"/>
              <a:t>досліджуваний</a:t>
            </a:r>
            <a:r>
              <a:rPr lang="ru-RU" b="1" dirty="0"/>
              <a:t> </a:t>
            </a:r>
            <a:r>
              <a:rPr lang="ru-RU" b="1" dirty="0" err="1"/>
              <a:t>період</a:t>
            </a:r>
            <a:r>
              <a:rPr lang="ru-RU" b="1" dirty="0"/>
              <a:t> </a:t>
            </a:r>
            <a:r>
              <a:rPr lang="ru-RU" b="1" dirty="0" err="1"/>
              <a:t>збільшився</a:t>
            </a:r>
            <a:r>
              <a:rPr lang="ru-RU" b="1" dirty="0"/>
              <a:t>  </a:t>
            </a:r>
            <a:r>
              <a:rPr lang="ru-RU" b="1" dirty="0" err="1"/>
              <a:t>майже</a:t>
            </a:r>
            <a:r>
              <a:rPr lang="ru-RU" b="1" dirty="0"/>
              <a:t> на 40%.</a:t>
            </a:r>
          </a:p>
          <a:p>
            <a:r>
              <a:rPr lang="ru-RU" b="1" dirty="0" smtClean="0"/>
              <a:t>7. </a:t>
            </a:r>
            <a:r>
              <a:rPr lang="ru-RU" b="1" dirty="0" err="1" smtClean="0"/>
              <a:t>Встановлена</a:t>
            </a:r>
            <a:r>
              <a:rPr lang="ru-RU" b="1" dirty="0" smtClean="0"/>
              <a:t> </a:t>
            </a:r>
            <a:r>
              <a:rPr lang="ru-RU" b="1" dirty="0" err="1"/>
              <a:t>динаміка</a:t>
            </a:r>
            <a:r>
              <a:rPr lang="ru-RU" b="1" dirty="0"/>
              <a:t> у </a:t>
            </a:r>
            <a:r>
              <a:rPr lang="ru-RU" b="1" dirty="0" err="1"/>
              <a:t>досліджуваних</a:t>
            </a:r>
            <a:r>
              <a:rPr lang="ru-RU" b="1" dirty="0"/>
              <a:t> параметрах: </a:t>
            </a:r>
            <a:r>
              <a:rPr lang="ru-RU" b="1" dirty="0" err="1"/>
              <a:t>фітомаса</a:t>
            </a:r>
            <a:r>
              <a:rPr lang="ru-RU" b="1" dirty="0"/>
              <a:t> на  </a:t>
            </a:r>
            <a:r>
              <a:rPr lang="ru-RU" b="1" dirty="0" err="1"/>
              <a:t>тимчасових</a:t>
            </a:r>
            <a:r>
              <a:rPr lang="ru-RU" b="1" dirty="0"/>
              <a:t> </a:t>
            </a:r>
            <a:r>
              <a:rPr lang="ru-RU" b="1" dirty="0" err="1"/>
              <a:t>пробних</a:t>
            </a:r>
            <a:r>
              <a:rPr lang="ru-RU" b="1" dirty="0"/>
              <a:t> </a:t>
            </a:r>
            <a:r>
              <a:rPr lang="ru-RU" b="1" dirty="0" err="1"/>
              <a:t>площах</a:t>
            </a:r>
            <a:r>
              <a:rPr lang="ru-RU" b="1" dirty="0"/>
              <a:t> </a:t>
            </a:r>
            <a:r>
              <a:rPr lang="ru-RU" b="1" dirty="0" err="1"/>
              <a:t>протягом</a:t>
            </a:r>
            <a:r>
              <a:rPr lang="ru-RU" b="1" dirty="0"/>
              <a:t> 5 </a:t>
            </a:r>
            <a:r>
              <a:rPr lang="ru-RU" b="1" dirty="0" err="1"/>
              <a:t>років</a:t>
            </a:r>
            <a:r>
              <a:rPr lang="ru-RU" b="1" dirty="0"/>
              <a:t> </a:t>
            </a:r>
            <a:r>
              <a:rPr lang="ru-RU" b="1" dirty="0" err="1"/>
              <a:t>збільшилася</a:t>
            </a:r>
            <a:r>
              <a:rPr lang="ru-RU" b="1" dirty="0"/>
              <a:t>  у дубу </a:t>
            </a:r>
            <a:r>
              <a:rPr lang="ru-RU" b="1" dirty="0" err="1"/>
              <a:t>звичайного</a:t>
            </a:r>
            <a:r>
              <a:rPr lang="ru-RU" b="1" dirty="0"/>
              <a:t>  на 0,058 т·га-1·рік-1 (9,5%),  а у </a:t>
            </a:r>
            <a:r>
              <a:rPr lang="ru-RU" b="1" dirty="0" err="1"/>
              <a:t>ясену</a:t>
            </a:r>
            <a:r>
              <a:rPr lang="ru-RU" b="1" dirty="0"/>
              <a:t> </a:t>
            </a:r>
            <a:r>
              <a:rPr lang="ru-RU" b="1" dirty="0" err="1"/>
              <a:t>звичайного</a:t>
            </a:r>
            <a:r>
              <a:rPr lang="ru-RU" b="1" dirty="0"/>
              <a:t> на 0,044 т·га-1·рік-1 (4,7%); </a:t>
            </a:r>
            <a:r>
              <a:rPr lang="ru-RU" b="1" dirty="0" err="1"/>
              <a:t>відповідно</a:t>
            </a:r>
            <a:r>
              <a:rPr lang="ru-RU" b="1" dirty="0"/>
              <a:t> </a:t>
            </a:r>
            <a:r>
              <a:rPr lang="ru-RU" b="1" dirty="0" err="1"/>
              <a:t>збільшилися</a:t>
            </a:r>
            <a:r>
              <a:rPr lang="ru-RU" b="1" dirty="0"/>
              <a:t> і </a:t>
            </a:r>
            <a:r>
              <a:rPr lang="ru-RU" b="1" dirty="0" err="1"/>
              <a:t>обсяги</a:t>
            </a:r>
            <a:r>
              <a:rPr lang="ru-RU" b="1" dirty="0"/>
              <a:t> </a:t>
            </a:r>
            <a:r>
              <a:rPr lang="ru-RU" b="1" dirty="0" err="1"/>
              <a:t>депонованого</a:t>
            </a:r>
            <a:r>
              <a:rPr lang="ru-RU" b="1" dirty="0"/>
              <a:t> </a:t>
            </a:r>
            <a:r>
              <a:rPr lang="ru-RU" b="1" dirty="0" err="1"/>
              <a:t>вуглецю</a:t>
            </a:r>
            <a:r>
              <a:rPr lang="ru-RU" b="1" dirty="0"/>
              <a:t>. </a:t>
            </a:r>
          </a:p>
          <a:p>
            <a:r>
              <a:rPr lang="ru-RU" b="1" dirty="0" smtClean="0"/>
              <a:t>8. Запас </a:t>
            </a:r>
            <a:r>
              <a:rPr lang="ru-RU" b="1" dirty="0" err="1"/>
              <a:t>органічного</a:t>
            </a:r>
            <a:r>
              <a:rPr lang="ru-RU" b="1" dirty="0"/>
              <a:t> </a:t>
            </a:r>
            <a:r>
              <a:rPr lang="ru-RU" b="1" dirty="0" err="1"/>
              <a:t>вуглецю</a:t>
            </a:r>
            <a:r>
              <a:rPr lang="ru-RU" b="1" dirty="0"/>
              <a:t> у  штучному </a:t>
            </a:r>
            <a:r>
              <a:rPr lang="ru-RU" b="1" dirty="0" err="1"/>
              <a:t>деревостані</a:t>
            </a:r>
            <a:r>
              <a:rPr lang="ru-RU" b="1" dirty="0"/>
              <a:t> </a:t>
            </a:r>
            <a:r>
              <a:rPr lang="ru-RU" b="1" dirty="0" err="1"/>
              <a:t>Карачунівського</a:t>
            </a:r>
            <a:r>
              <a:rPr lang="ru-RU" b="1" dirty="0"/>
              <a:t> </a:t>
            </a:r>
            <a:r>
              <a:rPr lang="ru-RU" b="1" dirty="0" err="1"/>
              <a:t>лісового</a:t>
            </a:r>
            <a:r>
              <a:rPr lang="ru-RU" b="1" dirty="0"/>
              <a:t> </a:t>
            </a:r>
            <a:r>
              <a:rPr lang="ru-RU" b="1" dirty="0" err="1"/>
              <a:t>масиву</a:t>
            </a:r>
            <a:r>
              <a:rPr lang="ru-RU" b="1" dirty="0"/>
              <a:t>, </a:t>
            </a:r>
            <a:r>
              <a:rPr lang="ru-RU" b="1" dirty="0" err="1"/>
              <a:t>незважаючи</a:t>
            </a:r>
            <a:r>
              <a:rPr lang="ru-RU" b="1" dirty="0"/>
              <a:t> на </a:t>
            </a:r>
            <a:r>
              <a:rPr lang="ru-RU" b="1" dirty="0" err="1"/>
              <a:t>умови</a:t>
            </a:r>
            <a:r>
              <a:rPr lang="ru-RU" b="1" dirty="0"/>
              <a:t> </a:t>
            </a:r>
            <a:r>
              <a:rPr lang="ru-RU" b="1" dirty="0" err="1"/>
              <a:t>степового</a:t>
            </a:r>
            <a:r>
              <a:rPr lang="ru-RU" b="1" dirty="0"/>
              <a:t> </a:t>
            </a:r>
            <a:r>
              <a:rPr lang="ru-RU" b="1" dirty="0" err="1"/>
              <a:t>клімату</a:t>
            </a:r>
            <a:r>
              <a:rPr lang="ru-RU" b="1" dirty="0"/>
              <a:t> і </a:t>
            </a:r>
            <a:r>
              <a:rPr lang="ru-RU" b="1" dirty="0" err="1"/>
              <a:t>забруднення</a:t>
            </a:r>
            <a:r>
              <a:rPr lang="ru-RU" b="1" dirty="0"/>
              <a:t> </a:t>
            </a:r>
            <a:r>
              <a:rPr lang="ru-RU" b="1" dirty="0" err="1"/>
              <a:t>довкілля</a:t>
            </a:r>
            <a:r>
              <a:rPr lang="ru-RU" b="1" dirty="0"/>
              <a:t>, </a:t>
            </a:r>
            <a:r>
              <a:rPr lang="ru-RU" b="1" dirty="0" err="1"/>
              <a:t>перебуває</a:t>
            </a:r>
            <a:r>
              <a:rPr lang="ru-RU" b="1" dirty="0"/>
              <a:t> на </a:t>
            </a:r>
            <a:r>
              <a:rPr lang="ru-RU" b="1" dirty="0" err="1"/>
              <a:t>рівні</a:t>
            </a:r>
            <a:r>
              <a:rPr lang="ru-RU" b="1" dirty="0"/>
              <a:t> </a:t>
            </a:r>
            <a:r>
              <a:rPr lang="ru-RU" b="1" dirty="0" err="1"/>
              <a:t>лісів</a:t>
            </a:r>
            <a:r>
              <a:rPr lang="ru-RU" b="1" dirty="0"/>
              <a:t> </a:t>
            </a:r>
            <a:r>
              <a:rPr lang="ru-RU" b="1" dirty="0" err="1"/>
              <a:t>помірної</a:t>
            </a:r>
            <a:r>
              <a:rPr lang="ru-RU" b="1" dirty="0"/>
              <a:t> </a:t>
            </a:r>
            <a:r>
              <a:rPr lang="ru-RU" b="1" dirty="0" err="1"/>
              <a:t>зони</a:t>
            </a:r>
            <a:r>
              <a:rPr lang="ru-RU" b="1" dirty="0"/>
              <a:t>. </a:t>
            </a:r>
            <a:r>
              <a:rPr lang="ru-RU" b="1" dirty="0" err="1"/>
              <a:t>Такі</a:t>
            </a:r>
            <a:r>
              <a:rPr lang="ru-RU" b="1" dirty="0"/>
              <a:t> </a:t>
            </a:r>
            <a:r>
              <a:rPr lang="ru-RU" b="1" dirty="0" err="1"/>
              <a:t>зміни</a:t>
            </a:r>
            <a:r>
              <a:rPr lang="ru-RU" b="1" dirty="0"/>
              <a:t> </a:t>
            </a:r>
            <a:r>
              <a:rPr lang="ru-RU" b="1" dirty="0" err="1"/>
              <a:t>залежать</a:t>
            </a:r>
            <a:r>
              <a:rPr lang="ru-RU" b="1" dirty="0"/>
              <a:t> не </a:t>
            </a:r>
            <a:r>
              <a:rPr lang="ru-RU" b="1" dirty="0" err="1"/>
              <a:t>лише</a:t>
            </a:r>
            <a:r>
              <a:rPr lang="ru-RU" b="1" dirty="0"/>
              <a:t>  </a:t>
            </a:r>
            <a:r>
              <a:rPr lang="ru-RU" b="1" dirty="0" err="1"/>
              <a:t>від</a:t>
            </a:r>
            <a:r>
              <a:rPr lang="ru-RU" b="1" dirty="0"/>
              <a:t>  </a:t>
            </a:r>
            <a:r>
              <a:rPr lang="ru-RU" b="1" dirty="0" err="1"/>
              <a:t>ростових</a:t>
            </a:r>
            <a:r>
              <a:rPr lang="ru-RU" b="1" dirty="0"/>
              <a:t> </a:t>
            </a:r>
            <a:r>
              <a:rPr lang="ru-RU" b="1" dirty="0" err="1"/>
              <a:t>процесів</a:t>
            </a:r>
            <a:r>
              <a:rPr lang="ru-RU" b="1" dirty="0"/>
              <a:t> </a:t>
            </a:r>
            <a:r>
              <a:rPr lang="ru-RU" b="1" dirty="0" err="1"/>
              <a:t>рослин</a:t>
            </a:r>
            <a:r>
              <a:rPr lang="ru-RU" b="1" dirty="0"/>
              <a:t> </a:t>
            </a:r>
            <a:r>
              <a:rPr lang="ru-RU" b="1" dirty="0" err="1"/>
              <a:t>внаслідок</a:t>
            </a:r>
            <a:r>
              <a:rPr lang="ru-RU" b="1" dirty="0"/>
              <a:t> </a:t>
            </a:r>
            <a:r>
              <a:rPr lang="ru-RU" b="1" dirty="0" err="1"/>
              <a:t>поглинання</a:t>
            </a:r>
            <a:r>
              <a:rPr lang="ru-RU" b="1" dirty="0"/>
              <a:t> </a:t>
            </a:r>
            <a:r>
              <a:rPr lang="ru-RU" b="1" dirty="0" err="1"/>
              <a:t>вуглецю</a:t>
            </a:r>
            <a:r>
              <a:rPr lang="ru-RU" b="1" dirty="0"/>
              <a:t>; </a:t>
            </a:r>
            <a:r>
              <a:rPr lang="ru-RU" b="1" dirty="0" err="1"/>
              <a:t>вважаємо</a:t>
            </a:r>
            <a:r>
              <a:rPr lang="ru-RU" b="1" dirty="0"/>
              <a:t>, </a:t>
            </a:r>
            <a:r>
              <a:rPr lang="ru-RU" b="1" dirty="0" err="1"/>
              <a:t>що</a:t>
            </a:r>
            <a:r>
              <a:rPr lang="ru-RU" b="1" dirty="0"/>
              <a:t> на </a:t>
            </a:r>
            <a:r>
              <a:rPr lang="ru-RU" b="1" dirty="0" err="1"/>
              <a:t>цей</a:t>
            </a:r>
            <a:r>
              <a:rPr lang="ru-RU" b="1" dirty="0"/>
              <a:t> </a:t>
            </a:r>
            <a:r>
              <a:rPr lang="ru-RU" b="1" dirty="0" err="1"/>
              <a:t>процес</a:t>
            </a:r>
            <a:r>
              <a:rPr lang="ru-RU" b="1" dirty="0"/>
              <a:t> </a:t>
            </a:r>
            <a:r>
              <a:rPr lang="ru-RU" b="1" dirty="0" err="1"/>
              <a:t>також</a:t>
            </a:r>
            <a:r>
              <a:rPr lang="ru-RU" b="1" dirty="0"/>
              <a:t> </a:t>
            </a:r>
            <a:r>
              <a:rPr lang="ru-RU" b="1" dirty="0" err="1"/>
              <a:t>вплинули</a:t>
            </a:r>
            <a:r>
              <a:rPr lang="ru-RU" b="1" dirty="0"/>
              <a:t> і </a:t>
            </a:r>
            <a:r>
              <a:rPr lang="ru-RU" b="1" dirty="0" err="1"/>
              <a:t>коливання</a:t>
            </a:r>
            <a:r>
              <a:rPr lang="ru-RU" b="1" dirty="0"/>
              <a:t> </a:t>
            </a:r>
            <a:r>
              <a:rPr lang="ru-RU" b="1" dirty="0" err="1"/>
              <a:t>кліматичних</a:t>
            </a:r>
            <a:r>
              <a:rPr lang="ru-RU" b="1" dirty="0"/>
              <a:t> </a:t>
            </a:r>
            <a:r>
              <a:rPr lang="ru-RU" b="1" dirty="0" err="1"/>
              <a:t>чинників</a:t>
            </a:r>
            <a:r>
              <a:rPr lang="ru-RU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702502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8991" y="175555"/>
            <a:ext cx="10515600" cy="627334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 smtClean="0">
                <a:solidFill>
                  <a:schemeClr val="accent2">
                    <a:lumMod val="50000"/>
                  </a:schemeClr>
                </a:solidFill>
              </a:rPr>
              <a:t>Пропозиції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70156" y="1266254"/>
            <a:ext cx="10682868" cy="3849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  <a:tabLst>
                <a:tab pos="-90170" algn="l"/>
                <a:tab pos="180340" algn="l"/>
              </a:tabLst>
            </a:pPr>
            <a:r>
              <a:rPr lang="uk-UA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Підтримувати деревостан у </a:t>
            </a:r>
            <a:r>
              <a:rPr lang="uk-UA" sz="20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помірно</a:t>
            </a:r>
            <a:r>
              <a:rPr lang="uk-UA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густому, життєздатному стані.</a:t>
            </a:r>
            <a:endParaRPr lang="ru-RU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  <a:tabLst>
                <a:tab pos="-90170" algn="l"/>
                <a:tab pos="180340" algn="l"/>
              </a:tabLst>
            </a:pPr>
            <a:r>
              <a:rPr lang="uk-UA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Обмежити антропогенний вплив на фітоценоз або врегулювати його.</a:t>
            </a:r>
            <a:endParaRPr lang="ru-RU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71755" lvl="0" indent="-342900" algn="just">
              <a:lnSpc>
                <a:spcPct val="150000"/>
              </a:lnSpc>
              <a:spcBef>
                <a:spcPts val="100"/>
              </a:spcBef>
              <a:spcAft>
                <a:spcPts val="100"/>
              </a:spcAft>
              <a:buFont typeface="+mj-lt"/>
              <a:buAutoNum type="arabicPeriod"/>
              <a:tabLst>
                <a:tab pos="-200025" algn="l"/>
                <a:tab pos="-90170" algn="l"/>
                <a:tab pos="180340" algn="l"/>
              </a:tabLst>
            </a:pPr>
            <a:r>
              <a:rPr lang="uk-UA" sz="2000" b="1" dirty="0">
                <a:latin typeface="Journal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uk-UA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Створити додаткові обсяги лісопосадок за рахунок освоєння еродованих     земель на ярах, балках.</a:t>
            </a:r>
            <a:endParaRPr lang="ru-RU" sz="1600" b="1" dirty="0" smtClean="0">
              <a:effectLst/>
              <a:latin typeface="Journal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71755" lvl="0" indent="-342900" algn="just">
              <a:lnSpc>
                <a:spcPct val="150000"/>
              </a:lnSpc>
              <a:spcBef>
                <a:spcPts val="100"/>
              </a:spcBef>
              <a:spcAft>
                <a:spcPts val="100"/>
              </a:spcAft>
              <a:buFont typeface="+mj-lt"/>
              <a:buAutoNum type="arabicPeriod"/>
              <a:tabLst>
                <a:tab pos="-90170" algn="l"/>
                <a:tab pos="180340" algn="l"/>
              </a:tabLst>
            </a:pPr>
            <a:r>
              <a:rPr lang="uk-UA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Збільшити продуктивність біомаси лісових насаджень за рахунок використання генетично поліпшеного посадочного матеріалу.</a:t>
            </a:r>
            <a:endParaRPr lang="ru-RU" sz="1600" b="1" dirty="0" smtClean="0">
              <a:effectLst/>
              <a:latin typeface="Journal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71755" lvl="0" indent="-342900" algn="just">
              <a:lnSpc>
                <a:spcPct val="150000"/>
              </a:lnSpc>
              <a:spcBef>
                <a:spcPts val="100"/>
              </a:spcBef>
              <a:spcAft>
                <a:spcPts val="100"/>
              </a:spcAft>
              <a:buFont typeface="+mj-lt"/>
              <a:buAutoNum type="arabicPeriod"/>
              <a:tabLst>
                <a:tab pos="-90170" algn="l"/>
                <a:tab pos="180340" algn="l"/>
              </a:tabLst>
            </a:pPr>
            <a:r>
              <a:rPr lang="uk-UA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Підвищити ефективність захисту лісів від шкідників та </a:t>
            </a:r>
            <a:r>
              <a:rPr lang="uk-UA" sz="20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хвороб</a:t>
            </a:r>
            <a:r>
              <a:rPr lang="uk-UA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що приведе до збільшення приросту біомаси. </a:t>
            </a:r>
            <a:endParaRPr lang="ru-RU" sz="1600" b="1" dirty="0">
              <a:effectLst/>
              <a:latin typeface="Journal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78691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0502" y="0"/>
            <a:ext cx="10515600" cy="1325563"/>
          </a:xfrm>
        </p:spPr>
        <p:txBody>
          <a:bodyPr/>
          <a:lstStyle/>
          <a:p>
            <a:pPr algn="ctr"/>
            <a:r>
              <a:rPr lang="uk-UA" b="1" dirty="0" smtClean="0">
                <a:solidFill>
                  <a:schemeClr val="accent2">
                    <a:lumMod val="50000"/>
                  </a:schemeClr>
                </a:solidFill>
              </a:rPr>
              <a:t>Учнівське лісництво «Дубочок»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8424" y="1194894"/>
            <a:ext cx="3152080" cy="236406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20" t="4763" r="6088" b="7603"/>
          <a:stretch/>
        </p:blipFill>
        <p:spPr>
          <a:xfrm>
            <a:off x="329728" y="1237927"/>
            <a:ext cx="3077736" cy="240866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23" t="5838" r="8485" b="7094"/>
          <a:stretch/>
        </p:blipFill>
        <p:spPr>
          <a:xfrm>
            <a:off x="3713625" y="1839950"/>
            <a:ext cx="2221668" cy="31223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1235" y="3824561"/>
            <a:ext cx="3466459" cy="25998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2" descr="D:\УЧИТЕЛЬ\Гурток\Лісники\збір жолудів 27.10.13\DSC02275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50" t="2122"/>
          <a:stretch/>
        </p:blipFill>
        <p:spPr bwMode="auto">
          <a:xfrm>
            <a:off x="6088702" y="1831385"/>
            <a:ext cx="2263561" cy="31309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pic>
        <p:nvPicPr>
          <p:cNvPr id="8" name="Picture 2" descr="C:\Documents and Settings\мама\Рабочий стол\Субботник 12.04.2014\DSCF8202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458" y="4017585"/>
            <a:ext cx="3371758" cy="25288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</p:spTree>
    <p:extLst>
      <p:ext uri="{BB962C8B-B14F-4D97-AF65-F5344CB8AC3E}">
        <p14:creationId xmlns:p14="http://schemas.microsoft.com/office/powerpoint/2010/main" val="417769088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382</TotalTime>
  <Words>906</Words>
  <Application>Microsoft Office PowerPoint</Application>
  <PresentationFormat>Широкоэкранный</PresentationFormat>
  <Paragraphs>199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1" baseType="lpstr">
      <vt:lpstr>Arial</vt:lpstr>
      <vt:lpstr>Calibri</vt:lpstr>
      <vt:lpstr>Calibri Light</vt:lpstr>
      <vt:lpstr>Journal</vt:lpstr>
      <vt:lpstr>Times New Roman</vt:lpstr>
      <vt:lpstr>TimesNewRomanPSMT</vt:lpstr>
      <vt:lpstr>Тема Office</vt:lpstr>
      <vt:lpstr>Динаміка фітомаси та  вуглецю  у Карачунівському лісовому масиві  в умовах глобальних кліматичних викликів</vt:lpstr>
      <vt:lpstr>Клімат змінюється</vt:lpstr>
      <vt:lpstr>Презентация PowerPoint</vt:lpstr>
      <vt:lpstr>Методи дослідження</vt:lpstr>
      <vt:lpstr>Екологічний стан едифікаторів фітоценозу</vt:lpstr>
      <vt:lpstr>Екологічний стан едифікаторів фітоценозу</vt:lpstr>
      <vt:lpstr>Біологічна продуктивність</vt:lpstr>
      <vt:lpstr>Депонований вуглець</vt:lpstr>
      <vt:lpstr>Динаміка продуктивності деревних порід фітоценозу Карачунівського  лісового масиву</vt:lpstr>
      <vt:lpstr>Динаміка вмісту  вуглекислого газу</vt:lpstr>
      <vt:lpstr>Показники клімату за даними метеостанції WMO ID </vt:lpstr>
      <vt:lpstr>Висновки</vt:lpstr>
      <vt:lpstr>Пропозиції</vt:lpstr>
      <vt:lpstr>Учнівське лісництво «Дубочок»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29</cp:revision>
  <dcterms:created xsi:type="dcterms:W3CDTF">2019-11-16T11:02:07Z</dcterms:created>
  <dcterms:modified xsi:type="dcterms:W3CDTF">2020-04-11T16:32:50Z</dcterms:modified>
</cp:coreProperties>
</file>