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1" r:id="rId5"/>
    <p:sldId id="263" r:id="rId6"/>
    <p:sldId id="259" r:id="rId7"/>
    <p:sldId id="260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B6F6F"/>
    <a:srgbClr val="3074C6"/>
    <a:srgbClr val="5B93D7"/>
    <a:srgbClr val="3366FF"/>
    <a:srgbClr val="0066FF"/>
    <a:srgbClr val="EC5E5E"/>
    <a:srgbClr val="9A2626"/>
    <a:srgbClr val="FF3737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52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49945-05EA-472F-A1FE-2C260F473E0D}" type="doc">
      <dgm:prSet loTypeId="urn:microsoft.com/office/officeart/2005/8/layout/vList5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0E417BC-3BF1-46F5-A34B-91D67E20FB6F}">
      <dgm:prSet custT="1"/>
      <dgm:spPr/>
      <dgm:t>
        <a:bodyPr/>
        <a:lstStyle/>
        <a:p>
          <a:pPr algn="l" rtl="0"/>
          <a:r>
            <a:rPr lang="uk-UA" sz="1200" dirty="0" smtClean="0"/>
            <a:t>Автоматичне відкриття кришки,</a:t>
          </a:r>
          <a:r>
            <a:rPr lang="uk-UA" sz="1200" b="0" i="0" baseline="0" dirty="0" smtClean="0"/>
            <a:t> герметичне закриття в режимі відсутності прийому відходів.</a:t>
          </a:r>
          <a:endParaRPr lang="ru-RU" sz="1200" dirty="0"/>
        </a:p>
      </dgm:t>
    </dgm:pt>
    <dgm:pt modelId="{8B88C37E-034C-405C-9A02-EF5274496F7C}" type="parTrans" cxnId="{EE9D1D1B-398B-4277-970D-24AF3DC0A25E}">
      <dgm:prSet/>
      <dgm:spPr/>
      <dgm:t>
        <a:bodyPr/>
        <a:lstStyle/>
        <a:p>
          <a:endParaRPr lang="ru-RU"/>
        </a:p>
      </dgm:t>
    </dgm:pt>
    <dgm:pt modelId="{16A6DC14-1240-44CD-AD94-9FAFD7AE6A6C}" type="sibTrans" cxnId="{EE9D1D1B-398B-4277-970D-24AF3DC0A25E}">
      <dgm:prSet/>
      <dgm:spPr/>
      <dgm:t>
        <a:bodyPr/>
        <a:lstStyle/>
        <a:p>
          <a:endParaRPr lang="ru-RU"/>
        </a:p>
      </dgm:t>
    </dgm:pt>
    <dgm:pt modelId="{968882BA-5178-4B3B-851C-8296B56CBF3B}">
      <dgm:prSet custT="1"/>
      <dgm:spPr/>
      <dgm:t>
        <a:bodyPr/>
        <a:lstStyle/>
        <a:p>
          <a:pPr algn="l" rtl="0"/>
          <a:r>
            <a:rPr lang="uk-UA" sz="1200" b="0" i="0" baseline="0" dirty="0" smtClean="0"/>
            <a:t>Попередження</a:t>
          </a:r>
          <a:r>
            <a:rPr lang="uk-UA" sz="1200" b="0" i="0" dirty="0" smtClean="0"/>
            <a:t> про сплив терміну зберігання харчових відходів </a:t>
          </a:r>
          <a:r>
            <a:rPr lang="uk-UA" sz="1200" b="0" i="0" baseline="0" dirty="0" smtClean="0"/>
            <a:t>та передачі по бездротовому зв’язку відповідного сигналу на телефон користувача.</a:t>
          </a:r>
          <a:endParaRPr lang="ru-RU" sz="1200" dirty="0"/>
        </a:p>
      </dgm:t>
    </dgm:pt>
    <dgm:pt modelId="{179EBEA8-30C7-4F8D-8094-90E2DBCED9C0}" type="parTrans" cxnId="{51921087-2637-441A-936B-1194BC96E396}">
      <dgm:prSet/>
      <dgm:spPr/>
      <dgm:t>
        <a:bodyPr/>
        <a:lstStyle/>
        <a:p>
          <a:endParaRPr lang="ru-RU"/>
        </a:p>
      </dgm:t>
    </dgm:pt>
    <dgm:pt modelId="{C65EE818-91B8-4BEE-ACF9-544423041CCC}" type="sibTrans" cxnId="{51921087-2637-441A-936B-1194BC96E396}">
      <dgm:prSet/>
      <dgm:spPr/>
      <dgm:t>
        <a:bodyPr/>
        <a:lstStyle/>
        <a:p>
          <a:endParaRPr lang="ru-RU"/>
        </a:p>
      </dgm:t>
    </dgm:pt>
    <dgm:pt modelId="{E43A1DE6-E47F-4877-A7A6-8308F89941C9}">
      <dgm:prSet custT="1"/>
      <dgm:spPr/>
      <dgm:t>
        <a:bodyPr/>
        <a:lstStyle/>
        <a:p>
          <a:pPr algn="l" rtl="0"/>
          <a:r>
            <a:rPr lang="uk-UA" sz="1200" b="0" i="0" baseline="0" dirty="0" smtClean="0"/>
            <a:t>Автоматична система сигналізації наповнення контейнеру та передачі відповідного сигналу за допомогою мультимедійних засобів.</a:t>
          </a:r>
          <a:endParaRPr lang="uk-UA" sz="1200" b="0" i="0" baseline="0" dirty="0"/>
        </a:p>
      </dgm:t>
    </dgm:pt>
    <dgm:pt modelId="{6609991A-6C8D-4304-B923-52B5CAF07EEC}" type="parTrans" cxnId="{122E6605-C3BB-40B5-B973-58BD6172C84E}">
      <dgm:prSet/>
      <dgm:spPr/>
      <dgm:t>
        <a:bodyPr/>
        <a:lstStyle/>
        <a:p>
          <a:endParaRPr lang="ru-RU"/>
        </a:p>
      </dgm:t>
    </dgm:pt>
    <dgm:pt modelId="{78620619-B65A-4441-BFA5-2C55AE8A91AD}" type="sibTrans" cxnId="{122E6605-C3BB-40B5-B973-58BD6172C84E}">
      <dgm:prSet/>
      <dgm:spPr/>
      <dgm:t>
        <a:bodyPr/>
        <a:lstStyle/>
        <a:p>
          <a:endParaRPr lang="ru-RU"/>
        </a:p>
      </dgm:t>
    </dgm:pt>
    <dgm:pt modelId="{785905CE-51CE-4711-95A9-EC37AAD14CF2}">
      <dgm:prSet custT="1"/>
      <dgm:spPr/>
      <dgm:t>
        <a:bodyPr/>
        <a:lstStyle/>
        <a:p>
          <a:pPr algn="l" rtl="0"/>
          <a:r>
            <a:rPr lang="uk-UA" sz="1200" b="0" i="0" baseline="0" dirty="0" smtClean="0"/>
            <a:t>Контейнер для накопичення сміття повинен підлягати легкій заміні. Його об’єм становити </a:t>
          </a:r>
          <a:r>
            <a:rPr lang="uk-UA" sz="1200" b="0" i="0" baseline="0" smtClean="0"/>
            <a:t>17 літрів.</a:t>
          </a:r>
          <a:endParaRPr lang="ru-RU" sz="1200" dirty="0"/>
        </a:p>
      </dgm:t>
    </dgm:pt>
    <dgm:pt modelId="{C529AC33-C8D3-4EFC-971B-763BFFF72B8D}" type="parTrans" cxnId="{9EBDA435-8AB3-4B86-8F22-A86C65F0F46A}">
      <dgm:prSet/>
      <dgm:spPr/>
      <dgm:t>
        <a:bodyPr/>
        <a:lstStyle/>
        <a:p>
          <a:endParaRPr lang="ru-RU"/>
        </a:p>
      </dgm:t>
    </dgm:pt>
    <dgm:pt modelId="{B55CDD12-BF35-431C-899D-E47860F98338}" type="sibTrans" cxnId="{9EBDA435-8AB3-4B86-8F22-A86C65F0F46A}">
      <dgm:prSet/>
      <dgm:spPr/>
      <dgm:t>
        <a:bodyPr/>
        <a:lstStyle/>
        <a:p>
          <a:endParaRPr lang="ru-RU"/>
        </a:p>
      </dgm:t>
    </dgm:pt>
    <dgm:pt modelId="{E3D440FD-EB52-4DDB-A278-2E88E590524C}">
      <dgm:prSet custT="1"/>
      <dgm:spPr/>
      <dgm:t>
        <a:bodyPr/>
        <a:lstStyle/>
        <a:p>
          <a:pPr algn="l" rtl="0"/>
          <a:r>
            <a:rPr lang="uk-UA" sz="1200" b="0" i="0" baseline="0" dirty="0" smtClean="0"/>
            <a:t>Пристрій повинен мати автономне живлення,</a:t>
          </a:r>
          <a:r>
            <a:rPr lang="uk-UA" sz="1200" b="0" i="0" dirty="0" smtClean="0"/>
            <a:t> а також можливість підключення до електромережі</a:t>
          </a:r>
          <a:r>
            <a:rPr lang="uk-UA" sz="1200" b="0" i="0" baseline="0" dirty="0" smtClean="0"/>
            <a:t>.</a:t>
          </a:r>
          <a:endParaRPr lang="uk-UA" sz="1200" b="0" i="0" baseline="0" dirty="0"/>
        </a:p>
      </dgm:t>
    </dgm:pt>
    <dgm:pt modelId="{549CCAED-444C-4C1D-8BAE-B5C1A30694CB}" type="parTrans" cxnId="{539F8D16-02F9-4603-9A67-4D304CCF03A8}">
      <dgm:prSet/>
      <dgm:spPr/>
      <dgm:t>
        <a:bodyPr/>
        <a:lstStyle/>
        <a:p>
          <a:endParaRPr lang="ru-RU"/>
        </a:p>
      </dgm:t>
    </dgm:pt>
    <dgm:pt modelId="{CFC390B2-FFC2-436C-98DB-DAC59FE5F0C2}" type="sibTrans" cxnId="{539F8D16-02F9-4603-9A67-4D304CCF03A8}">
      <dgm:prSet/>
      <dgm:spPr/>
      <dgm:t>
        <a:bodyPr/>
        <a:lstStyle/>
        <a:p>
          <a:endParaRPr lang="ru-RU"/>
        </a:p>
      </dgm:t>
    </dgm:pt>
    <dgm:pt modelId="{B7BA5E3A-5A60-49B8-8E6C-21BE7FF1658A}">
      <dgm:prSet custT="1"/>
      <dgm:spPr/>
      <dgm:t>
        <a:bodyPr/>
        <a:lstStyle/>
        <a:p>
          <a:pPr algn="l" rtl="0"/>
          <a:r>
            <a:rPr lang="uk-UA" sz="1200" dirty="0" smtClean="0"/>
            <a:t>Програмно-апаратний комплекс пристрою повинен створюватись на сучасних досягненнях інформаційних технологій і передбачати інсталяцію до проектів  типу </a:t>
          </a:r>
          <a:r>
            <a:rPr lang="en-GB" sz="1200" noProof="0" dirty="0" smtClean="0"/>
            <a:t>Smart House</a:t>
          </a:r>
          <a:r>
            <a:rPr lang="uk-UA" sz="1200" dirty="0" smtClean="0"/>
            <a:t>.</a:t>
          </a:r>
          <a:endParaRPr lang="uk-UA" sz="1200" dirty="0"/>
        </a:p>
      </dgm:t>
    </dgm:pt>
    <dgm:pt modelId="{CB3726D9-4318-4AAE-A1F7-187EF7922844}" type="parTrans" cxnId="{41814C93-9A42-4DD7-9E6A-F94438ADB326}">
      <dgm:prSet/>
      <dgm:spPr/>
      <dgm:t>
        <a:bodyPr/>
        <a:lstStyle/>
        <a:p>
          <a:endParaRPr lang="ru-RU"/>
        </a:p>
      </dgm:t>
    </dgm:pt>
    <dgm:pt modelId="{11858998-07C5-4C9D-9392-C3E8C2FA77BE}" type="sibTrans" cxnId="{41814C93-9A42-4DD7-9E6A-F94438ADB326}">
      <dgm:prSet/>
      <dgm:spPr/>
      <dgm:t>
        <a:bodyPr/>
        <a:lstStyle/>
        <a:p>
          <a:endParaRPr lang="ru-RU"/>
        </a:p>
      </dgm:t>
    </dgm:pt>
    <dgm:pt modelId="{96C95D8A-985F-44EF-B19E-7042592EBA3A}" type="pres">
      <dgm:prSet presAssocID="{10B49945-05EA-472F-A1FE-2C260F473E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676F55-95E9-4076-98DE-E71A893A3327}" type="pres">
      <dgm:prSet presAssocID="{00E417BC-3BF1-46F5-A34B-91D67E20FB6F}" presName="linNode" presStyleCnt="0"/>
      <dgm:spPr/>
    </dgm:pt>
    <dgm:pt modelId="{44300BF5-92F1-4D7D-B8F3-D05F7CA16502}" type="pres">
      <dgm:prSet presAssocID="{00E417BC-3BF1-46F5-A34B-91D67E20FB6F}" presName="parentText" presStyleLbl="node1" presStyleIdx="0" presStyleCnt="6" custScaleX="277778" custLinFactNeighborX="-136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21210-EE1D-4804-824D-EB5E86A55998}" type="pres">
      <dgm:prSet presAssocID="{16A6DC14-1240-44CD-AD94-9FAFD7AE6A6C}" presName="sp" presStyleCnt="0"/>
      <dgm:spPr/>
    </dgm:pt>
    <dgm:pt modelId="{E846F808-A67E-4402-8DA6-7A78CA5FFDE6}" type="pres">
      <dgm:prSet presAssocID="{968882BA-5178-4B3B-851C-8296B56CBF3B}" presName="linNode" presStyleCnt="0"/>
      <dgm:spPr/>
    </dgm:pt>
    <dgm:pt modelId="{22265EB8-5298-4AA3-BF40-E61AF8F77930}" type="pres">
      <dgm:prSet presAssocID="{968882BA-5178-4B3B-851C-8296B56CBF3B}" presName="parentText" presStyleLbl="node1" presStyleIdx="1" presStyleCnt="6" custScaleX="277778" custLinFactNeighborX="-5280" custLinFactNeighborY="-11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C8B1D-EE30-44BF-9799-F4407573A000}" type="pres">
      <dgm:prSet presAssocID="{C65EE818-91B8-4BEE-ACF9-544423041CCC}" presName="sp" presStyleCnt="0"/>
      <dgm:spPr/>
    </dgm:pt>
    <dgm:pt modelId="{7A6AE49F-0291-4D61-81AE-F0D128A6629B}" type="pres">
      <dgm:prSet presAssocID="{E43A1DE6-E47F-4877-A7A6-8308F89941C9}" presName="linNode" presStyleCnt="0"/>
      <dgm:spPr/>
    </dgm:pt>
    <dgm:pt modelId="{2DD0CB9E-E4CD-4594-A31C-1DF7502588F4}" type="pres">
      <dgm:prSet presAssocID="{E43A1DE6-E47F-4877-A7A6-8308F89941C9}" presName="parentText" presStyleLbl="node1" presStyleIdx="2" presStyleCnt="6" custScaleX="277778" custLinFactNeighborX="-136" custLinFactNeighborY="-71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662FB-B482-4A48-81C1-7712F9F6F8F5}" type="pres">
      <dgm:prSet presAssocID="{78620619-B65A-4441-BFA5-2C55AE8A91AD}" presName="sp" presStyleCnt="0"/>
      <dgm:spPr/>
    </dgm:pt>
    <dgm:pt modelId="{FD26025F-6F7D-48DE-A40B-BEEC9550C1CB}" type="pres">
      <dgm:prSet presAssocID="{785905CE-51CE-4711-95A9-EC37AAD14CF2}" presName="linNode" presStyleCnt="0"/>
      <dgm:spPr/>
    </dgm:pt>
    <dgm:pt modelId="{5F5266B3-B6F8-4756-85DA-04FF7CDA99AC}" type="pres">
      <dgm:prSet presAssocID="{785905CE-51CE-4711-95A9-EC37AAD14CF2}" presName="parentText" presStyleLbl="node1" presStyleIdx="3" presStyleCnt="6" custScaleX="277778" custLinFactNeighborX="2439" custLinFactNeighborY="-115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A85F1-E7EE-4EF5-B044-15421AA7C498}" type="pres">
      <dgm:prSet presAssocID="{B55CDD12-BF35-431C-899D-E47860F98338}" presName="sp" presStyleCnt="0"/>
      <dgm:spPr/>
    </dgm:pt>
    <dgm:pt modelId="{736067B2-7A30-4830-8C0C-F1A8549508B1}" type="pres">
      <dgm:prSet presAssocID="{E3D440FD-EB52-4DDB-A278-2E88E590524C}" presName="linNode" presStyleCnt="0"/>
      <dgm:spPr/>
    </dgm:pt>
    <dgm:pt modelId="{47F0B64C-6619-45D3-97B5-B96637B8489E}" type="pres">
      <dgm:prSet presAssocID="{E3D440FD-EB52-4DDB-A278-2E88E590524C}" presName="parentText" presStyleLbl="node1" presStyleIdx="4" presStyleCnt="6" custScaleX="277778" custLinFactNeighborX="-136" custLinFactNeighborY="-159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2AD0A-4804-4D5A-AE77-5A6EDE74C7F0}" type="pres">
      <dgm:prSet presAssocID="{CFC390B2-FFC2-436C-98DB-DAC59FE5F0C2}" presName="sp" presStyleCnt="0"/>
      <dgm:spPr/>
    </dgm:pt>
    <dgm:pt modelId="{57940CD1-1F82-4861-8DA4-D8B3E288B4FD}" type="pres">
      <dgm:prSet presAssocID="{B7BA5E3A-5A60-49B8-8E6C-21BE7FF1658A}" presName="linNode" presStyleCnt="0"/>
      <dgm:spPr/>
    </dgm:pt>
    <dgm:pt modelId="{AB5C076E-DE7B-4A7C-882B-CABE493AC3F2}" type="pres">
      <dgm:prSet presAssocID="{B7BA5E3A-5A60-49B8-8E6C-21BE7FF1658A}" presName="parentText" presStyleLbl="node1" presStyleIdx="5" presStyleCnt="6" custScaleX="277778" custLinFactNeighborX="-136" custLinFactNeighborY="-203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ABC064-4A25-480B-BCD5-FDF3D5706C0C}" type="presOf" srcId="{968882BA-5178-4B3B-851C-8296B56CBF3B}" destId="{22265EB8-5298-4AA3-BF40-E61AF8F77930}" srcOrd="0" destOrd="0" presId="urn:microsoft.com/office/officeart/2005/8/layout/vList5"/>
    <dgm:cxn modelId="{76ED8448-0709-4E54-85A3-D5D5492798CB}" type="presOf" srcId="{B7BA5E3A-5A60-49B8-8E6C-21BE7FF1658A}" destId="{AB5C076E-DE7B-4A7C-882B-CABE493AC3F2}" srcOrd="0" destOrd="0" presId="urn:microsoft.com/office/officeart/2005/8/layout/vList5"/>
    <dgm:cxn modelId="{122E6605-C3BB-40B5-B973-58BD6172C84E}" srcId="{10B49945-05EA-472F-A1FE-2C260F473E0D}" destId="{E43A1DE6-E47F-4877-A7A6-8308F89941C9}" srcOrd="2" destOrd="0" parTransId="{6609991A-6C8D-4304-B923-52B5CAF07EEC}" sibTransId="{78620619-B65A-4441-BFA5-2C55AE8A91AD}"/>
    <dgm:cxn modelId="{3D6BCC9A-2546-4913-ACE1-1270054AF7F6}" type="presOf" srcId="{10B49945-05EA-472F-A1FE-2C260F473E0D}" destId="{96C95D8A-985F-44EF-B19E-7042592EBA3A}" srcOrd="0" destOrd="0" presId="urn:microsoft.com/office/officeart/2005/8/layout/vList5"/>
    <dgm:cxn modelId="{9EBDA435-8AB3-4B86-8F22-A86C65F0F46A}" srcId="{10B49945-05EA-472F-A1FE-2C260F473E0D}" destId="{785905CE-51CE-4711-95A9-EC37AAD14CF2}" srcOrd="3" destOrd="0" parTransId="{C529AC33-C8D3-4EFC-971B-763BFFF72B8D}" sibTransId="{B55CDD12-BF35-431C-899D-E47860F98338}"/>
    <dgm:cxn modelId="{480B6479-752D-4F41-89B0-F2C6F4BA8947}" type="presOf" srcId="{E3D440FD-EB52-4DDB-A278-2E88E590524C}" destId="{47F0B64C-6619-45D3-97B5-B96637B8489E}" srcOrd="0" destOrd="0" presId="urn:microsoft.com/office/officeart/2005/8/layout/vList5"/>
    <dgm:cxn modelId="{51921087-2637-441A-936B-1194BC96E396}" srcId="{10B49945-05EA-472F-A1FE-2C260F473E0D}" destId="{968882BA-5178-4B3B-851C-8296B56CBF3B}" srcOrd="1" destOrd="0" parTransId="{179EBEA8-30C7-4F8D-8094-90E2DBCED9C0}" sibTransId="{C65EE818-91B8-4BEE-ACF9-544423041CCC}"/>
    <dgm:cxn modelId="{539F8D16-02F9-4603-9A67-4D304CCF03A8}" srcId="{10B49945-05EA-472F-A1FE-2C260F473E0D}" destId="{E3D440FD-EB52-4DDB-A278-2E88E590524C}" srcOrd="4" destOrd="0" parTransId="{549CCAED-444C-4C1D-8BAE-B5C1A30694CB}" sibTransId="{CFC390B2-FFC2-436C-98DB-DAC59FE5F0C2}"/>
    <dgm:cxn modelId="{2711E71E-E546-482B-B2FC-D160680D03EB}" type="presOf" srcId="{785905CE-51CE-4711-95A9-EC37AAD14CF2}" destId="{5F5266B3-B6F8-4756-85DA-04FF7CDA99AC}" srcOrd="0" destOrd="0" presId="urn:microsoft.com/office/officeart/2005/8/layout/vList5"/>
    <dgm:cxn modelId="{EE9D1D1B-398B-4277-970D-24AF3DC0A25E}" srcId="{10B49945-05EA-472F-A1FE-2C260F473E0D}" destId="{00E417BC-3BF1-46F5-A34B-91D67E20FB6F}" srcOrd="0" destOrd="0" parTransId="{8B88C37E-034C-405C-9A02-EF5274496F7C}" sibTransId="{16A6DC14-1240-44CD-AD94-9FAFD7AE6A6C}"/>
    <dgm:cxn modelId="{41814C93-9A42-4DD7-9E6A-F94438ADB326}" srcId="{10B49945-05EA-472F-A1FE-2C260F473E0D}" destId="{B7BA5E3A-5A60-49B8-8E6C-21BE7FF1658A}" srcOrd="5" destOrd="0" parTransId="{CB3726D9-4318-4AAE-A1F7-187EF7922844}" sibTransId="{11858998-07C5-4C9D-9392-C3E8C2FA77BE}"/>
    <dgm:cxn modelId="{C70B8B32-9146-4566-8808-C0650E286192}" type="presOf" srcId="{00E417BC-3BF1-46F5-A34B-91D67E20FB6F}" destId="{44300BF5-92F1-4D7D-B8F3-D05F7CA16502}" srcOrd="0" destOrd="0" presId="urn:microsoft.com/office/officeart/2005/8/layout/vList5"/>
    <dgm:cxn modelId="{9C7D5782-B207-4D31-8AA4-4F92847D232E}" type="presOf" srcId="{E43A1DE6-E47F-4877-A7A6-8308F89941C9}" destId="{2DD0CB9E-E4CD-4594-A31C-1DF7502588F4}" srcOrd="0" destOrd="0" presId="urn:microsoft.com/office/officeart/2005/8/layout/vList5"/>
    <dgm:cxn modelId="{AC05727E-C221-49F4-988F-C88869CC7F23}" type="presParOf" srcId="{96C95D8A-985F-44EF-B19E-7042592EBA3A}" destId="{43676F55-95E9-4076-98DE-E71A893A3327}" srcOrd="0" destOrd="0" presId="urn:microsoft.com/office/officeart/2005/8/layout/vList5"/>
    <dgm:cxn modelId="{C7BF9B9F-9A4F-46E0-90D2-1195853A2071}" type="presParOf" srcId="{43676F55-95E9-4076-98DE-E71A893A3327}" destId="{44300BF5-92F1-4D7D-B8F3-D05F7CA16502}" srcOrd="0" destOrd="0" presId="urn:microsoft.com/office/officeart/2005/8/layout/vList5"/>
    <dgm:cxn modelId="{080B675B-AB05-44FA-AE3A-8CF6CE4AD37B}" type="presParOf" srcId="{96C95D8A-985F-44EF-B19E-7042592EBA3A}" destId="{4E421210-EE1D-4804-824D-EB5E86A55998}" srcOrd="1" destOrd="0" presId="urn:microsoft.com/office/officeart/2005/8/layout/vList5"/>
    <dgm:cxn modelId="{DA63624C-CCD8-4492-BA0A-C47A2A563AF0}" type="presParOf" srcId="{96C95D8A-985F-44EF-B19E-7042592EBA3A}" destId="{E846F808-A67E-4402-8DA6-7A78CA5FFDE6}" srcOrd="2" destOrd="0" presId="urn:microsoft.com/office/officeart/2005/8/layout/vList5"/>
    <dgm:cxn modelId="{46468068-ECA6-4EF4-850D-89BDF53EA9BB}" type="presParOf" srcId="{E846F808-A67E-4402-8DA6-7A78CA5FFDE6}" destId="{22265EB8-5298-4AA3-BF40-E61AF8F77930}" srcOrd="0" destOrd="0" presId="urn:microsoft.com/office/officeart/2005/8/layout/vList5"/>
    <dgm:cxn modelId="{835F8440-C051-4FEB-AA22-CCB6C59B9795}" type="presParOf" srcId="{96C95D8A-985F-44EF-B19E-7042592EBA3A}" destId="{16AC8B1D-EE30-44BF-9799-F4407573A000}" srcOrd="3" destOrd="0" presId="urn:microsoft.com/office/officeart/2005/8/layout/vList5"/>
    <dgm:cxn modelId="{9D22E620-9FF0-40D6-A3B6-FC9C1CD4DF95}" type="presParOf" srcId="{96C95D8A-985F-44EF-B19E-7042592EBA3A}" destId="{7A6AE49F-0291-4D61-81AE-F0D128A6629B}" srcOrd="4" destOrd="0" presId="urn:microsoft.com/office/officeart/2005/8/layout/vList5"/>
    <dgm:cxn modelId="{479BA2DB-8EA6-4E3E-84D4-6227C70B21A9}" type="presParOf" srcId="{7A6AE49F-0291-4D61-81AE-F0D128A6629B}" destId="{2DD0CB9E-E4CD-4594-A31C-1DF7502588F4}" srcOrd="0" destOrd="0" presId="urn:microsoft.com/office/officeart/2005/8/layout/vList5"/>
    <dgm:cxn modelId="{F88521C4-D94A-47B8-B5C6-BED4DE654289}" type="presParOf" srcId="{96C95D8A-985F-44EF-B19E-7042592EBA3A}" destId="{2A7662FB-B482-4A48-81C1-7712F9F6F8F5}" srcOrd="5" destOrd="0" presId="urn:microsoft.com/office/officeart/2005/8/layout/vList5"/>
    <dgm:cxn modelId="{841FB296-93A5-4364-9C79-D0B8D980B635}" type="presParOf" srcId="{96C95D8A-985F-44EF-B19E-7042592EBA3A}" destId="{FD26025F-6F7D-48DE-A40B-BEEC9550C1CB}" srcOrd="6" destOrd="0" presId="urn:microsoft.com/office/officeart/2005/8/layout/vList5"/>
    <dgm:cxn modelId="{BDB6AEB3-DC6C-4AA7-BE02-A68DD1AE2E46}" type="presParOf" srcId="{FD26025F-6F7D-48DE-A40B-BEEC9550C1CB}" destId="{5F5266B3-B6F8-4756-85DA-04FF7CDA99AC}" srcOrd="0" destOrd="0" presId="urn:microsoft.com/office/officeart/2005/8/layout/vList5"/>
    <dgm:cxn modelId="{E488477F-B6CF-4BD8-B65D-39201629B31B}" type="presParOf" srcId="{96C95D8A-985F-44EF-B19E-7042592EBA3A}" destId="{8FBA85F1-E7EE-4EF5-B044-15421AA7C498}" srcOrd="7" destOrd="0" presId="urn:microsoft.com/office/officeart/2005/8/layout/vList5"/>
    <dgm:cxn modelId="{F8C0C966-0CB8-4491-B995-76A6E5E2AA6E}" type="presParOf" srcId="{96C95D8A-985F-44EF-B19E-7042592EBA3A}" destId="{736067B2-7A30-4830-8C0C-F1A8549508B1}" srcOrd="8" destOrd="0" presId="urn:microsoft.com/office/officeart/2005/8/layout/vList5"/>
    <dgm:cxn modelId="{5C70E4DC-9497-4890-9B74-8CDEAC48D06E}" type="presParOf" srcId="{736067B2-7A30-4830-8C0C-F1A8549508B1}" destId="{47F0B64C-6619-45D3-97B5-B96637B8489E}" srcOrd="0" destOrd="0" presId="urn:microsoft.com/office/officeart/2005/8/layout/vList5"/>
    <dgm:cxn modelId="{8B486FC8-2F1E-42D3-9921-6532E6851254}" type="presParOf" srcId="{96C95D8A-985F-44EF-B19E-7042592EBA3A}" destId="{BE82AD0A-4804-4D5A-AE77-5A6EDE74C7F0}" srcOrd="9" destOrd="0" presId="urn:microsoft.com/office/officeart/2005/8/layout/vList5"/>
    <dgm:cxn modelId="{7E69B8FD-B501-4B38-88FA-721BC554C9A4}" type="presParOf" srcId="{96C95D8A-985F-44EF-B19E-7042592EBA3A}" destId="{57940CD1-1F82-4861-8DA4-D8B3E288B4FD}" srcOrd="10" destOrd="0" presId="urn:microsoft.com/office/officeart/2005/8/layout/vList5"/>
    <dgm:cxn modelId="{B851BF30-9D9E-4E52-AF58-CCA93FF12000}" type="presParOf" srcId="{57940CD1-1F82-4861-8DA4-D8B3E288B4FD}" destId="{AB5C076E-DE7B-4A7C-882B-CABE493AC3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00BF5-92F1-4D7D-B8F3-D05F7CA16502}">
      <dsp:nvSpPr>
        <dsp:cNvPr id="0" name=""/>
        <dsp:cNvSpPr/>
      </dsp:nvSpPr>
      <dsp:spPr>
        <a:xfrm>
          <a:off x="0" y="0"/>
          <a:ext cx="7769275" cy="764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Автоматичне відкриття кришки,</a:t>
          </a:r>
          <a:r>
            <a:rPr lang="uk-UA" sz="1200" b="0" i="0" kern="1200" baseline="0" dirty="0" smtClean="0"/>
            <a:t> герметичне закриття в режимі відсутності прийому відходів.</a:t>
          </a:r>
          <a:endParaRPr lang="ru-RU" sz="1200" kern="1200" dirty="0"/>
        </a:p>
      </dsp:txBody>
      <dsp:txXfrm>
        <a:off x="37317" y="37317"/>
        <a:ext cx="7694641" cy="689811"/>
      </dsp:txXfrm>
    </dsp:sp>
    <dsp:sp modelId="{22265EB8-5298-4AA3-BF40-E61AF8F77930}">
      <dsp:nvSpPr>
        <dsp:cNvPr id="0" name=""/>
        <dsp:cNvSpPr/>
      </dsp:nvSpPr>
      <dsp:spPr>
        <a:xfrm>
          <a:off x="0" y="795258"/>
          <a:ext cx="7769275" cy="764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/>
            <a:t>Попередження</a:t>
          </a:r>
          <a:r>
            <a:rPr lang="uk-UA" sz="1200" b="0" i="0" kern="1200" dirty="0" smtClean="0"/>
            <a:t> про сплив терміну зберігання харчових відходів </a:t>
          </a:r>
          <a:r>
            <a:rPr lang="uk-UA" sz="1200" b="0" i="0" kern="1200" baseline="0" dirty="0" smtClean="0"/>
            <a:t>та передачі по бездротовому зв’язку відповідного сигналу на телефон користувача.</a:t>
          </a:r>
          <a:endParaRPr lang="ru-RU" sz="1200" kern="1200" dirty="0"/>
        </a:p>
      </dsp:txBody>
      <dsp:txXfrm>
        <a:off x="37317" y="832575"/>
        <a:ext cx="7694641" cy="689811"/>
      </dsp:txXfrm>
    </dsp:sp>
    <dsp:sp modelId="{2DD0CB9E-E4CD-4594-A31C-1DF7502588F4}">
      <dsp:nvSpPr>
        <dsp:cNvPr id="0" name=""/>
        <dsp:cNvSpPr/>
      </dsp:nvSpPr>
      <dsp:spPr>
        <a:xfrm>
          <a:off x="0" y="1552219"/>
          <a:ext cx="7769275" cy="764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/>
            <a:t>Автоматична система сигналізації наповнення контейнеру та передачі відповідного сигналу за допомогою мультимедійних засобів.</a:t>
          </a:r>
          <a:endParaRPr lang="uk-UA" sz="1200" b="0" i="0" kern="1200" baseline="0" dirty="0"/>
        </a:p>
      </dsp:txBody>
      <dsp:txXfrm>
        <a:off x="37317" y="1589536"/>
        <a:ext cx="7694641" cy="689811"/>
      </dsp:txXfrm>
    </dsp:sp>
    <dsp:sp modelId="{5F5266B3-B6F8-4756-85DA-04FF7CDA99AC}">
      <dsp:nvSpPr>
        <dsp:cNvPr id="0" name=""/>
        <dsp:cNvSpPr/>
      </dsp:nvSpPr>
      <dsp:spPr>
        <a:xfrm>
          <a:off x="7588" y="2321144"/>
          <a:ext cx="7769275" cy="764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/>
            <a:t>Контейнер для накопичення сміття повинен підлягати легкій заміні. Його об’єм становити </a:t>
          </a:r>
          <a:r>
            <a:rPr lang="uk-UA" sz="1200" b="0" i="0" kern="1200" baseline="0" smtClean="0"/>
            <a:t>17 літрів.</a:t>
          </a:r>
          <a:endParaRPr lang="ru-RU" sz="1200" kern="1200" dirty="0"/>
        </a:p>
      </dsp:txBody>
      <dsp:txXfrm>
        <a:off x="44905" y="2358461"/>
        <a:ext cx="7694641" cy="689811"/>
      </dsp:txXfrm>
    </dsp:sp>
    <dsp:sp modelId="{47F0B64C-6619-45D3-97B5-B96637B8489E}">
      <dsp:nvSpPr>
        <dsp:cNvPr id="0" name=""/>
        <dsp:cNvSpPr/>
      </dsp:nvSpPr>
      <dsp:spPr>
        <a:xfrm>
          <a:off x="0" y="3090069"/>
          <a:ext cx="7769275" cy="764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/>
            <a:t>Пристрій повинен мати автономне живлення,</a:t>
          </a:r>
          <a:r>
            <a:rPr lang="uk-UA" sz="1200" b="0" i="0" kern="1200" dirty="0" smtClean="0"/>
            <a:t> а також можливість підключення до електромережі</a:t>
          </a:r>
          <a:r>
            <a:rPr lang="uk-UA" sz="1200" b="0" i="0" kern="1200" baseline="0" dirty="0" smtClean="0"/>
            <a:t>.</a:t>
          </a:r>
          <a:endParaRPr lang="uk-UA" sz="1200" b="0" i="0" kern="1200" baseline="0" dirty="0"/>
        </a:p>
      </dsp:txBody>
      <dsp:txXfrm>
        <a:off x="37317" y="3127386"/>
        <a:ext cx="7694641" cy="689811"/>
      </dsp:txXfrm>
    </dsp:sp>
    <dsp:sp modelId="{AB5C076E-DE7B-4A7C-882B-CABE493AC3F2}">
      <dsp:nvSpPr>
        <dsp:cNvPr id="0" name=""/>
        <dsp:cNvSpPr/>
      </dsp:nvSpPr>
      <dsp:spPr>
        <a:xfrm>
          <a:off x="0" y="3858994"/>
          <a:ext cx="7769275" cy="764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Програмно-апаратний комплекс пристрою повинен створюватись на сучасних досягненнях інформаційних технологій і передбачати інсталяцію до проектів  типу </a:t>
          </a:r>
          <a:r>
            <a:rPr lang="en-GB" sz="1200" kern="1200" noProof="0" dirty="0" smtClean="0"/>
            <a:t>Smart House</a:t>
          </a:r>
          <a:r>
            <a:rPr lang="uk-UA" sz="1200" kern="1200" dirty="0" smtClean="0"/>
            <a:t>.</a:t>
          </a:r>
          <a:endParaRPr lang="uk-UA" sz="1200" kern="1200" dirty="0"/>
        </a:p>
      </dsp:txBody>
      <dsp:txXfrm>
        <a:off x="37317" y="3896311"/>
        <a:ext cx="7694641" cy="689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8E0D3-AE6C-4BD9-86CE-CAFCF0A9CFB9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EDC2E-1BBA-4ABB-9FB7-49FF73B13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73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EDC2E-1BBA-4ABB-9FB7-49FF73B13A0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EDC2E-1BBA-4ABB-9FB7-49FF73B13A0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4C1C-06AD-4E8F-9856-EA57DD26241D}" type="datetime1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ED9-69AA-4E1A-A631-B6576F0BD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D7B6-5590-4246-9DC3-1799647B0A81}" type="datetime1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ED9-69AA-4E1A-A631-B6576F0BD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157-7705-4DA3-A44D-0DC124BAD4BC}" type="datetime1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ED9-69AA-4E1A-A631-B6576F0BD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EFFB-F2A5-43BF-9F16-B213F88790EA}" type="datetime1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ED9-69AA-4E1A-A631-B6576F0BD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7AE8-ED18-48BF-AD0A-6ECB64629889}" type="datetime1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ED9-69AA-4E1A-A631-B6576F0BD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D20A-4DD3-45D1-89BB-99D2440AC363}" type="datetime1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ED9-69AA-4E1A-A631-B6576F0BD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BB53-8C4C-4605-B52A-574112EF64D4}" type="datetime1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ED9-69AA-4E1A-A631-B6576F0BD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D7A3-3E70-482F-AD69-6DF9DE4A39DE}" type="datetime1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ED9-69AA-4E1A-A631-B6576F0BD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C194-3B32-4AE8-B030-22277BE37B5D}" type="datetime1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ED9-69AA-4E1A-A631-B6576F0BD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316F-BB05-4F82-971F-EF9064D54075}" type="datetime1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ED9-69AA-4E1A-A631-B6576F0BD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3457-4112-4832-82F9-7EDC03A7187A}" type="datetime1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ED9-69AA-4E1A-A631-B6576F0BD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40000">
              <a:schemeClr val="bg2">
                <a:lumMod val="20000"/>
                <a:lumOff val="8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E1AF7-ABF6-4B86-87D9-CCA62ED07E11}" type="datetime1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CEED9-69AA-4E1A-A631-B6576F0BD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jpe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24936" cy="2304256"/>
          </a:xfrm>
        </p:spPr>
        <p:txBody>
          <a:bodyPr anchor="t">
            <a:normAutofit/>
          </a:bodyPr>
          <a:lstStyle/>
          <a:p>
            <a:r>
              <a:rPr lang="uk-UA" sz="3200" dirty="0" smtClean="0"/>
              <a:t>Всеукраїнський інтерактивний конкурс юних винахідників </a:t>
            </a:r>
            <a:r>
              <a:rPr lang="uk-UA" sz="3200" dirty="0" err="1" smtClean="0"/>
              <a:t>“МАН-Юніор</a:t>
            </a:r>
            <a:r>
              <a:rPr lang="uk-UA" sz="3200" dirty="0" smtClean="0"/>
              <a:t> Дослідник – 2019”</a:t>
            </a:r>
            <a:br>
              <a:rPr lang="uk-UA" sz="3200" dirty="0" smtClean="0"/>
            </a:br>
            <a:r>
              <a:rPr lang="uk-UA" sz="3200" dirty="0" smtClean="0"/>
              <a:t>Номінація: </a:t>
            </a:r>
            <a:r>
              <a:rPr lang="uk-UA" sz="3200" dirty="0" err="1" smtClean="0"/>
              <a:t>“Технік</a:t>
            </a:r>
            <a:r>
              <a:rPr lang="uk-UA" sz="3200" dirty="0" smtClean="0"/>
              <a:t> </a:t>
            </a:r>
            <a:r>
              <a:rPr lang="uk-UA" sz="3200" dirty="0" err="1" smtClean="0"/>
              <a:t>Юніор”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44000" cy="864096"/>
          </a:xfrm>
        </p:spPr>
        <p:txBody>
          <a:bodyPr>
            <a:noAutofit/>
          </a:bodyPr>
          <a:lstStyle/>
          <a:p>
            <a:r>
              <a:rPr lang="uk-UA" sz="5000" b="1" dirty="0" smtClean="0">
                <a:ln w="24500" cmpd="dbl">
                  <a:solidFill>
                    <a:srgbClr val="9A2626"/>
                  </a:solidFill>
                  <a:prstDash val="solid"/>
                  <a:miter lim="800000"/>
                </a:ln>
                <a:solidFill>
                  <a:srgbClr val="FF3737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“</a:t>
            </a:r>
            <a:r>
              <a:rPr lang="uk-UA" sz="5000" b="1" dirty="0" smtClean="0">
                <a:ln w="24500" cmpd="dbl">
                  <a:solidFill>
                    <a:srgbClr val="9A2626"/>
                  </a:solidFill>
                  <a:prstDash val="solid"/>
                  <a:miter lim="800000"/>
                </a:ln>
                <a:solidFill>
                  <a:srgbClr val="FF3737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Розумний </a:t>
            </a:r>
            <a:r>
              <a:rPr lang="uk-UA" sz="5000" b="1" dirty="0" smtClean="0">
                <a:ln w="24500" cmpd="dbl">
                  <a:solidFill>
                    <a:srgbClr val="9A2626"/>
                  </a:solidFill>
                  <a:prstDash val="solid"/>
                  <a:miter lim="800000"/>
                </a:ln>
                <a:solidFill>
                  <a:srgbClr val="FF3737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кошик для сміття”</a:t>
            </a:r>
            <a:endParaRPr lang="ru-RU" sz="5000" b="1" dirty="0">
              <a:ln w="24500" cmpd="dbl">
                <a:solidFill>
                  <a:srgbClr val="9A2626"/>
                </a:solidFill>
                <a:prstDash val="solid"/>
                <a:miter lim="800000"/>
              </a:ln>
              <a:solidFill>
                <a:srgbClr val="FF3737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3140968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Роботу виконала:</a:t>
            </a:r>
            <a:endParaRPr lang="ru-RU" dirty="0"/>
          </a:p>
          <a:p>
            <a:r>
              <a:rPr lang="uk-UA" dirty="0"/>
              <a:t>Юдіна Анна Станіславівна, учениця 10 класу Харківської гімназії №47 Харківської міської ради Харківської області </a:t>
            </a:r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771800" y="4636586"/>
            <a:ext cx="637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Науковий керівник: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Лавров Володимир Дмитрович, керівник гуртка Комунального закладу «Харківська обласна Мала академія наук Харківської обласної ради»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12290" name="Picture 2" descr="IMG_20190915_175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1350022" cy="1800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291" name="Picture 3" descr="C:\Users\stas\AppData\Local\Temp\М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243" y="5157192"/>
            <a:ext cx="1803264" cy="1460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C:\Users\stas\Desktop\fit_930_519_false_crop_1042_644_0_0_q90_312302_2b439e045b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755576" y="1988840"/>
            <a:ext cx="7776864" cy="4339991"/>
          </a:xfrm>
          <a:prstGeom prst="round1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76470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B6F6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Дякую за увагу!</a:t>
            </a:r>
            <a:endParaRPr lang="ru-RU" sz="5400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DB6F6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98" name="AutoShape 2" descr="Управляем всем домом с помощью смартфона: как выбрать систему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Управляем всем домом с помощью смартфона: как выбрать систему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Управляем всем домом с помощью смартфона: как выбрать систему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Управляем всем домом с помощью смартфона: как выбрать систему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Управляем всем домом с помощью смартфона: как выбрать систему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9" name="AutoShape 13" descr="Why consumers need to think twice about smart home serv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3" name="AutoShape 17" descr="Smart Home Security for Beginners | Smarthomewor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5" name="AutoShape 19" descr="Smart Home Security for Beginners | Smarthomewor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7" name="AutoShape 21" descr="Tech Talk – Hesham Bah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9" name="AutoShape 23" descr="Управляем сотнями разных устройств умного дома голосом и тексто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B6F6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Мета дослідження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</a:t>
            </a:r>
            <a:r>
              <a:rPr lang="uk-UA" sz="3200" dirty="0" err="1" smtClean="0"/>
              <a:t>розробка</a:t>
            </a:r>
            <a:r>
              <a:rPr lang="uk-UA" sz="3200" dirty="0" smtClean="0"/>
              <a:t> «розумного» кошику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(далі</a:t>
            </a:r>
            <a:r>
              <a:rPr lang="uk-UA" sz="32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uk-UA" sz="3200" dirty="0" err="1" smtClean="0">
                <a:ea typeface="Times New Roman" pitchFamily="18" charset="0"/>
                <a:cs typeface="Arial" pitchFamily="34" charset="0"/>
              </a:rPr>
              <a:t>смарт-кошик</a:t>
            </a:r>
            <a:r>
              <a:rPr lang="uk-UA" sz="3200" dirty="0" smtClean="0"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для збору </a:t>
            </a:r>
            <a:r>
              <a:rPr lang="uk-UA" sz="3200" dirty="0" smtClean="0"/>
              <a:t>твердих побутових відходів.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2397" y="141277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dirty="0" smtClean="0">
                <a:ln w="18000">
                  <a:noFill/>
                  <a:prstDash val="solid"/>
                  <a:miter lim="800000"/>
                </a:ln>
                <a:solidFill>
                  <a:srgbClr val="DB6F6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Завдання дослідження</a:t>
            </a:r>
            <a:endParaRPr lang="ru-RU" sz="2800" b="1" dirty="0">
              <a:ln w="18000">
                <a:noFill/>
                <a:prstDash val="solid"/>
                <a:miter lim="800000"/>
              </a:ln>
              <a:solidFill>
                <a:srgbClr val="DB6F6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414908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72000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uk-UA" sz="2400" dirty="0" smtClean="0"/>
              <a:t>виконати дослідження проблем збору твердих побутових відходів та можливості його оптимізації</a:t>
            </a:r>
          </a:p>
          <a:p>
            <a:pPr lvl="0">
              <a:buFont typeface="Wingdings" pitchFamily="2" charset="2"/>
              <a:buChar char="v"/>
            </a:pPr>
            <a:r>
              <a:rPr lang="uk-UA" sz="2400" dirty="0" smtClean="0"/>
              <a:t>вивчити передовий досвід та світові досягнення у цьому питанні;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визначити технічні вимоги для обладнання для збору таких відходів;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виконати розробку конструкції </a:t>
            </a:r>
            <a:r>
              <a:rPr lang="uk-UA" sz="2400" dirty="0" err="1" smtClean="0"/>
              <a:t>смарт-кошика</a:t>
            </a:r>
            <a:r>
              <a:rPr lang="uk-UA" sz="2400" dirty="0" smtClean="0"/>
              <a:t> для кухонного сміття;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виготовити діючий макет </a:t>
            </a:r>
            <a:r>
              <a:rPr lang="uk-UA" sz="2400" dirty="0" err="1" smtClean="0"/>
              <a:t>смарт-кошика</a:t>
            </a:r>
            <a:r>
              <a:rPr lang="uk-UA" sz="24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виконати випробування макету </a:t>
            </a:r>
            <a:r>
              <a:rPr lang="uk-UA" sz="2400" dirty="0" err="1" smtClean="0"/>
              <a:t>смарт-кошика</a:t>
            </a:r>
            <a:r>
              <a:rPr lang="uk-UA" sz="24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сформулювати висновки стосовно виконаних випробувань та розробити рекомендації, що до подальшого використання </a:t>
            </a:r>
            <a:r>
              <a:rPr lang="uk-UA" sz="2400" dirty="0" err="1" smtClean="0"/>
              <a:t>смарт-кошика</a:t>
            </a:r>
            <a:r>
              <a:rPr lang="uk-UA" sz="2400" dirty="0" smtClean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4" y="1899992"/>
            <a:ext cx="5796136" cy="72008"/>
          </a:xfrm>
          <a:prstGeom prst="roundRect">
            <a:avLst/>
          </a:prstGeom>
          <a:solidFill>
            <a:srgbClr val="5B9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ртинки по запросу урна ксяоми"/>
          <p:cNvPicPr/>
          <p:nvPr/>
        </p:nvPicPr>
        <p:blipFill>
          <a:blip r:embed="rId2" cstate="print"/>
          <a:srcRect l="7230" b="9235"/>
          <a:stretch>
            <a:fillRect/>
          </a:stretch>
        </p:blipFill>
        <p:spPr bwMode="auto">
          <a:xfrm>
            <a:off x="5297838" y="4941168"/>
            <a:ext cx="3616525" cy="1772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85000"/>
                <a:lumOff val="15000"/>
                <a:alpha val="65000"/>
              </a:schemeClr>
            </a:outerShdw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DB6F6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  <a:r>
              <a:rPr kumimoji="0" lang="uk-UA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B6F6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б’єкт дослідження</a:t>
            </a:r>
            <a:r>
              <a:rPr kumimoji="0" lang="uk-UA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C5E5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технології «розумного будинку» на кухні.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r>
              <a:rPr kumimoji="0" lang="uk-UA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B6F6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Предмет дослідження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</a:t>
            </a:r>
            <a:r>
              <a:rPr lang="uk-UA" sz="3200" dirty="0" err="1" smtClean="0"/>
              <a:t>засоби</a:t>
            </a:r>
            <a:r>
              <a:rPr lang="uk-UA" sz="3200" dirty="0" smtClean="0"/>
              <a:t> автоматизації для кухонної кімнати.</a:t>
            </a:r>
            <a:endParaRPr lang="ru-RU" sz="3200" dirty="0" smtClean="0"/>
          </a:p>
        </p:txBody>
      </p:sp>
      <p:sp>
        <p:nvSpPr>
          <p:cNvPr id="1030" name="AutoShape 6" descr="Удобные урны для мусора. История возникновения, интересные факт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Удобные урны для мусора. История возникновения, интересные факт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Удобные урны для мусора. История возникновения, интересные факт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Удобные урны для мусора. История возникновения, интересные факт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Удобные урны для мусора. История возникновения, интересные факт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Удобные урны для мусора. История возникновения, интересные факт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Создана мусорка открывающаяся голосом — ENTER-MAGAZINE"/>
          <p:cNvPicPr>
            <a:picLocks noChangeAspect="1" noChangeArrowheads="1"/>
          </p:cNvPicPr>
          <p:nvPr/>
        </p:nvPicPr>
        <p:blipFill>
          <a:blip r:embed="rId3" cstate="print"/>
          <a:srcRect r="35781"/>
          <a:stretch>
            <a:fillRect/>
          </a:stretch>
        </p:blipFill>
        <p:spPr bwMode="auto">
          <a:xfrm>
            <a:off x="5148064" y="2204864"/>
            <a:ext cx="2771800" cy="2250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85000"/>
                <a:lumOff val="15000"/>
                <a:alpha val="65000"/>
              </a:schemeClr>
            </a:outerShdw>
          </a:effectLst>
        </p:spPr>
      </p:pic>
      <p:sp>
        <p:nvSpPr>
          <p:cNvPr id="1044" name="AutoShape 20" descr="Технологии - Умная урна для офисов вместо уборщика мусо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Технологии - Умная урна для офисов вместо уборщика мусо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Технологии - Умная урна для офисов вместо уборщика мусо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AutoShape 26" descr="Технологии - Умная урна для офисов вместо уборщика мусо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1" name="Picture 27" descr="C:\Users\stas\Desktop\l_ur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437112"/>
            <a:ext cx="3600400" cy="229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85000"/>
                <a:lumOff val="15000"/>
                <a:alpha val="65000"/>
              </a:schemeClr>
            </a:outerShdw>
          </a:effectLst>
        </p:spPr>
      </p:pic>
      <p:grpSp>
        <p:nvGrpSpPr>
          <p:cNvPr id="23" name="Группа 22"/>
          <p:cNvGrpSpPr/>
          <p:nvPr/>
        </p:nvGrpSpPr>
        <p:grpSpPr>
          <a:xfrm>
            <a:off x="611560" y="2276872"/>
            <a:ext cx="3309343" cy="1869183"/>
            <a:chOff x="683568" y="2276872"/>
            <a:chExt cx="3309343" cy="1869183"/>
          </a:xfr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grpSpPr>
        <p:pic>
          <p:nvPicPr>
            <p:cNvPr id="1053" name="Picture 29" descr="Умные» урны установят в Москве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123728" y="2276872"/>
              <a:ext cx="1869183" cy="186918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" name="Picture 29" descr="Умные» урны установят в Москве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83568" y="2276872"/>
              <a:ext cx="1869183" cy="1869183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24" name="Picture 27" descr="C:\Users\stas\Desktop\l_ur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437112"/>
            <a:ext cx="3600400" cy="229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85000"/>
                <a:lumOff val="15000"/>
                <a:alpha val="65000"/>
              </a:schemeClr>
            </a:outerShdw>
          </a:effectLst>
        </p:spPr>
      </p:pic>
      <p:grpSp>
        <p:nvGrpSpPr>
          <p:cNvPr id="25" name="Группа 24"/>
          <p:cNvGrpSpPr/>
          <p:nvPr/>
        </p:nvGrpSpPr>
        <p:grpSpPr>
          <a:xfrm>
            <a:off x="683568" y="2276872"/>
            <a:ext cx="3309343" cy="1869183"/>
            <a:chOff x="683568" y="2276872"/>
            <a:chExt cx="3309343" cy="1869183"/>
          </a:xfrm>
          <a:effectLst>
            <a:outerShdw blurRad="292100" dist="139700" dir="2700000" algn="tl" rotWithShape="0">
              <a:schemeClr val="bg1">
                <a:lumMod val="85000"/>
                <a:lumOff val="15000"/>
                <a:alpha val="65000"/>
              </a:schemeClr>
            </a:outerShdw>
          </a:effectLst>
        </p:grpSpPr>
        <p:pic>
          <p:nvPicPr>
            <p:cNvPr id="26" name="Picture 29" descr="Умные» урны установят в Москве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123728" y="2276872"/>
              <a:ext cx="1869183" cy="186918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" name="Picture 29" descr="Умные» урны установят в Москве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83568" y="2276872"/>
              <a:ext cx="1869183" cy="1869183"/>
            </a:xfrm>
            <a:prstGeom prst="rect">
              <a:avLst/>
            </a:prstGeom>
            <a:ln>
              <a:noFill/>
            </a:ln>
            <a:effectLst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урна ксяоми"/>
          <p:cNvPicPr/>
          <p:nvPr/>
        </p:nvPicPr>
        <p:blipFill>
          <a:blip r:embed="rId2" cstate="print"/>
          <a:srcRect l="7230" b="9235"/>
          <a:stretch>
            <a:fillRect/>
          </a:stretch>
        </p:blipFill>
        <p:spPr bwMode="auto">
          <a:xfrm>
            <a:off x="683568" y="1844824"/>
            <a:ext cx="7729600" cy="3789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40466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/>
              <a:t>Умная корзина для мусора </a:t>
            </a:r>
            <a:r>
              <a:rPr lang="ru-RU" sz="3600" i="1" dirty="0" err="1" smtClean="0"/>
              <a:t>Xiaomi</a:t>
            </a:r>
            <a:r>
              <a:rPr lang="ru-RU" sz="3600" i="1" dirty="0" smtClean="0"/>
              <a:t> TOWNEW T1</a:t>
            </a:r>
            <a:endParaRPr lang="ru-RU" sz="36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7332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Автоматично відкривається кришка 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Запечатування мішка зі сміттям 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Автоматична заміна мішка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ED9-69AA-4E1A-A631-B6576F0BD57F}" type="slidenum">
              <a:rPr lang="ru-RU" sz="1800" smtClean="0"/>
              <a:pPr/>
              <a:t>4</a:t>
            </a:fld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373216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Автоматичне відкриття кришки при піднесенні руки або постукуванні по урні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З внутрішнім знімним відром 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Передбачено місце для зберігання сміттєвих пакетів</a:t>
            </a:r>
            <a:endParaRPr lang="uk-UA" sz="2000" dirty="0"/>
          </a:p>
        </p:txBody>
      </p:sp>
      <p:pic>
        <p:nvPicPr>
          <p:cNvPr id="6146" name="Picture 2" descr="Сенсорное мусорное ведро JAH Квадратное 7 л Металлик - изображение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4540962" cy="4104456"/>
          </a:xfrm>
          <a:prstGeom prst="rect">
            <a:avLst/>
          </a:prstGeom>
          <a:noFill/>
          <a:effectLst>
            <a:outerShdw blurRad="292100" dist="139700" dir="2700000" algn="tl" rotWithShape="0">
              <a:schemeClr val="bg1">
                <a:lumMod val="85000"/>
                <a:lumOff val="15000"/>
                <a:alpha val="65000"/>
              </a:scheme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/>
              <a:t>Сенсорное мусорное ведро </a:t>
            </a:r>
            <a:r>
              <a:rPr lang="en-US" sz="3600" i="1" dirty="0" smtClean="0"/>
              <a:t>JAH</a:t>
            </a:r>
            <a:endParaRPr lang="en-US" sz="36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ED9-69AA-4E1A-A631-B6576F0BD57F}" type="slidenum">
              <a:rPr lang="ru-RU" sz="1800" smtClean="0"/>
              <a:pPr/>
              <a:t>5</a:t>
            </a:fld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099216-D6FC-4275-8849-671F047C945D}"/>
              </a:ext>
            </a:extLst>
          </p:cNvPr>
          <p:cNvSpPr txBox="1"/>
          <p:nvPr/>
        </p:nvSpPr>
        <p:spPr>
          <a:xfrm>
            <a:off x="0" y="33265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B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</a:t>
            </a:r>
            <a:r>
              <a:rPr lang="ru-RU" sz="54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B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пристрою</a:t>
            </a:r>
            <a:endParaRPr lang="ru-RU" sz="5400" b="1" i="1" u="sng" dirty="0" smtClean="0">
              <a:ln w="11430"/>
              <a:solidFill>
                <a:srgbClr val="DB6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55">
            <a:extLst>
              <a:ext uri="{FF2B5EF4-FFF2-40B4-BE49-F238E27FC236}">
                <a16:creationId xmlns:a16="http://schemas.microsoft.com/office/drawing/2014/main" xmlns="" id="{C9860780-FB34-45AB-A6B2-5F356216640B}"/>
              </a:ext>
            </a:extLst>
          </p:cNvPr>
          <p:cNvSpPr/>
          <p:nvPr/>
        </p:nvSpPr>
        <p:spPr>
          <a:xfrm>
            <a:off x="1619672" y="6237312"/>
            <a:ext cx="5738672" cy="288032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34" name="AutoShape 6" descr="Smart house concept flat 3d isometric Royalty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ED9-69AA-4E1A-A631-B6576F0BD57F}" type="slidenum">
              <a:rPr lang="ru-RU" sz="1800" smtClean="0"/>
              <a:pPr/>
              <a:t>6</a:t>
            </a:fld>
            <a:endParaRPr lang="ru-RU" sz="1800" dirty="0"/>
          </a:p>
        </p:txBody>
      </p:sp>
      <p:sp>
        <p:nvSpPr>
          <p:cNvPr id="6150" name="AutoShape 6" descr="Hand pointing upward - Free gesture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and pointing upward - Free gesture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and pointing upward - Free gesture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7" name="Группа 96"/>
          <p:cNvGrpSpPr/>
          <p:nvPr/>
        </p:nvGrpSpPr>
        <p:grpSpPr>
          <a:xfrm>
            <a:off x="467544" y="1412776"/>
            <a:ext cx="655553" cy="647148"/>
            <a:chOff x="-1908720" y="3284984"/>
            <a:chExt cx="1677693" cy="1656184"/>
          </a:xfrm>
        </p:grpSpPr>
        <p:sp>
          <p:nvSpPr>
            <p:cNvPr id="13" name="Rectangle: Rounded Corners 122">
              <a:extLst>
                <a:ext uri="{FF2B5EF4-FFF2-40B4-BE49-F238E27FC236}">
                  <a16:creationId xmlns:a16="http://schemas.microsoft.com/office/drawing/2014/main" xmlns="" id="{8259C707-8313-4B03-B656-5611EB928850}"/>
                </a:ext>
              </a:extLst>
            </p:cNvPr>
            <p:cNvSpPr/>
            <p:nvPr/>
          </p:nvSpPr>
          <p:spPr>
            <a:xfrm>
              <a:off x="-1908720" y="3284984"/>
              <a:ext cx="1677693" cy="1656184"/>
            </a:xfrm>
            <a:prstGeom prst="roundRect">
              <a:avLst>
                <a:gd name="adj" fmla="val 1005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Группа 95"/>
            <p:cNvGrpSpPr/>
            <p:nvPr/>
          </p:nvGrpSpPr>
          <p:grpSpPr>
            <a:xfrm>
              <a:off x="-1692696" y="3573016"/>
              <a:ext cx="1242491" cy="1093844"/>
              <a:chOff x="-1692696" y="3573016"/>
              <a:chExt cx="1242491" cy="1093844"/>
            </a:xfrm>
          </p:grpSpPr>
          <p:pic>
            <p:nvPicPr>
              <p:cNvPr id="6146" name="Picture 2" descr="Two color smart trash icon from smart home Vector Image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23000"/>
              </a:blip>
              <a:srcRect l="25582" t="16928" r="16590" b="36173"/>
              <a:stretch>
                <a:fillRect/>
              </a:stretch>
            </p:blipFill>
            <p:spPr bwMode="auto">
              <a:xfrm>
                <a:off x="-1692696" y="3573016"/>
                <a:ext cx="1242491" cy="1093844"/>
              </a:xfrm>
              <a:prstGeom prst="roundRect">
                <a:avLst/>
              </a:prstGeom>
              <a:noFill/>
            </p:spPr>
          </p:pic>
          <p:pic>
            <p:nvPicPr>
              <p:cNvPr id="6156" name="Picture 12" descr="Рука Палец Указывающий - Бесплатное изображение на Pixaba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9228" r="4712" b="9006"/>
              <a:stretch>
                <a:fillRect/>
              </a:stretch>
            </p:blipFill>
            <p:spPr bwMode="auto">
              <a:xfrm rot="19939536" flipH="1">
                <a:off x="-982136" y="3658154"/>
                <a:ext cx="463064" cy="350534"/>
              </a:xfrm>
              <a:prstGeom prst="roundRect">
                <a:avLst>
                  <a:gd name="adj" fmla="val 41407"/>
                </a:avLst>
              </a:prstGeom>
              <a:noFill/>
            </p:spPr>
          </p:pic>
          <p:grpSp>
            <p:nvGrpSpPr>
              <p:cNvPr id="70" name="Группа 69"/>
              <p:cNvGrpSpPr/>
              <p:nvPr/>
            </p:nvGrpSpPr>
            <p:grpSpPr>
              <a:xfrm>
                <a:off x="-1485614" y="3775580"/>
                <a:ext cx="836641" cy="736550"/>
                <a:chOff x="0" y="1052736"/>
                <a:chExt cx="5508104" cy="4824536"/>
              </a:xfrm>
            </p:grpSpPr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0" y="1052736"/>
                  <a:ext cx="5508104" cy="482453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H="1">
                  <a:off x="0" y="1052736"/>
                  <a:ext cx="5508104" cy="475252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98" name="Схема 97"/>
          <p:cNvGraphicFramePr/>
          <p:nvPr/>
        </p:nvGraphicFramePr>
        <p:xfrm>
          <a:off x="1187624" y="1412776"/>
          <a:ext cx="7776864" cy="478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2" name="Группа 81"/>
          <p:cNvGrpSpPr/>
          <p:nvPr/>
        </p:nvGrpSpPr>
        <p:grpSpPr>
          <a:xfrm>
            <a:off x="467544" y="3789040"/>
            <a:ext cx="644395" cy="644395"/>
            <a:chOff x="1763688" y="1700808"/>
            <a:chExt cx="792088" cy="720080"/>
          </a:xfrm>
        </p:grpSpPr>
        <p:sp>
          <p:nvSpPr>
            <p:cNvPr id="83" name="Rectangle: Rounded Corners 121">
              <a:extLst>
                <a:ext uri="{FF2B5EF4-FFF2-40B4-BE49-F238E27FC236}">
                  <a16:creationId xmlns:a16="http://schemas.microsoft.com/office/drawing/2014/main" xmlns="" id="{C815D8B3-F3B9-4C8E-975C-FAACA5B60B5C}"/>
                </a:ext>
              </a:extLst>
            </p:cNvPr>
            <p:cNvSpPr/>
            <p:nvPr/>
          </p:nvSpPr>
          <p:spPr>
            <a:xfrm>
              <a:off x="1763688" y="1700808"/>
              <a:ext cx="792088" cy="720080"/>
            </a:xfrm>
            <a:prstGeom prst="roundRect">
              <a:avLst>
                <a:gd name="adj" fmla="val 1005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43721" t="57875" r="48706" b="30115"/>
            <a:stretch>
              <a:fillRect/>
            </a:stretch>
          </p:blipFill>
          <p:spPr bwMode="auto">
            <a:xfrm>
              <a:off x="1907704" y="1772816"/>
              <a:ext cx="548369" cy="581825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5" name="Группа 84"/>
          <p:cNvGrpSpPr/>
          <p:nvPr/>
        </p:nvGrpSpPr>
        <p:grpSpPr>
          <a:xfrm>
            <a:off x="467544" y="2996952"/>
            <a:ext cx="640511" cy="647378"/>
            <a:chOff x="5652120" y="1772816"/>
            <a:chExt cx="1944216" cy="1800201"/>
          </a:xfrm>
        </p:grpSpPr>
        <p:sp>
          <p:nvSpPr>
            <p:cNvPr id="86" name="Rectangle: Rounded Corners 123">
              <a:extLst>
                <a:ext uri="{FF2B5EF4-FFF2-40B4-BE49-F238E27FC236}">
                  <a16:creationId xmlns:a16="http://schemas.microsoft.com/office/drawing/2014/main" xmlns="" id="{6FC88E1D-7D6D-4742-B0B4-17CF147A16BE}"/>
                </a:ext>
              </a:extLst>
            </p:cNvPr>
            <p:cNvSpPr/>
            <p:nvPr/>
          </p:nvSpPr>
          <p:spPr>
            <a:xfrm>
              <a:off x="5652120" y="1772816"/>
              <a:ext cx="1944216" cy="1800201"/>
            </a:xfrm>
            <a:prstGeom prst="roundRect">
              <a:avLst>
                <a:gd name="adj" fmla="val 1005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Picture 2" descr="C:\Users\stas\Desktop\в.jpg"/>
            <p:cNvPicPr>
              <a:picLocks noChangeAspect="1" noChangeArrowheads="1"/>
            </p:cNvPicPr>
            <p:nvPr/>
          </p:nvPicPr>
          <p:blipFill>
            <a:blip r:embed="rId10" cstate="print"/>
            <a:srcRect l="16576" r="17120"/>
            <a:stretch>
              <a:fillRect/>
            </a:stretch>
          </p:blipFill>
          <p:spPr bwMode="auto">
            <a:xfrm>
              <a:off x="6012160" y="2060849"/>
              <a:ext cx="1224136" cy="1224136"/>
            </a:xfrm>
            <a:prstGeom prst="roundRect">
              <a:avLst/>
            </a:prstGeom>
            <a:ln>
              <a:noFill/>
            </a:ln>
            <a:effectLst>
              <a:outerShdw sx="1000" sy="1000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grpSp>
        <p:nvGrpSpPr>
          <p:cNvPr id="88" name="Группа 87"/>
          <p:cNvGrpSpPr/>
          <p:nvPr/>
        </p:nvGrpSpPr>
        <p:grpSpPr>
          <a:xfrm>
            <a:off x="467544" y="4581128"/>
            <a:ext cx="644395" cy="644395"/>
            <a:chOff x="3563888" y="1772818"/>
            <a:chExt cx="1904579" cy="1800200"/>
          </a:xfrm>
        </p:grpSpPr>
        <p:sp>
          <p:nvSpPr>
            <p:cNvPr id="89" name="Rectangle: Rounded Corners 1">
              <a:extLst>
                <a:ext uri="{FF2B5EF4-FFF2-40B4-BE49-F238E27FC236}">
                  <a16:creationId xmlns:a16="http://schemas.microsoft.com/office/drawing/2014/main" xmlns="" id="{BBC6171E-9F06-4F3F-8513-3705203FD26C}"/>
                </a:ext>
              </a:extLst>
            </p:cNvPr>
            <p:cNvSpPr/>
            <p:nvPr/>
          </p:nvSpPr>
          <p:spPr>
            <a:xfrm>
              <a:off x="3563888" y="1772818"/>
              <a:ext cx="1904579" cy="1800200"/>
            </a:xfrm>
            <a:prstGeom prst="roundRect">
              <a:avLst>
                <a:gd name="adj" fmla="val 100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Picture 4" descr="C:\Users\stas\Desktop\с.jpg"/>
            <p:cNvPicPr>
              <a:picLocks noChangeAspect="1" noChangeArrowheads="1"/>
            </p:cNvPicPr>
            <p:nvPr/>
          </p:nvPicPr>
          <p:blipFill>
            <a:blip r:embed="rId11" cstate="print"/>
            <a:srcRect t="20191" r="65517" b="17682"/>
            <a:stretch>
              <a:fillRect/>
            </a:stretch>
          </p:blipFill>
          <p:spPr bwMode="auto">
            <a:xfrm>
              <a:off x="3995936" y="2132856"/>
              <a:ext cx="1008112" cy="1079154"/>
            </a:xfrm>
            <a:prstGeom prst="round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</p:pic>
      </p:grpSp>
      <p:grpSp>
        <p:nvGrpSpPr>
          <p:cNvPr id="91" name="Группа 90"/>
          <p:cNvGrpSpPr/>
          <p:nvPr/>
        </p:nvGrpSpPr>
        <p:grpSpPr>
          <a:xfrm>
            <a:off x="467544" y="5373216"/>
            <a:ext cx="644395" cy="641088"/>
            <a:chOff x="3203848" y="4869160"/>
            <a:chExt cx="792088" cy="788023"/>
          </a:xfrm>
        </p:grpSpPr>
        <p:sp>
          <p:nvSpPr>
            <p:cNvPr id="92" name="Rectangle: Rounded Corners 125">
              <a:extLst>
                <a:ext uri="{FF2B5EF4-FFF2-40B4-BE49-F238E27FC236}">
                  <a16:creationId xmlns:a16="http://schemas.microsoft.com/office/drawing/2014/main" xmlns="" id="{6026A796-47A3-4E53-AD22-B25A2D3FF4AD}"/>
                </a:ext>
              </a:extLst>
            </p:cNvPr>
            <p:cNvSpPr/>
            <p:nvPr/>
          </p:nvSpPr>
          <p:spPr>
            <a:xfrm>
              <a:off x="3203848" y="4869160"/>
              <a:ext cx="792088" cy="788023"/>
            </a:xfrm>
            <a:prstGeom prst="roundRect">
              <a:avLst>
                <a:gd name="adj" fmla="val 1005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3" name="Picture 2" descr="Результат пошуку зображень за запитом smart city"/>
            <p:cNvPicPr>
              <a:picLocks noChangeAspect="1" noChangeArrowheads="1"/>
            </p:cNvPicPr>
            <p:nvPr/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3275856" y="5013176"/>
              <a:ext cx="648072" cy="4864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dist="38100" sx="1000" sy="1000" algn="tl" rotWithShape="0">
                <a:srgbClr val="000000"/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Группа 93"/>
          <p:cNvGrpSpPr/>
          <p:nvPr/>
        </p:nvGrpSpPr>
        <p:grpSpPr>
          <a:xfrm>
            <a:off x="467544" y="2204864"/>
            <a:ext cx="632577" cy="632577"/>
            <a:chOff x="-396552" y="-675456"/>
            <a:chExt cx="1648260" cy="1648260"/>
          </a:xfrm>
        </p:grpSpPr>
        <p:sp>
          <p:nvSpPr>
            <p:cNvPr id="4" name="Rectangle: Rounded Corners 124">
              <a:extLst>
                <a:ext uri="{FF2B5EF4-FFF2-40B4-BE49-F238E27FC236}">
                  <a16:creationId xmlns:a16="http://schemas.microsoft.com/office/drawing/2014/main" xmlns="" id="{A27B3304-E45F-48D9-907A-37A01FFFCF37}"/>
                </a:ext>
              </a:extLst>
            </p:cNvPr>
            <p:cNvSpPr/>
            <p:nvPr/>
          </p:nvSpPr>
          <p:spPr>
            <a:xfrm>
              <a:off x="-396552" y="-675456"/>
              <a:ext cx="1648260" cy="1648260"/>
            </a:xfrm>
            <a:prstGeom prst="roundRect">
              <a:avLst>
                <a:gd name="adj" fmla="val 1005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-108521" y="-315416"/>
              <a:ext cx="1152127" cy="85409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stas\Desktop\урнаг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87824" y="692696"/>
            <a:ext cx="4444708" cy="59766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B6F6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Загальний вигляд пристрою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DB6F6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483768" y="2996952"/>
            <a:ext cx="1944216" cy="4320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483768" y="2924944"/>
            <a:ext cx="3816424" cy="1440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483768" y="836712"/>
            <a:ext cx="2376264" cy="57606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411760" y="836712"/>
            <a:ext cx="1944216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авая фигурная скобка 20"/>
          <p:cNvSpPr/>
          <p:nvPr/>
        </p:nvSpPr>
        <p:spPr>
          <a:xfrm>
            <a:off x="6876256" y="1988840"/>
            <a:ext cx="792088" cy="3888432"/>
          </a:xfrm>
          <a:prstGeom prst="rightBrace">
            <a:avLst>
              <a:gd name="adj1" fmla="val 53977"/>
              <a:gd name="adj2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339752" y="1340768"/>
            <a:ext cx="3240360" cy="57606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авая фигурная скобка 22"/>
          <p:cNvSpPr/>
          <p:nvPr/>
        </p:nvSpPr>
        <p:spPr>
          <a:xfrm>
            <a:off x="6876256" y="836712"/>
            <a:ext cx="432048" cy="1152128"/>
          </a:xfrm>
          <a:prstGeom prst="rightBrace">
            <a:avLst>
              <a:gd name="adj1" fmla="val 30235"/>
              <a:gd name="adj2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36" y="270892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dirty="0" smtClean="0">
                <a:ln w="10541" cmpd="sng">
                  <a:noFill/>
                  <a:prstDash val="solid"/>
                </a:ln>
              </a:rPr>
              <a:t>Ультразвукові датчики</a:t>
            </a:r>
            <a:endParaRPr lang="ru-RU" b="1" i="1" dirty="0" smtClean="0">
              <a:ln w="10541" cmpd="sng">
                <a:noFill/>
                <a:prstDash val="solid"/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628800"/>
            <a:ext cx="241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dirty="0" smtClean="0">
                <a:ln w="10541" cmpd="sng">
                  <a:noFill/>
                  <a:prstDash val="solid"/>
                </a:ln>
              </a:rPr>
              <a:t>Інфрачервоні датчики</a:t>
            </a:r>
          </a:p>
          <a:p>
            <a:pPr algn="r"/>
            <a:r>
              <a:rPr lang="uk-UA" b="1" i="1" dirty="0" smtClean="0">
                <a:ln w="10541" cmpd="sng">
                  <a:noFill/>
                  <a:prstDash val="solid"/>
                </a:ln>
              </a:rPr>
              <a:t>(під кришкою)</a:t>
            </a:r>
            <a:endParaRPr lang="ru-RU" b="1" i="1" dirty="0" smtClean="0">
              <a:ln w="10541" cmpd="sng">
                <a:noFill/>
                <a:prstDash val="solid"/>
              </a:ln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11967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>
                <a:ln w="10541" cmpd="sng">
                  <a:noFill/>
                  <a:prstDash val="solid"/>
                </a:ln>
              </a:rPr>
              <a:t>Кроковий двигун</a:t>
            </a:r>
            <a:endParaRPr lang="ru-RU" b="1" dirty="0">
              <a:ln w="10541" cmpd="sng">
                <a:noFill/>
                <a:prstDash val="solid"/>
              </a:ln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80312" y="1052736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n w="10541" cmpd="sng">
                  <a:noFill/>
                  <a:prstDash val="solid"/>
                </a:ln>
              </a:rPr>
              <a:t>З</a:t>
            </a:r>
            <a:r>
              <a:rPr lang="el-GR" sz="2000" b="1" i="1" dirty="0" smtClean="0">
                <a:ln w="10541" cmpd="sng">
                  <a:noFill/>
                  <a:prstDash val="solid"/>
                </a:ln>
              </a:rPr>
              <a:t>´</a:t>
            </a:r>
            <a:r>
              <a:rPr lang="uk-UA" sz="2000" b="1" i="1" dirty="0" smtClean="0">
                <a:ln w="10541" cmpd="sng">
                  <a:noFill/>
                  <a:prstDash val="solid"/>
                </a:ln>
              </a:rPr>
              <a:t>ємна частина</a:t>
            </a:r>
            <a:endParaRPr lang="ru-RU" b="1" i="1" dirty="0">
              <a:ln w="10541" cmpd="sng">
                <a:noFill/>
                <a:prstDash val="solid"/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96336" y="3284984"/>
            <a:ext cx="1547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0541" cmpd="sng">
                  <a:noFill/>
                  <a:prstDash val="solid"/>
                </a:ln>
              </a:rPr>
              <a:t>Контейнер для прийому сміття</a:t>
            </a:r>
            <a:endParaRPr lang="ru-RU" sz="2000" b="1" dirty="0">
              <a:ln w="10541" cmpd="sng">
                <a:noFill/>
                <a:prstDash val="solid"/>
              </a:ln>
            </a:endParaRP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ED9-69AA-4E1A-A631-B6576F0BD57F}" type="slidenum">
              <a:rPr lang="ru-RU" sz="1800" smtClean="0"/>
              <a:pPr/>
              <a:t>7</a:t>
            </a:fld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B6F6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Схема електрична принципова смарт-урни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DB6F6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8681"/>
            <a:ext cx="9144000" cy="830997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r>
              <a:rPr lang="uk-UA" sz="1600" dirty="0" smtClean="0"/>
              <a:t>МС1 – плата </a:t>
            </a:r>
            <a:r>
              <a:rPr lang="en-US" sz="1600" dirty="0" err="1" smtClean="0"/>
              <a:t>Arduino</a:t>
            </a:r>
            <a:r>
              <a:rPr lang="en-US" sz="1600" dirty="0" smtClean="0"/>
              <a:t> Mega</a:t>
            </a:r>
            <a:r>
              <a:rPr lang="uk-UA" sz="1600" dirty="0" smtClean="0"/>
              <a:t>; </a:t>
            </a:r>
          </a:p>
          <a:p>
            <a:r>
              <a:rPr lang="ru-RU" sz="1600" dirty="0" smtClean="0"/>
              <a:t>W</a:t>
            </a:r>
            <a:r>
              <a:rPr lang="uk-UA" sz="1600" dirty="0" smtClean="0"/>
              <a:t>1 – </a:t>
            </a:r>
            <a:r>
              <a:rPr lang="ru-RU" sz="1600" dirty="0" smtClean="0"/>
              <a:t>W</a:t>
            </a:r>
            <a:r>
              <a:rPr lang="en-US" sz="1600" dirty="0" err="1" smtClean="0"/>
              <a:t>i</a:t>
            </a:r>
            <a:r>
              <a:rPr lang="uk-UA" sz="1600" dirty="0" smtClean="0"/>
              <a:t>-</a:t>
            </a:r>
            <a:r>
              <a:rPr lang="en-US" sz="1600" dirty="0" err="1" smtClean="0"/>
              <a:t>Fi</a:t>
            </a:r>
            <a:r>
              <a:rPr lang="uk-UA" sz="1600" dirty="0" smtClean="0"/>
              <a:t> модуль ESP-01 ESP8266; </a:t>
            </a:r>
          </a:p>
          <a:p>
            <a:r>
              <a:rPr lang="en-US" sz="1600" dirty="0" smtClean="0"/>
              <a:t>U</a:t>
            </a:r>
            <a:r>
              <a:rPr lang="uk-UA" sz="1600" dirty="0" smtClean="0"/>
              <a:t>1 – плата для керування двигунами </a:t>
            </a:r>
            <a:r>
              <a:rPr lang="en-US" sz="1600" dirty="0" smtClean="0"/>
              <a:t>Motor Shield L</a:t>
            </a:r>
            <a:r>
              <a:rPr lang="uk-UA" sz="1600" dirty="0" smtClean="0"/>
              <a:t>293</a:t>
            </a:r>
            <a:r>
              <a:rPr lang="en-US" sz="1600" dirty="0" smtClean="0"/>
              <a:t>D</a:t>
            </a:r>
            <a:r>
              <a:rPr lang="uk-UA" sz="1600" dirty="0" smtClean="0"/>
              <a:t>; </a:t>
            </a:r>
          </a:p>
          <a:p>
            <a:r>
              <a:rPr lang="en-US" sz="1600" dirty="0" smtClean="0"/>
              <a:t>U</a:t>
            </a:r>
            <a:r>
              <a:rPr lang="uk-UA" sz="1600" dirty="0" smtClean="0"/>
              <a:t>3 – звуковий модуль </a:t>
            </a:r>
            <a:r>
              <a:rPr lang="en-US" sz="1600" dirty="0" err="1" smtClean="0"/>
              <a:t>Wtv</a:t>
            </a:r>
            <a:r>
              <a:rPr lang="uk-UA" sz="1600" dirty="0" smtClean="0"/>
              <a:t>020</a:t>
            </a:r>
            <a:r>
              <a:rPr lang="en-US" sz="1600" dirty="0" smtClean="0"/>
              <a:t>m</a:t>
            </a:r>
            <a:r>
              <a:rPr lang="uk-UA" sz="1600" dirty="0" smtClean="0"/>
              <a:t>01;</a:t>
            </a:r>
          </a:p>
        </p:txBody>
      </p:sp>
      <p:pic>
        <p:nvPicPr>
          <p:cNvPr id="6" name="Picture 2" descr="F:\мус\Arduino mega.JPG"/>
          <p:cNvPicPr>
            <a:picLocks noChangeAspect="1" noChangeArrowheads="1"/>
          </p:cNvPicPr>
          <p:nvPr/>
        </p:nvPicPr>
        <p:blipFill>
          <a:blip r:embed="rId2" cstate="print"/>
          <a:srcRect l="2903"/>
          <a:stretch>
            <a:fillRect/>
          </a:stretch>
        </p:blipFill>
        <p:spPr bwMode="auto">
          <a:xfrm>
            <a:off x="1907704" y="1308806"/>
            <a:ext cx="7125781" cy="54462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268760"/>
            <a:ext cx="19077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IR</a:t>
            </a:r>
            <a:r>
              <a:rPr lang="uk-UA" sz="1600" dirty="0" smtClean="0"/>
              <a:t>1, </a:t>
            </a:r>
            <a:r>
              <a:rPr lang="en-US" sz="1600" dirty="0" smtClean="0"/>
              <a:t>IR</a:t>
            </a:r>
            <a:r>
              <a:rPr lang="uk-UA" sz="1600" dirty="0" smtClean="0"/>
              <a:t>2, </a:t>
            </a:r>
            <a:r>
              <a:rPr lang="en-US" sz="1600" dirty="0" smtClean="0"/>
              <a:t>IR</a:t>
            </a:r>
            <a:r>
              <a:rPr lang="uk-UA" sz="1600" dirty="0" smtClean="0"/>
              <a:t>3 - оптичні інфрачервоні датчики </a:t>
            </a:r>
            <a:r>
              <a:rPr lang="en-US" sz="1600" dirty="0" smtClean="0"/>
              <a:t>YL</a:t>
            </a:r>
            <a:r>
              <a:rPr lang="uk-UA" sz="1600" dirty="0" smtClean="0"/>
              <a:t>-63 </a:t>
            </a:r>
            <a:r>
              <a:rPr lang="en-US" sz="1600" dirty="0" smtClean="0"/>
              <a:t>LM</a:t>
            </a:r>
            <a:r>
              <a:rPr lang="uk-UA" sz="1600" dirty="0" smtClean="0"/>
              <a:t>393;  </a:t>
            </a:r>
          </a:p>
          <a:p>
            <a:r>
              <a:rPr lang="en-US" sz="1600" dirty="0" smtClean="0"/>
              <a:t>US</a:t>
            </a:r>
            <a:r>
              <a:rPr lang="uk-UA" sz="1600" dirty="0" smtClean="0"/>
              <a:t>1, </a:t>
            </a:r>
            <a:r>
              <a:rPr lang="en-US" sz="1600" dirty="0" smtClean="0"/>
              <a:t>US</a:t>
            </a:r>
            <a:r>
              <a:rPr lang="uk-UA" sz="1600" dirty="0" smtClean="0"/>
              <a:t>2 - ультразвукові датчики </a:t>
            </a:r>
            <a:r>
              <a:rPr lang="en-US" sz="1600" dirty="0" smtClean="0"/>
              <a:t>HC</a:t>
            </a:r>
            <a:r>
              <a:rPr lang="uk-UA" sz="1600" dirty="0" smtClean="0"/>
              <a:t>-</a:t>
            </a:r>
            <a:r>
              <a:rPr lang="en-US" sz="1600" dirty="0" smtClean="0"/>
              <a:t>SR</a:t>
            </a:r>
            <a:r>
              <a:rPr lang="uk-UA" sz="1600" dirty="0" smtClean="0"/>
              <a:t>04; </a:t>
            </a:r>
          </a:p>
          <a:p>
            <a:r>
              <a:rPr lang="en-US" sz="1600" dirty="0" smtClean="0"/>
              <a:t>M</a:t>
            </a:r>
            <a:r>
              <a:rPr lang="uk-UA" sz="1600" dirty="0" smtClean="0"/>
              <a:t>1, </a:t>
            </a:r>
            <a:r>
              <a:rPr lang="en-US" sz="1600" dirty="0" smtClean="0"/>
              <a:t>M</a:t>
            </a:r>
            <a:r>
              <a:rPr lang="uk-UA" sz="1600" dirty="0" smtClean="0"/>
              <a:t>2, </a:t>
            </a:r>
            <a:r>
              <a:rPr lang="en-US" sz="1600" dirty="0" smtClean="0"/>
              <a:t>M</a:t>
            </a:r>
            <a:r>
              <a:rPr lang="uk-UA" sz="1600" dirty="0" smtClean="0"/>
              <a:t>3 - крокові двигуни з редукторами 28</a:t>
            </a:r>
            <a:r>
              <a:rPr lang="en-US" sz="1600" dirty="0" smtClean="0"/>
              <a:t>BYJ</a:t>
            </a:r>
            <a:r>
              <a:rPr lang="uk-UA" sz="1600" dirty="0" smtClean="0"/>
              <a:t>-48-5</a:t>
            </a:r>
            <a:r>
              <a:rPr lang="en-US" sz="1600" dirty="0" smtClean="0"/>
              <a:t>V</a:t>
            </a:r>
            <a:r>
              <a:rPr lang="uk-UA" sz="1600" dirty="0" smtClean="0"/>
              <a:t>; </a:t>
            </a:r>
          </a:p>
          <a:p>
            <a:r>
              <a:rPr lang="en-US" sz="1600" dirty="0" smtClean="0"/>
              <a:t>U</a:t>
            </a:r>
            <a:r>
              <a:rPr lang="uk-UA" sz="1600" dirty="0" smtClean="0"/>
              <a:t>4 - стерео підсилювач гучності з регулятором </a:t>
            </a:r>
            <a:r>
              <a:rPr lang="en-US" sz="1600" dirty="0" smtClean="0"/>
              <a:t>PAM</a:t>
            </a:r>
            <a:r>
              <a:rPr lang="uk-UA" sz="1600" dirty="0" smtClean="0"/>
              <a:t>8403; </a:t>
            </a:r>
          </a:p>
          <a:p>
            <a:r>
              <a:rPr lang="en-US" sz="1600" dirty="0" smtClean="0"/>
              <a:t>U</a:t>
            </a:r>
            <a:r>
              <a:rPr lang="uk-UA" sz="1600" dirty="0" smtClean="0"/>
              <a:t>5 – динамік </a:t>
            </a:r>
            <a:r>
              <a:rPr lang="en-US" sz="1600" dirty="0" smtClean="0"/>
              <a:t>SYPOK</a:t>
            </a:r>
            <a:r>
              <a:rPr lang="uk-UA" sz="1600" dirty="0" smtClean="0"/>
              <a:t>8; </a:t>
            </a:r>
          </a:p>
          <a:p>
            <a:r>
              <a:rPr lang="en-US" sz="1600" dirty="0" smtClean="0"/>
              <a:t>G</a:t>
            </a:r>
            <a:r>
              <a:rPr lang="uk-UA" sz="1600" dirty="0" smtClean="0"/>
              <a:t>1 </a:t>
            </a:r>
            <a:r>
              <a:rPr lang="uk-UA" sz="1600" dirty="0" smtClean="0"/>
              <a:t>– акумулятор;</a:t>
            </a:r>
            <a:endParaRPr lang="ru-RU" sz="16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ED9-69AA-4E1A-A631-B6576F0BD57F}" type="slidenum">
              <a:rPr lang="ru-RU" sz="1800" smtClean="0">
                <a:solidFill>
                  <a:schemeClr val="bg1"/>
                </a:solidFill>
              </a:rPr>
              <a:pPr/>
              <a:t>8</a:t>
            </a:fld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9">
            <a:extLst>
              <a:ext uri="{FF2B5EF4-FFF2-40B4-BE49-F238E27FC236}">
                <a16:creationId xmlns:a16="http://schemas.microsoft.com/office/drawing/2014/main" xmlns="" id="{15F9E255-61F9-4DFF-8290-1A613DA1B5BB}"/>
              </a:ext>
            </a:extLst>
          </p:cNvPr>
          <p:cNvSpPr/>
          <p:nvPr/>
        </p:nvSpPr>
        <p:spPr>
          <a:xfrm>
            <a:off x="647352" y="4287256"/>
            <a:ext cx="1908424" cy="161873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0">
            <a:extLst>
              <a:ext uri="{FF2B5EF4-FFF2-40B4-BE49-F238E27FC236}">
                <a16:creationId xmlns:a16="http://schemas.microsoft.com/office/drawing/2014/main" xmlns="" id="{591D7154-7104-477A-A267-29B7F59277CF}"/>
              </a:ext>
            </a:extLst>
          </p:cNvPr>
          <p:cNvGrpSpPr/>
          <p:nvPr/>
        </p:nvGrpSpPr>
        <p:grpSpPr>
          <a:xfrm>
            <a:off x="179512" y="1484785"/>
            <a:ext cx="2237548" cy="2921911"/>
            <a:chOff x="2050732" y="1266266"/>
            <a:chExt cx="3359467" cy="4325468"/>
          </a:xfrm>
        </p:grpSpPr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xmlns="" id="{48B83C53-B05F-482A-82A1-BE0464743B39}"/>
                </a:ext>
              </a:extLst>
            </p:cNvPr>
            <p:cNvGrpSpPr/>
            <p:nvPr/>
          </p:nvGrpSpPr>
          <p:grpSpPr>
            <a:xfrm>
              <a:off x="2050732" y="1266266"/>
              <a:ext cx="3359467" cy="4325468"/>
              <a:chOff x="5230813" y="2312988"/>
              <a:chExt cx="1733550" cy="2232025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xmlns="" id="{9BA7F78A-5B92-4949-8F8C-8ECC299BC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4191001"/>
                <a:ext cx="41275" cy="60325"/>
              </a:xfrm>
              <a:custGeom>
                <a:avLst/>
                <a:gdLst>
                  <a:gd name="T0" fmla="*/ 0 w 13"/>
                  <a:gd name="T1" fmla="*/ 3 h 19"/>
                  <a:gd name="T2" fmla="*/ 4 w 13"/>
                  <a:gd name="T3" fmla="*/ 0 h 19"/>
                  <a:gd name="T4" fmla="*/ 10 w 13"/>
                  <a:gd name="T5" fmla="*/ 5 h 19"/>
                  <a:gd name="T6" fmla="*/ 5 w 13"/>
                  <a:gd name="T7" fmla="*/ 18 h 19"/>
                  <a:gd name="T8" fmla="*/ 0 w 13"/>
                  <a:gd name="T9" fmla="*/ 15 h 19"/>
                  <a:gd name="T10" fmla="*/ 0 w 13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3" y="10"/>
                      <a:pt x="11" y="17"/>
                      <a:pt x="5" y="18"/>
                    </a:cubicBezTo>
                    <a:cubicBezTo>
                      <a:pt x="4" y="19"/>
                      <a:pt x="2" y="17"/>
                      <a:pt x="0" y="15"/>
                    </a:cubicBezTo>
                    <a:cubicBezTo>
                      <a:pt x="7" y="11"/>
                      <a:pt x="5" y="7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xmlns="" id="{F5C40D60-8578-40FF-BE1E-194917DC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426" y="2944813"/>
                <a:ext cx="28575" cy="34925"/>
              </a:xfrm>
              <a:custGeom>
                <a:avLst/>
                <a:gdLst>
                  <a:gd name="T0" fmla="*/ 0 w 9"/>
                  <a:gd name="T1" fmla="*/ 10 h 11"/>
                  <a:gd name="T2" fmla="*/ 2 w 9"/>
                  <a:gd name="T3" fmla="*/ 1 h 11"/>
                  <a:gd name="T4" fmla="*/ 8 w 9"/>
                  <a:gd name="T5" fmla="*/ 1 h 11"/>
                  <a:gd name="T6" fmla="*/ 9 w 9"/>
                  <a:gd name="T7" fmla="*/ 3 h 11"/>
                  <a:gd name="T8" fmla="*/ 8 w 9"/>
                  <a:gd name="T9" fmla="*/ 4 h 11"/>
                  <a:gd name="T10" fmla="*/ 2 w 9"/>
                  <a:gd name="T11" fmla="*/ 11 h 11"/>
                  <a:gd name="T12" fmla="*/ 0 w 9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10"/>
                    </a:moveTo>
                    <a:cubicBezTo>
                      <a:pt x="1" y="7"/>
                      <a:pt x="1" y="4"/>
                      <a:pt x="2" y="1"/>
                    </a:cubicBezTo>
                    <a:cubicBezTo>
                      <a:pt x="2" y="0"/>
                      <a:pt x="6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3" y="3"/>
                      <a:pt x="2" y="7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xmlns="" id="{C390EA27-1FE2-4756-A3F0-21C98E0E4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101" y="3649663"/>
                <a:ext cx="622300" cy="611188"/>
              </a:xfrm>
              <a:custGeom>
                <a:avLst/>
                <a:gdLst>
                  <a:gd name="T0" fmla="*/ 145 w 195"/>
                  <a:gd name="T1" fmla="*/ 111 h 192"/>
                  <a:gd name="T2" fmla="*/ 109 w 195"/>
                  <a:gd name="T3" fmla="*/ 179 h 192"/>
                  <a:gd name="T4" fmla="*/ 82 w 195"/>
                  <a:gd name="T5" fmla="*/ 183 h 192"/>
                  <a:gd name="T6" fmla="*/ 7 w 195"/>
                  <a:gd name="T7" fmla="*/ 107 h 192"/>
                  <a:gd name="T8" fmla="*/ 6 w 195"/>
                  <a:gd name="T9" fmla="*/ 84 h 192"/>
                  <a:gd name="T10" fmla="*/ 30 w 195"/>
                  <a:gd name="T11" fmla="*/ 85 h 192"/>
                  <a:gd name="T12" fmla="*/ 87 w 195"/>
                  <a:gd name="T13" fmla="*/ 142 h 192"/>
                  <a:gd name="T14" fmla="*/ 91 w 195"/>
                  <a:gd name="T15" fmla="*/ 146 h 192"/>
                  <a:gd name="T16" fmla="*/ 102 w 195"/>
                  <a:gd name="T17" fmla="*/ 124 h 192"/>
                  <a:gd name="T18" fmla="*/ 148 w 195"/>
                  <a:gd name="T19" fmla="*/ 39 h 192"/>
                  <a:gd name="T20" fmla="*/ 163 w 195"/>
                  <a:gd name="T21" fmla="*/ 11 h 192"/>
                  <a:gd name="T22" fmla="*/ 185 w 195"/>
                  <a:gd name="T23" fmla="*/ 3 h 192"/>
                  <a:gd name="T24" fmla="*/ 191 w 195"/>
                  <a:gd name="T25" fmla="*/ 26 h 192"/>
                  <a:gd name="T26" fmla="*/ 162 w 195"/>
                  <a:gd name="T27" fmla="*/ 79 h 192"/>
                  <a:gd name="T28" fmla="*/ 145 w 195"/>
                  <a:gd name="T29" fmla="*/ 11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" h="192">
                    <a:moveTo>
                      <a:pt x="145" y="111"/>
                    </a:moveTo>
                    <a:cubicBezTo>
                      <a:pt x="133" y="134"/>
                      <a:pt x="121" y="157"/>
                      <a:pt x="109" y="179"/>
                    </a:cubicBezTo>
                    <a:cubicBezTo>
                      <a:pt x="103" y="190"/>
                      <a:pt x="91" y="192"/>
                      <a:pt x="82" y="183"/>
                    </a:cubicBezTo>
                    <a:cubicBezTo>
                      <a:pt x="57" y="158"/>
                      <a:pt x="32" y="132"/>
                      <a:pt x="7" y="107"/>
                    </a:cubicBezTo>
                    <a:cubicBezTo>
                      <a:pt x="0" y="100"/>
                      <a:pt x="1" y="89"/>
                      <a:pt x="6" y="84"/>
                    </a:cubicBezTo>
                    <a:cubicBezTo>
                      <a:pt x="13" y="77"/>
                      <a:pt x="23" y="78"/>
                      <a:pt x="30" y="85"/>
                    </a:cubicBezTo>
                    <a:cubicBezTo>
                      <a:pt x="49" y="104"/>
                      <a:pt x="68" y="123"/>
                      <a:pt x="87" y="142"/>
                    </a:cubicBezTo>
                    <a:cubicBezTo>
                      <a:pt x="88" y="143"/>
                      <a:pt x="89" y="144"/>
                      <a:pt x="91" y="146"/>
                    </a:cubicBezTo>
                    <a:cubicBezTo>
                      <a:pt x="95" y="138"/>
                      <a:pt x="98" y="131"/>
                      <a:pt x="102" y="124"/>
                    </a:cubicBezTo>
                    <a:cubicBezTo>
                      <a:pt x="117" y="96"/>
                      <a:pt x="132" y="68"/>
                      <a:pt x="148" y="39"/>
                    </a:cubicBezTo>
                    <a:cubicBezTo>
                      <a:pt x="153" y="30"/>
                      <a:pt x="158" y="20"/>
                      <a:pt x="163" y="11"/>
                    </a:cubicBezTo>
                    <a:cubicBezTo>
                      <a:pt x="168" y="1"/>
                      <a:pt x="178" y="0"/>
                      <a:pt x="185" y="3"/>
                    </a:cubicBezTo>
                    <a:cubicBezTo>
                      <a:pt x="193" y="7"/>
                      <a:pt x="195" y="18"/>
                      <a:pt x="191" y="26"/>
                    </a:cubicBezTo>
                    <a:cubicBezTo>
                      <a:pt x="182" y="44"/>
                      <a:pt x="172" y="62"/>
                      <a:pt x="162" y="79"/>
                    </a:cubicBezTo>
                    <a:cubicBezTo>
                      <a:pt x="161" y="82"/>
                      <a:pt x="149" y="105"/>
                      <a:pt x="145" y="111"/>
                    </a:cubicBezTo>
                    <a:close/>
                  </a:path>
                </a:pathLst>
              </a:custGeom>
              <a:solidFill>
                <a:srgbClr val="3074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xmlns="" id="{9AEF8173-5C3F-4A95-AFA5-151718BC36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813" y="2312988"/>
                <a:ext cx="1733550" cy="2232025"/>
              </a:xfrm>
              <a:custGeom>
                <a:avLst/>
                <a:gdLst>
                  <a:gd name="T0" fmla="*/ 519 w 543"/>
                  <a:gd name="T1" fmla="*/ 420 h 700"/>
                  <a:gd name="T2" fmla="*/ 452 w 543"/>
                  <a:gd name="T3" fmla="*/ 344 h 700"/>
                  <a:gd name="T4" fmla="*/ 451 w 543"/>
                  <a:gd name="T5" fmla="*/ 131 h 700"/>
                  <a:gd name="T6" fmla="*/ 353 w 543"/>
                  <a:gd name="T7" fmla="*/ 120 h 700"/>
                  <a:gd name="T8" fmla="*/ 350 w 543"/>
                  <a:gd name="T9" fmla="*/ 120 h 700"/>
                  <a:gd name="T10" fmla="*/ 347 w 543"/>
                  <a:gd name="T11" fmla="*/ 93 h 700"/>
                  <a:gd name="T12" fmla="*/ 309 w 543"/>
                  <a:gd name="T13" fmla="*/ 76 h 700"/>
                  <a:gd name="T14" fmla="*/ 273 w 543"/>
                  <a:gd name="T15" fmla="*/ 18 h 700"/>
                  <a:gd name="T16" fmla="*/ 261 w 543"/>
                  <a:gd name="T17" fmla="*/ 10 h 700"/>
                  <a:gd name="T18" fmla="*/ 234 w 543"/>
                  <a:gd name="T19" fmla="*/ 2 h 700"/>
                  <a:gd name="T20" fmla="*/ 231 w 543"/>
                  <a:gd name="T21" fmla="*/ 2 h 700"/>
                  <a:gd name="T22" fmla="*/ 150 w 543"/>
                  <a:gd name="T23" fmla="*/ 69 h 700"/>
                  <a:gd name="T24" fmla="*/ 123 w 543"/>
                  <a:gd name="T25" fmla="*/ 75 h 700"/>
                  <a:gd name="T26" fmla="*/ 105 w 543"/>
                  <a:gd name="T27" fmla="*/ 114 h 700"/>
                  <a:gd name="T28" fmla="*/ 18 w 543"/>
                  <a:gd name="T29" fmla="*/ 120 h 700"/>
                  <a:gd name="T30" fmla="*/ 0 w 543"/>
                  <a:gd name="T31" fmla="*/ 371 h 700"/>
                  <a:gd name="T32" fmla="*/ 0 w 543"/>
                  <a:gd name="T33" fmla="*/ 606 h 700"/>
                  <a:gd name="T34" fmla="*/ 0 w 543"/>
                  <a:gd name="T35" fmla="*/ 607 h 700"/>
                  <a:gd name="T36" fmla="*/ 19 w 543"/>
                  <a:gd name="T37" fmla="*/ 621 h 700"/>
                  <a:gd name="T38" fmla="*/ 206 w 543"/>
                  <a:gd name="T39" fmla="*/ 625 h 700"/>
                  <a:gd name="T40" fmla="*/ 321 w 543"/>
                  <a:gd name="T41" fmla="*/ 695 h 700"/>
                  <a:gd name="T42" fmla="*/ 478 w 543"/>
                  <a:gd name="T43" fmla="*/ 651 h 700"/>
                  <a:gd name="T44" fmla="*/ 538 w 543"/>
                  <a:gd name="T45" fmla="*/ 473 h 700"/>
                  <a:gd name="T46" fmla="*/ 215 w 543"/>
                  <a:gd name="T47" fmla="*/ 35 h 700"/>
                  <a:gd name="T48" fmla="*/ 255 w 543"/>
                  <a:gd name="T49" fmla="*/ 45 h 700"/>
                  <a:gd name="T50" fmla="*/ 261 w 543"/>
                  <a:gd name="T51" fmla="*/ 51 h 700"/>
                  <a:gd name="T52" fmla="*/ 271 w 543"/>
                  <a:gd name="T53" fmla="*/ 76 h 700"/>
                  <a:gd name="T54" fmla="*/ 181 w 543"/>
                  <a:gd name="T55" fmla="*/ 75 h 700"/>
                  <a:gd name="T56" fmla="*/ 137 w 543"/>
                  <a:gd name="T57" fmla="*/ 107 h 700"/>
                  <a:gd name="T58" fmla="*/ 309 w 543"/>
                  <a:gd name="T59" fmla="*/ 108 h 700"/>
                  <a:gd name="T60" fmla="*/ 315 w 543"/>
                  <a:gd name="T61" fmla="*/ 160 h 700"/>
                  <a:gd name="T62" fmla="*/ 261 w 543"/>
                  <a:gd name="T63" fmla="*/ 166 h 700"/>
                  <a:gd name="T64" fmla="*/ 136 w 543"/>
                  <a:gd name="T65" fmla="*/ 160 h 700"/>
                  <a:gd name="T66" fmla="*/ 183 w 543"/>
                  <a:gd name="T67" fmla="*/ 588 h 700"/>
                  <a:gd name="T68" fmla="*/ 32 w 543"/>
                  <a:gd name="T69" fmla="*/ 290 h 700"/>
                  <a:gd name="T70" fmla="*/ 38 w 543"/>
                  <a:gd name="T71" fmla="*/ 152 h 700"/>
                  <a:gd name="T72" fmla="*/ 105 w 543"/>
                  <a:gd name="T73" fmla="*/ 158 h 700"/>
                  <a:gd name="T74" fmla="*/ 123 w 543"/>
                  <a:gd name="T75" fmla="*/ 197 h 700"/>
                  <a:gd name="T76" fmla="*/ 329 w 543"/>
                  <a:gd name="T77" fmla="*/ 197 h 700"/>
                  <a:gd name="T78" fmla="*/ 347 w 543"/>
                  <a:gd name="T79" fmla="*/ 158 h 700"/>
                  <a:gd name="T80" fmla="*/ 382 w 543"/>
                  <a:gd name="T81" fmla="*/ 152 h 700"/>
                  <a:gd name="T82" fmla="*/ 420 w 543"/>
                  <a:gd name="T83" fmla="*/ 157 h 700"/>
                  <a:gd name="T84" fmla="*/ 420 w 543"/>
                  <a:gd name="T85" fmla="*/ 327 h 700"/>
                  <a:gd name="T86" fmla="*/ 404 w 543"/>
                  <a:gd name="T87" fmla="*/ 329 h 700"/>
                  <a:gd name="T88" fmla="*/ 276 w 543"/>
                  <a:gd name="T89" fmla="*/ 339 h 700"/>
                  <a:gd name="T90" fmla="*/ 175 w 543"/>
                  <a:gd name="T91" fmla="*/ 452 h 700"/>
                  <a:gd name="T92" fmla="*/ 507 w 543"/>
                  <a:gd name="T93" fmla="*/ 536 h 700"/>
                  <a:gd name="T94" fmla="*/ 391 w 543"/>
                  <a:gd name="T95" fmla="*/ 661 h 700"/>
                  <a:gd name="T96" fmla="*/ 282 w 543"/>
                  <a:gd name="T97" fmla="*/ 648 h 700"/>
                  <a:gd name="T98" fmla="*/ 211 w 543"/>
                  <a:gd name="T99" fmla="*/ 572 h 700"/>
                  <a:gd name="T100" fmla="*/ 278 w 543"/>
                  <a:gd name="T101" fmla="*/ 374 h 700"/>
                  <a:gd name="T102" fmla="*/ 481 w 543"/>
                  <a:gd name="T103" fmla="*/ 421 h 700"/>
                  <a:gd name="T104" fmla="*/ 507 w 543"/>
                  <a:gd name="T105" fmla="*/ 53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3" h="700">
                    <a:moveTo>
                      <a:pt x="538" y="473"/>
                    </a:moveTo>
                    <a:cubicBezTo>
                      <a:pt x="534" y="454"/>
                      <a:pt x="528" y="437"/>
                      <a:pt x="519" y="420"/>
                    </a:cubicBezTo>
                    <a:cubicBezTo>
                      <a:pt x="504" y="393"/>
                      <a:pt x="483" y="370"/>
                      <a:pt x="457" y="353"/>
                    </a:cubicBezTo>
                    <a:cubicBezTo>
                      <a:pt x="453" y="351"/>
                      <a:pt x="452" y="348"/>
                      <a:pt x="452" y="344"/>
                    </a:cubicBezTo>
                    <a:cubicBezTo>
                      <a:pt x="452" y="276"/>
                      <a:pt x="452" y="208"/>
                      <a:pt x="452" y="140"/>
                    </a:cubicBezTo>
                    <a:cubicBezTo>
                      <a:pt x="452" y="137"/>
                      <a:pt x="452" y="134"/>
                      <a:pt x="451" y="131"/>
                    </a:cubicBezTo>
                    <a:cubicBezTo>
                      <a:pt x="448" y="123"/>
                      <a:pt x="442" y="120"/>
                      <a:pt x="434" y="120"/>
                    </a:cubicBezTo>
                    <a:cubicBezTo>
                      <a:pt x="407" y="120"/>
                      <a:pt x="380" y="120"/>
                      <a:pt x="353" y="120"/>
                    </a:cubicBez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7" y="120"/>
                      <a:pt x="347" y="119"/>
                      <a:pt x="347" y="114"/>
                    </a:cubicBezTo>
                    <a:cubicBezTo>
                      <a:pt x="347" y="107"/>
                      <a:pt x="347" y="100"/>
                      <a:pt x="347" y="93"/>
                    </a:cubicBezTo>
                    <a:cubicBezTo>
                      <a:pt x="347" y="81"/>
                      <a:pt x="341" y="76"/>
                      <a:pt x="329" y="76"/>
                    </a:cubicBezTo>
                    <a:cubicBezTo>
                      <a:pt x="322" y="75"/>
                      <a:pt x="316" y="75"/>
                      <a:pt x="309" y="76"/>
                    </a:cubicBezTo>
                    <a:cubicBezTo>
                      <a:pt x="304" y="76"/>
                      <a:pt x="303" y="74"/>
                      <a:pt x="302" y="69"/>
                    </a:cubicBezTo>
                    <a:cubicBezTo>
                      <a:pt x="300" y="48"/>
                      <a:pt x="290" y="31"/>
                      <a:pt x="273" y="18"/>
                    </a:cubicBezTo>
                    <a:cubicBezTo>
                      <a:pt x="269" y="15"/>
                      <a:pt x="265" y="13"/>
                      <a:pt x="261" y="10"/>
                    </a:cubicBezTo>
                    <a:cubicBezTo>
                      <a:pt x="261" y="10"/>
                      <a:pt x="261" y="10"/>
                      <a:pt x="261" y="10"/>
                    </a:cubicBezTo>
                    <a:cubicBezTo>
                      <a:pt x="259" y="9"/>
                      <a:pt x="257" y="8"/>
                      <a:pt x="255" y="8"/>
                    </a:cubicBezTo>
                    <a:cubicBezTo>
                      <a:pt x="249" y="5"/>
                      <a:pt x="242" y="3"/>
                      <a:pt x="234" y="2"/>
                    </a:cubicBezTo>
                    <a:cubicBezTo>
                      <a:pt x="233" y="2"/>
                      <a:pt x="232" y="2"/>
                      <a:pt x="231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12" y="0"/>
                      <a:pt x="194" y="6"/>
                      <a:pt x="179" y="18"/>
                    </a:cubicBezTo>
                    <a:cubicBezTo>
                      <a:pt x="162" y="31"/>
                      <a:pt x="152" y="48"/>
                      <a:pt x="150" y="69"/>
                    </a:cubicBezTo>
                    <a:cubicBezTo>
                      <a:pt x="149" y="74"/>
                      <a:pt x="148" y="76"/>
                      <a:pt x="143" y="75"/>
                    </a:cubicBezTo>
                    <a:cubicBezTo>
                      <a:pt x="136" y="75"/>
                      <a:pt x="129" y="75"/>
                      <a:pt x="123" y="75"/>
                    </a:cubicBezTo>
                    <a:cubicBezTo>
                      <a:pt x="111" y="75"/>
                      <a:pt x="105" y="81"/>
                      <a:pt x="105" y="93"/>
                    </a:cubicBezTo>
                    <a:cubicBezTo>
                      <a:pt x="105" y="100"/>
                      <a:pt x="105" y="107"/>
                      <a:pt x="105" y="114"/>
                    </a:cubicBezTo>
                    <a:cubicBezTo>
                      <a:pt x="105" y="120"/>
                      <a:pt x="105" y="120"/>
                      <a:pt x="98" y="120"/>
                    </a:cubicBezTo>
                    <a:cubicBezTo>
                      <a:pt x="72" y="120"/>
                      <a:pt x="45" y="121"/>
                      <a:pt x="18" y="120"/>
                    </a:cubicBezTo>
                    <a:cubicBezTo>
                      <a:pt x="7" y="120"/>
                      <a:pt x="0" y="127"/>
                      <a:pt x="0" y="139"/>
                    </a:cubicBezTo>
                    <a:cubicBezTo>
                      <a:pt x="0" y="216"/>
                      <a:pt x="0" y="293"/>
                      <a:pt x="0" y="371"/>
                    </a:cubicBezTo>
                    <a:cubicBezTo>
                      <a:pt x="0" y="448"/>
                      <a:pt x="0" y="526"/>
                      <a:pt x="0" y="603"/>
                    </a:cubicBezTo>
                    <a:cubicBezTo>
                      <a:pt x="0" y="604"/>
                      <a:pt x="0" y="605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1" y="609"/>
                      <a:pt x="1" y="610"/>
                      <a:pt x="1" y="611"/>
                    </a:cubicBezTo>
                    <a:cubicBezTo>
                      <a:pt x="4" y="619"/>
                      <a:pt x="11" y="621"/>
                      <a:pt x="19" y="621"/>
                    </a:cubicBezTo>
                    <a:cubicBezTo>
                      <a:pt x="78" y="621"/>
                      <a:pt x="138" y="621"/>
                      <a:pt x="197" y="621"/>
                    </a:cubicBezTo>
                    <a:cubicBezTo>
                      <a:pt x="201" y="621"/>
                      <a:pt x="203" y="622"/>
                      <a:pt x="206" y="625"/>
                    </a:cubicBezTo>
                    <a:cubicBezTo>
                      <a:pt x="216" y="636"/>
                      <a:pt x="226" y="647"/>
                      <a:pt x="237" y="657"/>
                    </a:cubicBezTo>
                    <a:cubicBezTo>
                      <a:pt x="261" y="677"/>
                      <a:pt x="290" y="689"/>
                      <a:pt x="321" y="695"/>
                    </a:cubicBezTo>
                    <a:cubicBezTo>
                      <a:pt x="350" y="700"/>
                      <a:pt x="378" y="698"/>
                      <a:pt x="406" y="690"/>
                    </a:cubicBezTo>
                    <a:cubicBezTo>
                      <a:pt x="433" y="682"/>
                      <a:pt x="457" y="669"/>
                      <a:pt x="478" y="651"/>
                    </a:cubicBezTo>
                    <a:cubicBezTo>
                      <a:pt x="511" y="621"/>
                      <a:pt x="532" y="584"/>
                      <a:pt x="539" y="540"/>
                    </a:cubicBezTo>
                    <a:cubicBezTo>
                      <a:pt x="543" y="518"/>
                      <a:pt x="542" y="495"/>
                      <a:pt x="538" y="473"/>
                    </a:cubicBezTo>
                    <a:close/>
                    <a:moveTo>
                      <a:pt x="197" y="44"/>
                    </a:moveTo>
                    <a:cubicBezTo>
                      <a:pt x="202" y="40"/>
                      <a:pt x="209" y="36"/>
                      <a:pt x="215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29" y="32"/>
                      <a:pt x="244" y="35"/>
                      <a:pt x="255" y="45"/>
                    </a:cubicBezTo>
                    <a:cubicBezTo>
                      <a:pt x="257" y="46"/>
                      <a:pt x="259" y="48"/>
                      <a:pt x="261" y="50"/>
                    </a:cubicBezTo>
                    <a:cubicBezTo>
                      <a:pt x="261" y="50"/>
                      <a:pt x="261" y="51"/>
                      <a:pt x="261" y="51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7" y="57"/>
                      <a:pt x="270" y="65"/>
                      <a:pt x="271" y="76"/>
                    </a:cubicBezTo>
                    <a:cubicBezTo>
                      <a:pt x="268" y="76"/>
                      <a:pt x="212" y="75"/>
                      <a:pt x="188" y="75"/>
                    </a:cubicBezTo>
                    <a:cubicBezTo>
                      <a:pt x="186" y="75"/>
                      <a:pt x="184" y="75"/>
                      <a:pt x="181" y="75"/>
                    </a:cubicBezTo>
                    <a:cubicBezTo>
                      <a:pt x="182" y="62"/>
                      <a:pt x="188" y="52"/>
                      <a:pt x="197" y="44"/>
                    </a:cubicBezTo>
                    <a:close/>
                    <a:moveTo>
                      <a:pt x="137" y="107"/>
                    </a:moveTo>
                    <a:cubicBezTo>
                      <a:pt x="139" y="107"/>
                      <a:pt x="141" y="107"/>
                      <a:pt x="142" y="107"/>
                    </a:cubicBezTo>
                    <a:cubicBezTo>
                      <a:pt x="167" y="107"/>
                      <a:pt x="278" y="108"/>
                      <a:pt x="309" y="108"/>
                    </a:cubicBezTo>
                    <a:cubicBezTo>
                      <a:pt x="311" y="108"/>
                      <a:pt x="313" y="108"/>
                      <a:pt x="315" y="108"/>
                    </a:cubicBezTo>
                    <a:cubicBezTo>
                      <a:pt x="315" y="110"/>
                      <a:pt x="315" y="145"/>
                      <a:pt x="315" y="160"/>
                    </a:cubicBezTo>
                    <a:cubicBezTo>
                      <a:pt x="315" y="165"/>
                      <a:pt x="314" y="166"/>
                      <a:pt x="310" y="166"/>
                    </a:cubicBezTo>
                    <a:cubicBezTo>
                      <a:pt x="293" y="166"/>
                      <a:pt x="261" y="166"/>
                      <a:pt x="261" y="166"/>
                    </a:cubicBezTo>
                    <a:cubicBezTo>
                      <a:pt x="221" y="165"/>
                      <a:pt x="182" y="165"/>
                      <a:pt x="142" y="166"/>
                    </a:cubicBezTo>
                    <a:cubicBezTo>
                      <a:pt x="138" y="166"/>
                      <a:pt x="136" y="165"/>
                      <a:pt x="136" y="160"/>
                    </a:cubicBezTo>
                    <a:cubicBezTo>
                      <a:pt x="137" y="144"/>
                      <a:pt x="137" y="123"/>
                      <a:pt x="137" y="107"/>
                    </a:cubicBezTo>
                    <a:close/>
                    <a:moveTo>
                      <a:pt x="183" y="588"/>
                    </a:moveTo>
                    <a:cubicBezTo>
                      <a:pt x="159" y="589"/>
                      <a:pt x="31" y="587"/>
                      <a:pt x="31" y="587"/>
                    </a:cubicBezTo>
                    <a:cubicBezTo>
                      <a:pt x="31" y="587"/>
                      <a:pt x="32" y="374"/>
                      <a:pt x="32" y="290"/>
                    </a:cubicBezTo>
                    <a:cubicBezTo>
                      <a:pt x="32" y="246"/>
                      <a:pt x="32" y="202"/>
                      <a:pt x="32" y="158"/>
                    </a:cubicBezTo>
                    <a:cubicBezTo>
                      <a:pt x="32" y="154"/>
                      <a:pt x="33" y="152"/>
                      <a:pt x="38" y="152"/>
                    </a:cubicBezTo>
                    <a:cubicBezTo>
                      <a:pt x="58" y="152"/>
                      <a:pt x="79" y="152"/>
                      <a:pt x="99" y="152"/>
                    </a:cubicBezTo>
                    <a:cubicBezTo>
                      <a:pt x="104" y="152"/>
                      <a:pt x="105" y="154"/>
                      <a:pt x="105" y="158"/>
                    </a:cubicBezTo>
                    <a:cubicBezTo>
                      <a:pt x="105" y="165"/>
                      <a:pt x="105" y="173"/>
                      <a:pt x="105" y="180"/>
                    </a:cubicBezTo>
                    <a:cubicBezTo>
                      <a:pt x="105" y="190"/>
                      <a:pt x="113" y="197"/>
                      <a:pt x="123" y="197"/>
                    </a:cubicBezTo>
                    <a:cubicBezTo>
                      <a:pt x="154" y="197"/>
                      <a:pt x="184" y="197"/>
                      <a:pt x="215" y="197"/>
                    </a:cubicBezTo>
                    <a:cubicBezTo>
                      <a:pt x="215" y="197"/>
                      <a:pt x="291" y="197"/>
                      <a:pt x="329" y="197"/>
                    </a:cubicBezTo>
                    <a:cubicBezTo>
                      <a:pt x="339" y="197"/>
                      <a:pt x="347" y="191"/>
                      <a:pt x="347" y="180"/>
                    </a:cubicBezTo>
                    <a:cubicBezTo>
                      <a:pt x="347" y="173"/>
                      <a:pt x="347" y="165"/>
                      <a:pt x="347" y="158"/>
                    </a:cubicBezTo>
                    <a:cubicBezTo>
                      <a:pt x="347" y="154"/>
                      <a:pt x="348" y="152"/>
                      <a:pt x="352" y="152"/>
                    </a:cubicBezTo>
                    <a:cubicBezTo>
                      <a:pt x="362" y="152"/>
                      <a:pt x="382" y="152"/>
                      <a:pt x="382" y="152"/>
                    </a:cubicBezTo>
                    <a:cubicBezTo>
                      <a:pt x="393" y="152"/>
                      <a:pt x="404" y="152"/>
                      <a:pt x="416" y="152"/>
                    </a:cubicBezTo>
                    <a:cubicBezTo>
                      <a:pt x="419" y="152"/>
                      <a:pt x="420" y="153"/>
                      <a:pt x="420" y="157"/>
                    </a:cubicBezTo>
                    <a:cubicBezTo>
                      <a:pt x="420" y="168"/>
                      <a:pt x="420" y="179"/>
                      <a:pt x="420" y="190"/>
                    </a:cubicBezTo>
                    <a:cubicBezTo>
                      <a:pt x="420" y="235"/>
                      <a:pt x="420" y="281"/>
                      <a:pt x="420" y="327"/>
                    </a:cubicBezTo>
                    <a:cubicBezTo>
                      <a:pt x="420" y="329"/>
                      <a:pt x="420" y="331"/>
                      <a:pt x="420" y="334"/>
                    </a:cubicBezTo>
                    <a:cubicBezTo>
                      <a:pt x="414" y="332"/>
                      <a:pt x="409" y="331"/>
                      <a:pt x="404" y="329"/>
                    </a:cubicBezTo>
                    <a:cubicBezTo>
                      <a:pt x="378" y="321"/>
                      <a:pt x="351" y="321"/>
                      <a:pt x="324" y="324"/>
                    </a:cubicBezTo>
                    <a:cubicBezTo>
                      <a:pt x="308" y="327"/>
                      <a:pt x="292" y="332"/>
                      <a:pt x="276" y="339"/>
                    </a:cubicBezTo>
                    <a:cubicBezTo>
                      <a:pt x="275" y="339"/>
                      <a:pt x="261" y="346"/>
                      <a:pt x="261" y="346"/>
                    </a:cubicBezTo>
                    <a:cubicBezTo>
                      <a:pt x="220" y="371"/>
                      <a:pt x="190" y="406"/>
                      <a:pt x="175" y="452"/>
                    </a:cubicBezTo>
                    <a:cubicBezTo>
                      <a:pt x="160" y="498"/>
                      <a:pt x="164" y="544"/>
                      <a:pt x="183" y="588"/>
                    </a:cubicBezTo>
                    <a:close/>
                    <a:moveTo>
                      <a:pt x="507" y="536"/>
                    </a:moveTo>
                    <a:cubicBezTo>
                      <a:pt x="501" y="572"/>
                      <a:pt x="484" y="603"/>
                      <a:pt x="456" y="627"/>
                    </a:cubicBezTo>
                    <a:cubicBezTo>
                      <a:pt x="437" y="644"/>
                      <a:pt x="415" y="655"/>
                      <a:pt x="391" y="661"/>
                    </a:cubicBezTo>
                    <a:cubicBezTo>
                      <a:pt x="376" y="665"/>
                      <a:pt x="361" y="666"/>
                      <a:pt x="346" y="666"/>
                    </a:cubicBezTo>
                    <a:cubicBezTo>
                      <a:pt x="324" y="665"/>
                      <a:pt x="302" y="659"/>
                      <a:pt x="282" y="648"/>
                    </a:cubicBezTo>
                    <a:cubicBezTo>
                      <a:pt x="280" y="647"/>
                      <a:pt x="270" y="641"/>
                      <a:pt x="268" y="640"/>
                    </a:cubicBezTo>
                    <a:cubicBezTo>
                      <a:pt x="242" y="623"/>
                      <a:pt x="224" y="600"/>
                      <a:pt x="211" y="572"/>
                    </a:cubicBezTo>
                    <a:cubicBezTo>
                      <a:pt x="198" y="544"/>
                      <a:pt x="195" y="514"/>
                      <a:pt x="200" y="484"/>
                    </a:cubicBezTo>
                    <a:cubicBezTo>
                      <a:pt x="209" y="435"/>
                      <a:pt x="235" y="398"/>
                      <a:pt x="278" y="374"/>
                    </a:cubicBezTo>
                    <a:cubicBezTo>
                      <a:pt x="304" y="359"/>
                      <a:pt x="331" y="352"/>
                      <a:pt x="360" y="354"/>
                    </a:cubicBezTo>
                    <a:cubicBezTo>
                      <a:pt x="411" y="357"/>
                      <a:pt x="452" y="379"/>
                      <a:pt x="481" y="421"/>
                    </a:cubicBezTo>
                    <a:cubicBezTo>
                      <a:pt x="493" y="437"/>
                      <a:pt x="501" y="455"/>
                      <a:pt x="506" y="475"/>
                    </a:cubicBezTo>
                    <a:cubicBezTo>
                      <a:pt x="510" y="495"/>
                      <a:pt x="511" y="515"/>
                      <a:pt x="507" y="53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" name="Straight Connector 2">
              <a:extLst>
                <a:ext uri="{FF2B5EF4-FFF2-40B4-BE49-F238E27FC236}">
                  <a16:creationId xmlns:a16="http://schemas.microsoft.com/office/drawing/2014/main" xmlns="" id="{055FD339-6624-469D-9E75-56140C89AEE5}"/>
                </a:ext>
              </a:extLst>
            </p:cNvPr>
            <p:cNvCxnSpPr/>
            <p:nvPr/>
          </p:nvCxnSpPr>
          <p:spPr>
            <a:xfrm>
              <a:off x="2489200" y="274320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1">
              <a:extLst>
                <a:ext uri="{FF2B5EF4-FFF2-40B4-BE49-F238E27FC236}">
                  <a16:creationId xmlns:a16="http://schemas.microsoft.com/office/drawing/2014/main" xmlns="" id="{8612B0EC-E1FC-452C-8A5D-8A96934ACE96}"/>
                </a:ext>
              </a:extLst>
            </p:cNvPr>
            <p:cNvCxnSpPr/>
            <p:nvPr/>
          </p:nvCxnSpPr>
          <p:spPr>
            <a:xfrm>
              <a:off x="2489200" y="306324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2">
              <a:extLst>
                <a:ext uri="{FF2B5EF4-FFF2-40B4-BE49-F238E27FC236}">
                  <a16:creationId xmlns:a16="http://schemas.microsoft.com/office/drawing/2014/main" xmlns="" id="{E1043069-413C-49D4-8B80-40AF0EAE5EE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383280"/>
              <a:ext cx="853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7">
              <a:extLst>
                <a:ext uri="{FF2B5EF4-FFF2-40B4-BE49-F238E27FC236}">
                  <a16:creationId xmlns:a16="http://schemas.microsoft.com/office/drawing/2014/main" xmlns="" id="{397EB301-14C4-4DFE-B42B-473BC0BCD6F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693160"/>
              <a:ext cx="63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8">
              <a:extLst>
                <a:ext uri="{FF2B5EF4-FFF2-40B4-BE49-F238E27FC236}">
                  <a16:creationId xmlns:a16="http://schemas.microsoft.com/office/drawing/2014/main" xmlns="" id="{FBC917EB-9D8B-4B59-A3AC-3DB6C8C02DE6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013200"/>
              <a:ext cx="477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9">
              <a:extLst>
                <a:ext uri="{FF2B5EF4-FFF2-40B4-BE49-F238E27FC236}">
                  <a16:creationId xmlns:a16="http://schemas.microsoft.com/office/drawing/2014/main" xmlns="" id="{7521A0EA-AC72-4870-82E3-4972FC968A8C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3332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9">
              <a:extLst>
                <a:ext uri="{FF2B5EF4-FFF2-40B4-BE49-F238E27FC236}">
                  <a16:creationId xmlns:a16="http://schemas.microsoft.com/office/drawing/2014/main" xmlns="" id="{F8334326-78D0-4D4C-A570-C3A654DA6E92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6380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2699792" y="980728"/>
            <a:ext cx="697629" cy="657690"/>
            <a:chOff x="2714945" y="1314510"/>
            <a:chExt cx="697629" cy="657690"/>
          </a:xfrm>
        </p:grpSpPr>
        <p:sp>
          <p:nvSpPr>
            <p:cNvPr id="18" name="Oval 20">
              <a:extLst>
                <a:ext uri="{FF2B5EF4-FFF2-40B4-BE49-F238E27FC236}">
                  <a16:creationId xmlns:a16="http://schemas.microsoft.com/office/drawing/2014/main" xmlns="" id="{D9CB84BB-85E0-45B1-9A9A-18FFA2F49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945" y="1314510"/>
              <a:ext cx="697629" cy="65769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9" name="Rectangle: Rounded Corners 23">
              <a:extLst>
                <a:ext uri="{FF2B5EF4-FFF2-40B4-BE49-F238E27FC236}">
                  <a16:creationId xmlns:a16="http://schemas.microsoft.com/office/drawing/2014/main" xmlns="" id="{2D5550FD-F773-422B-89AE-F3B73C2D6D9B}"/>
                </a:ext>
              </a:extLst>
            </p:cNvPr>
            <p:cNvSpPr/>
            <p:nvPr/>
          </p:nvSpPr>
          <p:spPr>
            <a:xfrm rot="2700000">
              <a:off x="2887939" y="1638720"/>
              <a:ext cx="205179" cy="10077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Rectangle: Rounded Corners 24">
              <a:extLst>
                <a:ext uri="{FF2B5EF4-FFF2-40B4-BE49-F238E27FC236}">
                  <a16:creationId xmlns:a16="http://schemas.microsoft.com/office/drawing/2014/main" xmlns="" id="{8623F86D-02ED-41FE-B82A-AF77216F4306}"/>
                </a:ext>
              </a:extLst>
            </p:cNvPr>
            <p:cNvSpPr/>
            <p:nvPr/>
          </p:nvSpPr>
          <p:spPr>
            <a:xfrm rot="8100000">
              <a:off x="2948340" y="1593871"/>
              <a:ext cx="358738" cy="9540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4FAA62A-B5B9-49CF-B2F5-E9C5369268D9}"/>
              </a:ext>
            </a:extLst>
          </p:cNvPr>
          <p:cNvSpPr txBox="1"/>
          <p:nvPr/>
        </p:nvSpPr>
        <p:spPr>
          <a:xfrm>
            <a:off x="3412574" y="3501008"/>
            <a:ext cx="5731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000" dirty="0" smtClean="0"/>
              <a:t>виконана розробка конструкції, електричної схеми та програмного забезпечення </a:t>
            </a:r>
            <a:r>
              <a:rPr lang="uk-UA" sz="2000" dirty="0" err="1" smtClean="0"/>
              <a:t>смарт-кошика</a:t>
            </a:r>
            <a:r>
              <a:rPr lang="uk-UA" sz="2000" dirty="0" smtClean="0"/>
              <a:t>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080828-2C0C-49AD-BAB5-3A3969C24F8D}"/>
              </a:ext>
            </a:extLst>
          </p:cNvPr>
          <p:cNvSpPr txBox="1"/>
          <p:nvPr/>
        </p:nvSpPr>
        <p:spPr>
          <a:xfrm>
            <a:off x="2195736" y="188640"/>
            <a:ext cx="412348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uk-U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B6F6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Noto Sans" panose="020B0502040504020204" pitchFamily="34"/>
                <a:cs typeface="Noto Sans" panose="020B0502040504020204" pitchFamily="34"/>
              </a:rPr>
              <a:t>Висновки</a:t>
            </a:r>
            <a:endParaRPr kumimoji="0" lang="en-GB" sz="5000" b="1" i="0" u="none" strike="noStrike" kern="1200" normalizeH="0" baseline="0" noProof="0" dirty="0">
              <a:ln w="11430"/>
              <a:solidFill>
                <a:srgbClr val="DB6F6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6A3202A-290F-40F8-B2BF-8600143622AC}"/>
              </a:ext>
            </a:extLst>
          </p:cNvPr>
          <p:cNvSpPr txBox="1"/>
          <p:nvPr/>
        </p:nvSpPr>
        <p:spPr>
          <a:xfrm>
            <a:off x="3412574" y="980728"/>
            <a:ext cx="5731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000" dirty="0" smtClean="0"/>
              <a:t>виконане дослідження проблем збору ТПВ у житлових приміщеннях; </a:t>
            </a:r>
            <a:endParaRPr lang="uk-UA" sz="2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1469279-16FD-4A80-99DF-6C485353C880}"/>
              </a:ext>
            </a:extLst>
          </p:cNvPr>
          <p:cNvSpPr txBox="1"/>
          <p:nvPr/>
        </p:nvSpPr>
        <p:spPr>
          <a:xfrm>
            <a:off x="3412574" y="5085184"/>
            <a:ext cx="5731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000" dirty="0" smtClean="0"/>
              <a:t>виконано випробування макету </a:t>
            </a:r>
            <a:r>
              <a:rPr lang="uk-UA" sz="2000" dirty="0" err="1" smtClean="0"/>
              <a:t>смарт-кошика</a:t>
            </a:r>
            <a:r>
              <a:rPr lang="uk-UA" sz="2000" dirty="0" smtClean="0"/>
              <a:t>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E72EB65-9A2A-42FC-AA18-CF1D2DEFF4C6}"/>
              </a:ext>
            </a:extLst>
          </p:cNvPr>
          <p:cNvSpPr txBox="1"/>
          <p:nvPr/>
        </p:nvSpPr>
        <p:spPr>
          <a:xfrm>
            <a:off x="3412574" y="4365104"/>
            <a:ext cx="5731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000" dirty="0" smtClean="0"/>
              <a:t>виготовлено діючий макет </a:t>
            </a:r>
            <a:r>
              <a:rPr lang="uk-UA" sz="2000" dirty="0" err="1" smtClean="0"/>
              <a:t>смарт-кошика</a:t>
            </a:r>
            <a:r>
              <a:rPr lang="uk-UA" sz="2000" dirty="0" smtClean="0"/>
              <a:t>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307854E-7A9D-4676-B80A-0FE9D0109C4E}"/>
              </a:ext>
            </a:extLst>
          </p:cNvPr>
          <p:cNvSpPr txBox="1"/>
          <p:nvPr/>
        </p:nvSpPr>
        <p:spPr>
          <a:xfrm>
            <a:off x="3412574" y="5661248"/>
            <a:ext cx="5731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000" dirty="0" smtClean="0"/>
              <a:t>сформульовано висновки стосовно виконаних випробувань та розроблені рекомендації, що до подальшого використання </a:t>
            </a:r>
            <a:r>
              <a:rPr lang="uk-UA" sz="2000" dirty="0" err="1" smtClean="0"/>
              <a:t>смарт-кошика</a:t>
            </a:r>
            <a:r>
              <a:rPr lang="uk-UA" sz="2000" dirty="0" smtClean="0"/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12574" y="2564904"/>
            <a:ext cx="5731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 smtClean="0"/>
              <a:t>визначені технічні вимоги для обладнання для збору таких відходів;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412574" y="1772816"/>
            <a:ext cx="5731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вивчено передовий досвід та світові досягнення у цьому питанні;</a:t>
            </a:r>
            <a:endParaRPr lang="uk-UA" sz="2000" dirty="0"/>
          </a:p>
        </p:txBody>
      </p:sp>
      <p:grpSp>
        <p:nvGrpSpPr>
          <p:cNvPr id="58" name="Группа 57"/>
          <p:cNvGrpSpPr/>
          <p:nvPr/>
        </p:nvGrpSpPr>
        <p:grpSpPr>
          <a:xfrm>
            <a:off x="2699792" y="5877272"/>
            <a:ext cx="697629" cy="657690"/>
            <a:chOff x="2714945" y="1314510"/>
            <a:chExt cx="697629" cy="657690"/>
          </a:xfrm>
        </p:grpSpPr>
        <p:sp>
          <p:nvSpPr>
            <p:cNvPr id="59" name="Oval 20">
              <a:extLst>
                <a:ext uri="{FF2B5EF4-FFF2-40B4-BE49-F238E27FC236}">
                  <a16:creationId xmlns:a16="http://schemas.microsoft.com/office/drawing/2014/main" xmlns="" id="{D9CB84BB-85E0-45B1-9A9A-18FFA2F49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945" y="1314510"/>
              <a:ext cx="697629" cy="65769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0" name="Rectangle: Rounded Corners 23">
              <a:extLst>
                <a:ext uri="{FF2B5EF4-FFF2-40B4-BE49-F238E27FC236}">
                  <a16:creationId xmlns:a16="http://schemas.microsoft.com/office/drawing/2014/main" xmlns="" id="{2D5550FD-F773-422B-89AE-F3B73C2D6D9B}"/>
                </a:ext>
              </a:extLst>
            </p:cNvPr>
            <p:cNvSpPr/>
            <p:nvPr/>
          </p:nvSpPr>
          <p:spPr>
            <a:xfrm rot="2700000">
              <a:off x="2887939" y="1638720"/>
              <a:ext cx="205179" cy="10077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1" name="Rectangle: Rounded Corners 24">
              <a:extLst>
                <a:ext uri="{FF2B5EF4-FFF2-40B4-BE49-F238E27FC236}">
                  <a16:creationId xmlns:a16="http://schemas.microsoft.com/office/drawing/2014/main" xmlns="" id="{8623F86D-02ED-41FE-B82A-AF77216F4306}"/>
                </a:ext>
              </a:extLst>
            </p:cNvPr>
            <p:cNvSpPr/>
            <p:nvPr/>
          </p:nvSpPr>
          <p:spPr>
            <a:xfrm rot="8100000">
              <a:off x="2948340" y="1593871"/>
              <a:ext cx="358738" cy="9540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699792" y="1772816"/>
            <a:ext cx="697629" cy="657690"/>
            <a:chOff x="2714945" y="1314510"/>
            <a:chExt cx="697629" cy="657690"/>
          </a:xfrm>
        </p:grpSpPr>
        <p:sp>
          <p:nvSpPr>
            <p:cNvPr id="63" name="Oval 20">
              <a:extLst>
                <a:ext uri="{FF2B5EF4-FFF2-40B4-BE49-F238E27FC236}">
                  <a16:creationId xmlns:a16="http://schemas.microsoft.com/office/drawing/2014/main" xmlns="" id="{D9CB84BB-85E0-45B1-9A9A-18FFA2F49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945" y="1314510"/>
              <a:ext cx="697629" cy="65769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4" name="Rectangle: Rounded Corners 23">
              <a:extLst>
                <a:ext uri="{FF2B5EF4-FFF2-40B4-BE49-F238E27FC236}">
                  <a16:creationId xmlns:a16="http://schemas.microsoft.com/office/drawing/2014/main" xmlns="" id="{2D5550FD-F773-422B-89AE-F3B73C2D6D9B}"/>
                </a:ext>
              </a:extLst>
            </p:cNvPr>
            <p:cNvSpPr/>
            <p:nvPr/>
          </p:nvSpPr>
          <p:spPr>
            <a:xfrm rot="2700000">
              <a:off x="2887939" y="1638720"/>
              <a:ext cx="205179" cy="10077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5" name="Rectangle: Rounded Corners 24">
              <a:extLst>
                <a:ext uri="{FF2B5EF4-FFF2-40B4-BE49-F238E27FC236}">
                  <a16:creationId xmlns:a16="http://schemas.microsoft.com/office/drawing/2014/main" xmlns="" id="{8623F86D-02ED-41FE-B82A-AF77216F4306}"/>
                </a:ext>
              </a:extLst>
            </p:cNvPr>
            <p:cNvSpPr/>
            <p:nvPr/>
          </p:nvSpPr>
          <p:spPr>
            <a:xfrm rot="8100000">
              <a:off x="2948340" y="1593871"/>
              <a:ext cx="358738" cy="9540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699792" y="5013176"/>
            <a:ext cx="697629" cy="657690"/>
            <a:chOff x="2714945" y="1314510"/>
            <a:chExt cx="697629" cy="657690"/>
          </a:xfrm>
        </p:grpSpPr>
        <p:sp>
          <p:nvSpPr>
            <p:cNvPr id="67" name="Oval 20">
              <a:extLst>
                <a:ext uri="{FF2B5EF4-FFF2-40B4-BE49-F238E27FC236}">
                  <a16:creationId xmlns:a16="http://schemas.microsoft.com/office/drawing/2014/main" xmlns="" id="{D9CB84BB-85E0-45B1-9A9A-18FFA2F49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945" y="1314510"/>
              <a:ext cx="697629" cy="65769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8" name="Rectangle: Rounded Corners 23">
              <a:extLst>
                <a:ext uri="{FF2B5EF4-FFF2-40B4-BE49-F238E27FC236}">
                  <a16:creationId xmlns:a16="http://schemas.microsoft.com/office/drawing/2014/main" xmlns="" id="{2D5550FD-F773-422B-89AE-F3B73C2D6D9B}"/>
                </a:ext>
              </a:extLst>
            </p:cNvPr>
            <p:cNvSpPr/>
            <p:nvPr/>
          </p:nvSpPr>
          <p:spPr>
            <a:xfrm rot="2700000">
              <a:off x="2887939" y="1638720"/>
              <a:ext cx="205179" cy="10077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9" name="Rectangle: Rounded Corners 24">
              <a:extLst>
                <a:ext uri="{FF2B5EF4-FFF2-40B4-BE49-F238E27FC236}">
                  <a16:creationId xmlns:a16="http://schemas.microsoft.com/office/drawing/2014/main" xmlns="" id="{8623F86D-02ED-41FE-B82A-AF77216F4306}"/>
                </a:ext>
              </a:extLst>
            </p:cNvPr>
            <p:cNvSpPr/>
            <p:nvPr/>
          </p:nvSpPr>
          <p:spPr>
            <a:xfrm rot="8100000">
              <a:off x="2948340" y="1593871"/>
              <a:ext cx="358738" cy="9540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2699792" y="4293096"/>
            <a:ext cx="697629" cy="657690"/>
            <a:chOff x="2714945" y="1314510"/>
            <a:chExt cx="697629" cy="657690"/>
          </a:xfrm>
        </p:grpSpPr>
        <p:sp>
          <p:nvSpPr>
            <p:cNvPr id="71" name="Oval 20">
              <a:extLst>
                <a:ext uri="{FF2B5EF4-FFF2-40B4-BE49-F238E27FC236}">
                  <a16:creationId xmlns:a16="http://schemas.microsoft.com/office/drawing/2014/main" xmlns="" id="{D9CB84BB-85E0-45B1-9A9A-18FFA2F49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945" y="1314510"/>
              <a:ext cx="697629" cy="65769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2" name="Rectangle: Rounded Corners 23">
              <a:extLst>
                <a:ext uri="{FF2B5EF4-FFF2-40B4-BE49-F238E27FC236}">
                  <a16:creationId xmlns:a16="http://schemas.microsoft.com/office/drawing/2014/main" xmlns="" id="{2D5550FD-F773-422B-89AE-F3B73C2D6D9B}"/>
                </a:ext>
              </a:extLst>
            </p:cNvPr>
            <p:cNvSpPr/>
            <p:nvPr/>
          </p:nvSpPr>
          <p:spPr>
            <a:xfrm rot="2700000">
              <a:off x="2887939" y="1638720"/>
              <a:ext cx="205179" cy="10077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3" name="Rectangle: Rounded Corners 24">
              <a:extLst>
                <a:ext uri="{FF2B5EF4-FFF2-40B4-BE49-F238E27FC236}">
                  <a16:creationId xmlns:a16="http://schemas.microsoft.com/office/drawing/2014/main" xmlns="" id="{8623F86D-02ED-41FE-B82A-AF77216F4306}"/>
                </a:ext>
              </a:extLst>
            </p:cNvPr>
            <p:cNvSpPr/>
            <p:nvPr/>
          </p:nvSpPr>
          <p:spPr>
            <a:xfrm rot="8100000">
              <a:off x="2948340" y="1593871"/>
              <a:ext cx="358738" cy="9540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2699792" y="2564904"/>
            <a:ext cx="697629" cy="657690"/>
            <a:chOff x="2714945" y="1314510"/>
            <a:chExt cx="697629" cy="657690"/>
          </a:xfrm>
        </p:grpSpPr>
        <p:sp>
          <p:nvSpPr>
            <p:cNvPr id="75" name="Oval 20">
              <a:extLst>
                <a:ext uri="{FF2B5EF4-FFF2-40B4-BE49-F238E27FC236}">
                  <a16:creationId xmlns:a16="http://schemas.microsoft.com/office/drawing/2014/main" xmlns="" id="{D9CB84BB-85E0-45B1-9A9A-18FFA2F49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945" y="1314510"/>
              <a:ext cx="697629" cy="65769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6" name="Rectangle: Rounded Corners 23">
              <a:extLst>
                <a:ext uri="{FF2B5EF4-FFF2-40B4-BE49-F238E27FC236}">
                  <a16:creationId xmlns:a16="http://schemas.microsoft.com/office/drawing/2014/main" xmlns="" id="{2D5550FD-F773-422B-89AE-F3B73C2D6D9B}"/>
                </a:ext>
              </a:extLst>
            </p:cNvPr>
            <p:cNvSpPr/>
            <p:nvPr/>
          </p:nvSpPr>
          <p:spPr>
            <a:xfrm rot="2700000">
              <a:off x="2887939" y="1638720"/>
              <a:ext cx="205179" cy="10077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7" name="Rectangle: Rounded Corners 24">
              <a:extLst>
                <a:ext uri="{FF2B5EF4-FFF2-40B4-BE49-F238E27FC236}">
                  <a16:creationId xmlns:a16="http://schemas.microsoft.com/office/drawing/2014/main" xmlns="" id="{8623F86D-02ED-41FE-B82A-AF77216F4306}"/>
                </a:ext>
              </a:extLst>
            </p:cNvPr>
            <p:cNvSpPr/>
            <p:nvPr/>
          </p:nvSpPr>
          <p:spPr>
            <a:xfrm rot="8100000">
              <a:off x="2948340" y="1593871"/>
              <a:ext cx="358738" cy="9540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2699792" y="3429000"/>
            <a:ext cx="697629" cy="657690"/>
            <a:chOff x="2714945" y="1314510"/>
            <a:chExt cx="697629" cy="657690"/>
          </a:xfrm>
        </p:grpSpPr>
        <p:sp>
          <p:nvSpPr>
            <p:cNvPr id="79" name="Oval 20">
              <a:extLst>
                <a:ext uri="{FF2B5EF4-FFF2-40B4-BE49-F238E27FC236}">
                  <a16:creationId xmlns:a16="http://schemas.microsoft.com/office/drawing/2014/main" xmlns="" id="{D9CB84BB-85E0-45B1-9A9A-18FFA2F49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945" y="1314510"/>
              <a:ext cx="697629" cy="65769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0" name="Rectangle: Rounded Corners 23">
              <a:extLst>
                <a:ext uri="{FF2B5EF4-FFF2-40B4-BE49-F238E27FC236}">
                  <a16:creationId xmlns:a16="http://schemas.microsoft.com/office/drawing/2014/main" xmlns="" id="{2D5550FD-F773-422B-89AE-F3B73C2D6D9B}"/>
                </a:ext>
              </a:extLst>
            </p:cNvPr>
            <p:cNvSpPr/>
            <p:nvPr/>
          </p:nvSpPr>
          <p:spPr>
            <a:xfrm rot="2700000">
              <a:off x="2887939" y="1638720"/>
              <a:ext cx="205179" cy="10077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1" name="Rectangle: Rounded Corners 24">
              <a:extLst>
                <a:ext uri="{FF2B5EF4-FFF2-40B4-BE49-F238E27FC236}">
                  <a16:creationId xmlns:a16="http://schemas.microsoft.com/office/drawing/2014/main" xmlns="" id="{8623F86D-02ED-41FE-B82A-AF77216F4306}"/>
                </a:ext>
              </a:extLst>
            </p:cNvPr>
            <p:cNvSpPr/>
            <p:nvPr/>
          </p:nvSpPr>
          <p:spPr>
            <a:xfrm rot="8100000">
              <a:off x="2948340" y="1593871"/>
              <a:ext cx="358738" cy="9540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cxnSp>
        <p:nvCxnSpPr>
          <p:cNvPr id="83" name="Прямая соединительная линия 82"/>
          <p:cNvCxnSpPr/>
          <p:nvPr/>
        </p:nvCxnSpPr>
        <p:spPr>
          <a:xfrm>
            <a:off x="11340752" y="7029400"/>
            <a:ext cx="0" cy="44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555776" y="836712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Номер слайда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ED9-69AA-4E1A-A631-B6576F0BD57F}" type="slidenum">
              <a:rPr lang="ru-RU" sz="1800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511</Words>
  <Application>Microsoft Office PowerPoint</Application>
  <PresentationFormat>Экран (4:3)</PresentationFormat>
  <Paragraphs>68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Всеукраїнський інтерактивний конкурс юних винахідників “МАН-Юніор Дослідник – 2019” Номінація: “Технік Юніор”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stas</dc:creator>
  <cp:lastModifiedBy>Parents</cp:lastModifiedBy>
  <cp:revision>91</cp:revision>
  <dcterms:created xsi:type="dcterms:W3CDTF">2020-03-28T12:30:19Z</dcterms:created>
  <dcterms:modified xsi:type="dcterms:W3CDTF">2020-03-31T20:06:04Z</dcterms:modified>
</cp:coreProperties>
</file>