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  <p:sldMasterId id="2147483948" r:id="rId2"/>
    <p:sldMasterId id="2147483960" r:id="rId3"/>
    <p:sldMasterId id="2147483972" r:id="rId4"/>
    <p:sldMasterId id="2147484008" r:id="rId5"/>
    <p:sldMasterId id="2147484020" r:id="rId6"/>
    <p:sldMasterId id="2147484032" r:id="rId7"/>
    <p:sldMasterId id="2147484056" r:id="rId8"/>
    <p:sldMasterId id="2147484080" r:id="rId9"/>
    <p:sldMasterId id="2147484122" r:id="rId10"/>
    <p:sldMasterId id="2147484134" r:id="rId11"/>
    <p:sldMasterId id="2147484146" r:id="rId12"/>
  </p:sldMasterIdLst>
  <p:notesMasterIdLst>
    <p:notesMasterId r:id="rId29"/>
  </p:notesMasterIdLst>
  <p:handoutMasterIdLst>
    <p:handoutMasterId r:id="rId30"/>
  </p:handoutMasterIdLst>
  <p:sldIdLst>
    <p:sldId id="256" r:id="rId13"/>
    <p:sldId id="271" r:id="rId14"/>
    <p:sldId id="270" r:id="rId15"/>
    <p:sldId id="257" r:id="rId16"/>
    <p:sldId id="259" r:id="rId17"/>
    <p:sldId id="274" r:id="rId18"/>
    <p:sldId id="275" r:id="rId19"/>
    <p:sldId id="277" r:id="rId20"/>
    <p:sldId id="278" r:id="rId21"/>
    <p:sldId id="272" r:id="rId22"/>
    <p:sldId id="260" r:id="rId23"/>
    <p:sldId id="261" r:id="rId24"/>
    <p:sldId id="276" r:id="rId25"/>
    <p:sldId id="266" r:id="rId26"/>
    <p:sldId id="267" r:id="rId27"/>
    <p:sldId id="268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5" autoAdjust="0"/>
    <p:restoredTop sz="94681" autoAdjust="0"/>
  </p:normalViewPr>
  <p:slideViewPr>
    <p:cSldViewPr>
      <p:cViewPr>
        <p:scale>
          <a:sx n="75" d="100"/>
          <a:sy n="75" d="100"/>
        </p:scale>
        <p:origin x="-1008" y="-7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319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C96A0E-CBC9-4973-B7C4-FDBD89FF32EC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45B4F-3409-44C9-A995-A8DA8C583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4435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BF9996-EC58-4FA8-AAD1-6821AEA03975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7CD252-D963-4375-A738-E693BA9A0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88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7CD252-D963-4375-A738-E693BA9A05D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067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7CD252-D963-4375-A738-E693BA9A05D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236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7CD252-D963-4375-A738-E693BA9A05D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37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" y="2819400"/>
            <a:ext cx="8686800" cy="1470025"/>
          </a:xfrm>
        </p:spPr>
        <p:txBody>
          <a:bodyPr anchor="b">
            <a:noAutofit/>
          </a:bodyPr>
          <a:lstStyle>
            <a:lvl1pPr>
              <a:defRPr sz="7200" b="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99" y="4800600"/>
            <a:ext cx="8001000" cy="5334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chemeClr val="accent1"/>
                </a:solidFill>
                <a:sym typeface="Wingdings"/>
              </a:rPr>
              <a:t>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62399" y="4392168"/>
            <a:ext cx="1219200" cy="365125"/>
          </a:xfrm>
        </p:spPr>
        <p:txBody>
          <a:bodyPr/>
          <a:lstStyle>
            <a:lvl1pPr algn="ctr">
              <a:defRPr sz="2400">
                <a:latin typeface="+mj-lt"/>
              </a:defRPr>
            </a:lvl1pPr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chemeClr val="accent1"/>
                </a:solidFill>
                <a:sym typeface="Wingdings"/>
              </a:rPr>
              <a:t>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819400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99" y="4800600"/>
            <a:ext cx="8001000" cy="5486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59352" y="4389120"/>
            <a:ext cx="1216152" cy="365125"/>
          </a:xfrm>
        </p:spPr>
        <p:txBody>
          <a:bodyPr/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</a:t>
            </a:r>
            <a:endParaRPr lang="en-US" sz="3200" spc="15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</a:t>
            </a:r>
            <a:endParaRPr lang="en-US" sz="3200" spc="150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38800" cy="94615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719072"/>
            <a:ext cx="8247888" cy="45354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74320"/>
            <a:ext cx="2743200" cy="94488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6880" y="1717040"/>
            <a:ext cx="8249920" cy="4531360"/>
          </a:xfrm>
          <a:solidFill>
            <a:schemeClr val="bg2">
              <a:lumMod val="60000"/>
              <a:lumOff val="40000"/>
            </a:schemeClr>
          </a:solidFill>
          <a:effectLst>
            <a:outerShdw blurRad="76200" dist="38100" dir="3600000" algn="ctr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5638800" cy="100584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28600"/>
            <a:ext cx="2819400" cy="100584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4591050" y="2409824"/>
            <a:ext cx="6858000" cy="2038351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5400000">
            <a:off x="4668203" y="2570797"/>
            <a:ext cx="6858000" cy="1716405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200" y="274638"/>
            <a:ext cx="1447800" cy="5851525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274638"/>
            <a:ext cx="6353175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0" y="6356350"/>
            <a:ext cx="762000" cy="365125"/>
          </a:xfrm>
        </p:spPr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 rot="5400000">
            <a:off x="3681476" y="3354324"/>
            <a:ext cx="6858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9688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5020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3852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6009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7576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2982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549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3187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8947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8379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046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4/2/2020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4/2/2020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4/2/2020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4/2/2020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4/2/2020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4/2/2020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4/2/2020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4/2/2020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4/2/2020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4/2/2020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4/2/2020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4AAD347D-5ACD-4C99-B74B-A9C85AD731AF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4/2/2020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4/2/2020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4/2/2020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4/2/2020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4/2/2020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4/2/2020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4/2/2020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4/2/2020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4/2/2020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4/2/2020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4/2/2020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0584"/>
            <a:ext cx="9144000" cy="1453896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7641"/>
            <a:ext cx="9144000" cy="1154314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0" y="1368552"/>
            <a:ext cx="9144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b="0" kern="1200" cap="none" spc="0">
          <a:ln w="13970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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Courier New" pitchFamily="49" charset="0"/>
        <a:buChar char="o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455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5" r:id="rId3"/>
    <p:sldLayoutId id="2147484126" r:id="rId4"/>
    <p:sldLayoutId id="2147484127" r:id="rId5"/>
    <p:sldLayoutId id="2147484128" r:id="rId6"/>
    <p:sldLayoutId id="2147484129" r:id="rId7"/>
    <p:sldLayoutId id="2147484130" r:id="rId8"/>
    <p:sldLayoutId id="2147484131" r:id="rId9"/>
    <p:sldLayoutId id="2147484132" r:id="rId10"/>
    <p:sldLayoutId id="214748413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5" r:id="rId1"/>
    <p:sldLayoutId id="2147484136" r:id="rId2"/>
    <p:sldLayoutId id="2147484137" r:id="rId3"/>
    <p:sldLayoutId id="2147484138" r:id="rId4"/>
    <p:sldLayoutId id="2147484139" r:id="rId5"/>
    <p:sldLayoutId id="2147484140" r:id="rId6"/>
    <p:sldLayoutId id="2147484141" r:id="rId7"/>
    <p:sldLayoutId id="2147484142" r:id="rId8"/>
    <p:sldLayoutId id="2147484143" r:id="rId9"/>
    <p:sldLayoutId id="2147484144" r:id="rId10"/>
    <p:sldLayoutId id="214748414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26FCD-92D2-42E1-95D7-E1DF6339AE7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6577A-BB42-4E2B-8299-78ADFC521474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47" r:id="rId1"/>
    <p:sldLayoutId id="2147484148" r:id="rId2"/>
    <p:sldLayoutId id="2147484149" r:id="rId3"/>
    <p:sldLayoutId id="2147484150" r:id="rId4"/>
    <p:sldLayoutId id="2147484151" r:id="rId5"/>
    <p:sldLayoutId id="2147484152" r:id="rId6"/>
    <p:sldLayoutId id="2147484153" r:id="rId7"/>
    <p:sldLayoutId id="2147484154" r:id="rId8"/>
    <p:sldLayoutId id="2147484155" r:id="rId9"/>
    <p:sldLayoutId id="2147484156" r:id="rId10"/>
    <p:sldLayoutId id="214748415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0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1825" y="548680"/>
            <a:ext cx="9252520" cy="1483568"/>
          </a:xfrm>
        </p:spPr>
        <p:txBody>
          <a:bodyPr>
            <a:noAutofit/>
          </a:bodyPr>
          <a:lstStyle/>
          <a:p>
            <a:pPr algn="ctr"/>
            <a:r>
              <a:rPr lang="ru-RU" sz="2800" b="1" i="1" spc="-1" dirty="0" err="1">
                <a:solidFill>
                  <a:srgbClr val="008000"/>
                </a:solidFill>
                <a:latin typeface="Times New Roman"/>
              </a:rPr>
              <a:t>Всеукраїнський</a:t>
            </a:r>
            <a:r>
              <a:rPr lang="ru-RU" sz="2800" b="1" i="1" spc="-1" dirty="0">
                <a:solidFill>
                  <a:srgbClr val="008000"/>
                </a:solidFill>
                <a:latin typeface="Times New Roman"/>
              </a:rPr>
              <a:t> </a:t>
            </a:r>
            <a:r>
              <a:rPr lang="ru-RU" sz="2800" b="1" i="1" spc="-1" dirty="0" err="1">
                <a:solidFill>
                  <a:srgbClr val="008000"/>
                </a:solidFill>
                <a:latin typeface="Times New Roman"/>
              </a:rPr>
              <a:t>інтерактивний</a:t>
            </a:r>
            <a:r>
              <a:rPr lang="ru-RU" sz="2800" b="1" i="1" spc="-1" dirty="0">
                <a:solidFill>
                  <a:srgbClr val="008000"/>
                </a:solidFill>
                <a:latin typeface="Times New Roman"/>
              </a:rPr>
              <a:t> конкурс </a:t>
            </a:r>
            <a:r>
              <a:rPr lang="ru-RU" sz="2800" b="1" i="1" spc="-1" dirty="0" err="1">
                <a:solidFill>
                  <a:srgbClr val="008000"/>
                </a:solidFill>
                <a:latin typeface="Times New Roman"/>
              </a:rPr>
              <a:t>юних</a:t>
            </a:r>
            <a:r>
              <a:rPr lang="ru-RU" sz="2800" b="1" i="1" spc="-1" dirty="0">
                <a:solidFill>
                  <a:srgbClr val="008000"/>
                </a:solidFill>
                <a:latin typeface="Times New Roman"/>
              </a:rPr>
              <a:t> </a:t>
            </a:r>
            <a:r>
              <a:rPr lang="ru-RU" sz="2800" b="1" i="1" spc="-1" dirty="0" err="1">
                <a:solidFill>
                  <a:srgbClr val="008000"/>
                </a:solidFill>
                <a:latin typeface="Times New Roman"/>
              </a:rPr>
              <a:t>винахідників“МАН-Юніор</a:t>
            </a:r>
            <a:r>
              <a:rPr lang="ru-RU" sz="2800" b="1" i="1" spc="-1" dirty="0">
                <a:solidFill>
                  <a:srgbClr val="008000"/>
                </a:solidFill>
                <a:latin typeface="Times New Roman"/>
              </a:rPr>
              <a:t>  </a:t>
            </a:r>
            <a:r>
              <a:rPr lang="ru-RU" sz="2800" b="1" i="1" spc="-1" dirty="0" err="1">
                <a:solidFill>
                  <a:srgbClr val="008000"/>
                </a:solidFill>
                <a:latin typeface="Times New Roman"/>
              </a:rPr>
              <a:t>Дослідник</a:t>
            </a:r>
            <a:r>
              <a:rPr lang="ru-RU" sz="2800" b="1" i="1" spc="-1" dirty="0">
                <a:solidFill>
                  <a:srgbClr val="008000"/>
                </a:solidFill>
                <a:latin typeface="Times New Roman"/>
              </a:rPr>
              <a:t> – </a:t>
            </a:r>
            <a:r>
              <a:rPr lang="ru-RU" sz="2800" b="1" i="1" spc="-1" dirty="0" smtClean="0">
                <a:solidFill>
                  <a:srgbClr val="008000"/>
                </a:solidFill>
                <a:latin typeface="Times New Roman"/>
              </a:rPr>
              <a:t>2020”</a:t>
            </a:r>
            <a:r>
              <a:rPr lang="ru-RU" sz="2800" spc="-1" dirty="0">
                <a:latin typeface="Arial"/>
              </a:rPr>
              <a:t/>
            </a:r>
            <a:br>
              <a:rPr lang="ru-RU" sz="2800" spc="-1" dirty="0">
                <a:latin typeface="Arial"/>
              </a:rPr>
            </a:br>
            <a:endParaRPr lang="ru-RU" sz="28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107504" y="1484784"/>
            <a:ext cx="8219256" cy="1080120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b="1" spc="-1" dirty="0" err="1">
                <a:solidFill>
                  <a:srgbClr val="1F497D"/>
                </a:solidFill>
                <a:latin typeface="Times New Roman"/>
              </a:rPr>
              <a:t>Номінація</a:t>
            </a:r>
            <a:r>
              <a:rPr lang="ru-RU" spc="-1" dirty="0">
                <a:solidFill>
                  <a:srgbClr val="1F497D"/>
                </a:solidFill>
                <a:latin typeface="Times New Roman"/>
              </a:rPr>
              <a:t> </a:t>
            </a:r>
            <a:r>
              <a:rPr lang="ru-RU" b="1" spc="-1" dirty="0">
                <a:solidFill>
                  <a:srgbClr val="1F497D"/>
                </a:solidFill>
                <a:latin typeface="Times New Roman"/>
              </a:rPr>
              <a:t>“ </a:t>
            </a:r>
            <a:r>
              <a:rPr lang="ru-RU" b="1" spc="-1" dirty="0" err="1">
                <a:solidFill>
                  <a:srgbClr val="1F497D"/>
                </a:solidFill>
                <a:latin typeface="Times New Roman"/>
              </a:rPr>
              <a:t>Технік</a:t>
            </a:r>
            <a:r>
              <a:rPr lang="ru-RU" b="1" spc="-1" dirty="0">
                <a:solidFill>
                  <a:srgbClr val="1F497D"/>
                </a:solidFill>
                <a:latin typeface="Times New Roman"/>
              </a:rPr>
              <a:t> – </a:t>
            </a:r>
            <a:r>
              <a:rPr lang="ru-RU" b="1" spc="-1" dirty="0" err="1">
                <a:solidFill>
                  <a:srgbClr val="1F497D"/>
                </a:solidFill>
                <a:latin typeface="Times New Roman"/>
              </a:rPr>
              <a:t>Юніор</a:t>
            </a:r>
            <a:r>
              <a:rPr lang="ru-RU" b="1" spc="-1" dirty="0">
                <a:solidFill>
                  <a:srgbClr val="1F497D"/>
                </a:solidFill>
                <a:latin typeface="Times New Roman"/>
              </a:rPr>
              <a:t> ”</a:t>
            </a:r>
            <a:endParaRPr lang="ru-RU" spc="-1" dirty="0">
              <a:latin typeface="Arial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ru-RU" b="1" spc="-1" dirty="0">
                <a:solidFill>
                  <a:srgbClr val="C00000"/>
                </a:solidFill>
                <a:latin typeface="Times New Roman"/>
              </a:rPr>
              <a:t>Тема</a:t>
            </a:r>
            <a:r>
              <a:rPr lang="ru-RU" b="1" spc="-1" dirty="0" smtClean="0">
                <a:solidFill>
                  <a:srgbClr val="C00000"/>
                </a:solidFill>
                <a:latin typeface="Times New Roman"/>
              </a:rPr>
              <a:t>:</a:t>
            </a:r>
            <a:r>
              <a:rPr lang="ru-RU" b="1" dirty="0">
                <a:solidFill>
                  <a:srgbClr val="C00000"/>
                </a:solidFill>
              </a:rPr>
              <a:t>«</a:t>
            </a:r>
            <a:r>
              <a:rPr lang="ru-RU" b="1" dirty="0" err="1">
                <a:solidFill>
                  <a:srgbClr val="C00000"/>
                </a:solidFill>
              </a:rPr>
              <a:t>Розумна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витяжка</a:t>
            </a:r>
            <a:r>
              <a:rPr lang="ru-RU" b="1" dirty="0">
                <a:solidFill>
                  <a:srgbClr val="C00000"/>
                </a:solidFill>
              </a:rPr>
              <a:t> для </a:t>
            </a:r>
            <a:r>
              <a:rPr lang="ru-RU" b="1" dirty="0" err="1" smtClean="0">
                <a:solidFill>
                  <a:srgbClr val="C00000"/>
                </a:solidFill>
              </a:rPr>
              <a:t>кухні</a:t>
            </a:r>
            <a:r>
              <a:rPr lang="ru-RU" b="1" dirty="0" smtClean="0">
                <a:solidFill>
                  <a:srgbClr val="C00000"/>
                </a:solidFill>
              </a:rPr>
              <a:t>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2123728" y="2708920"/>
            <a:ext cx="7020272" cy="324036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uk-UA" i="1" dirty="0" err="1" smtClean="0">
                <a:solidFill>
                  <a:schemeClr val="tx2">
                    <a:lumMod val="50000"/>
                  </a:schemeClr>
                </a:solidFill>
              </a:rPr>
              <a:t>Виконавець</a:t>
            </a:r>
            <a:r>
              <a:rPr lang="uk-UA" b="1" i="1" dirty="0" err="1" smtClean="0">
                <a:solidFill>
                  <a:schemeClr val="tx2">
                    <a:lumMod val="50000"/>
                  </a:schemeClr>
                </a:solidFill>
              </a:rPr>
              <a:t>:</a:t>
            </a:r>
            <a:r>
              <a:rPr lang="uk-UA" b="1" i="1" u="sng" dirty="0" err="1" smtClean="0">
                <a:solidFill>
                  <a:schemeClr val="tx2">
                    <a:lumMod val="50000"/>
                  </a:schemeClr>
                </a:solidFill>
              </a:rPr>
              <a:t>Шматко</a:t>
            </a:r>
            <a:r>
              <a:rPr lang="uk-UA" b="1" i="1" u="sng" dirty="0" smtClean="0">
                <a:solidFill>
                  <a:schemeClr val="tx2">
                    <a:lumMod val="50000"/>
                  </a:schemeClr>
                </a:solidFill>
              </a:rPr>
              <a:t> Денис  </a:t>
            </a:r>
            <a:r>
              <a:rPr lang="uk-UA" b="1" i="1" u="sng" dirty="0">
                <a:solidFill>
                  <a:schemeClr val="tx2">
                    <a:lumMod val="50000"/>
                  </a:schemeClr>
                </a:solidFill>
              </a:rPr>
              <a:t>Андрійович</a:t>
            </a:r>
            <a:r>
              <a:rPr lang="uk-UA" b="1" i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uk-UA" i="1" dirty="0">
                <a:solidFill>
                  <a:schemeClr val="tx2">
                    <a:lumMod val="50000"/>
                  </a:schemeClr>
                </a:solidFill>
              </a:rPr>
              <a:t>гурток «Юні </a:t>
            </a:r>
            <a:r>
              <a:rPr lang="uk-UA" i="1" dirty="0" smtClean="0">
                <a:solidFill>
                  <a:schemeClr val="tx2">
                    <a:lumMod val="50000"/>
                  </a:schemeClr>
                </a:solidFill>
              </a:rPr>
              <a:t>конструктори </a:t>
            </a:r>
            <a:r>
              <a:rPr lang="uk-UA" i="1" dirty="0">
                <a:solidFill>
                  <a:schemeClr val="tx2">
                    <a:lumMod val="50000"/>
                  </a:schemeClr>
                </a:solidFill>
              </a:rPr>
              <a:t>приладів радіоелектроніки» комунального  закладу «Харківська обласна МАН Харківської обласної ради»,  9 клас Харківської гімназії № 47 Харківської міської ради</a:t>
            </a:r>
            <a:r>
              <a:rPr lang="uk-UA" i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uk-UA" i="1" dirty="0">
                <a:solidFill>
                  <a:schemeClr val="tx2">
                    <a:lumMod val="50000"/>
                  </a:schemeClr>
                </a:solidFill>
              </a:rPr>
              <a:t>	</a:t>
            </a:r>
            <a:endParaRPr lang="uk-UA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uk-UA" i="1" dirty="0" smtClean="0">
                <a:solidFill>
                  <a:schemeClr val="tx2">
                    <a:lumMod val="50000"/>
                  </a:schemeClr>
                </a:solidFill>
              </a:rPr>
              <a:t>   Керівник</a:t>
            </a:r>
            <a:r>
              <a:rPr lang="uk-UA" i="1" dirty="0">
                <a:solidFill>
                  <a:schemeClr val="tx2">
                    <a:lumMod val="50000"/>
                  </a:schemeClr>
                </a:solidFill>
              </a:rPr>
              <a:t>:  </a:t>
            </a:r>
            <a:r>
              <a:rPr lang="uk-UA" b="1" i="1" u="sng" dirty="0">
                <a:solidFill>
                  <a:schemeClr val="tx2">
                    <a:lumMod val="50000"/>
                  </a:schemeClr>
                </a:solidFill>
              </a:rPr>
              <a:t>Лавров Володимир Дмитрович</a:t>
            </a:r>
            <a:r>
              <a:rPr lang="uk-UA" i="1" dirty="0">
                <a:solidFill>
                  <a:schemeClr val="tx2">
                    <a:lumMod val="50000"/>
                  </a:schemeClr>
                </a:solidFill>
              </a:rPr>
              <a:t> - </a:t>
            </a:r>
            <a:r>
              <a:rPr lang="uk-UA" i="1" dirty="0" smtClean="0">
                <a:solidFill>
                  <a:schemeClr val="tx2">
                    <a:lumMod val="50000"/>
                  </a:schemeClr>
                </a:solidFill>
              </a:rPr>
              <a:t>     керівник  </a:t>
            </a:r>
            <a:r>
              <a:rPr lang="uk-UA" i="1" dirty="0">
                <a:solidFill>
                  <a:schemeClr val="tx2">
                    <a:lumMod val="50000"/>
                  </a:schemeClr>
                </a:solidFill>
              </a:rPr>
              <a:t>гуртка «Юні конструктори приладів радіоелектроніки» комунального  закладу «Харківська обласна МАН Харківської обласної ради».</a:t>
            </a:r>
            <a:endParaRPr lang="ru-RU" i="1" dirty="0">
              <a:solidFill>
                <a:schemeClr val="tx2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3"/>
          <a:stretch/>
        </p:blipFill>
        <p:spPr>
          <a:xfrm>
            <a:off x="99976" y="4365104"/>
            <a:ext cx="2021904" cy="1693664"/>
          </a:xfrm>
          <a:prstGeom prst="rect">
            <a:avLst/>
          </a:prstGeom>
          <a:ln>
            <a:noFill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7" y="2564904"/>
            <a:ext cx="2021904" cy="1636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57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608" y="0"/>
            <a:ext cx="6784848" cy="1600200"/>
          </a:xfrm>
        </p:spPr>
        <p:txBody>
          <a:bodyPr/>
          <a:lstStyle/>
          <a:p>
            <a:r>
              <a:rPr lang="ru-RU" sz="4000" dirty="0" err="1">
                <a:solidFill>
                  <a:srgbClr val="C00000"/>
                </a:solidFill>
              </a:rPr>
              <a:t>Розумна</a:t>
            </a:r>
            <a:r>
              <a:rPr lang="ru-RU" sz="4000" dirty="0">
                <a:solidFill>
                  <a:srgbClr val="C00000"/>
                </a:solidFill>
              </a:rPr>
              <a:t> </a:t>
            </a:r>
            <a:r>
              <a:rPr lang="ru-RU" sz="4000" dirty="0" err="1">
                <a:solidFill>
                  <a:srgbClr val="C00000"/>
                </a:solidFill>
              </a:rPr>
              <a:t>витяжка</a:t>
            </a:r>
            <a:r>
              <a:rPr lang="ru-RU" sz="4000" dirty="0">
                <a:solidFill>
                  <a:srgbClr val="C00000"/>
                </a:solidFill>
              </a:rPr>
              <a:t> для </a:t>
            </a:r>
            <a:r>
              <a:rPr lang="ru-RU" sz="4000" dirty="0" err="1">
                <a:solidFill>
                  <a:srgbClr val="C00000"/>
                </a:solidFill>
              </a:rPr>
              <a:t>кухні</a:t>
            </a:r>
            <a:r>
              <a:rPr lang="ru-RU" sz="4000" dirty="0">
                <a:solidFill>
                  <a:srgbClr val="C00000"/>
                </a:solidFill>
              </a:rPr>
              <a:t/>
            </a:r>
            <a:br>
              <a:rPr lang="ru-RU" sz="4000" dirty="0">
                <a:solidFill>
                  <a:srgbClr val="C00000"/>
                </a:solidFill>
              </a:rPr>
            </a:br>
            <a:endParaRPr lang="ru-RU" sz="40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4716016" y="1196752"/>
            <a:ext cx="4320480" cy="5410944"/>
          </a:xfrm>
        </p:spPr>
        <p:txBody>
          <a:bodyPr>
            <a:normAutofit fontScale="92500" lnSpcReduction="10000"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Моя </a:t>
            </a:r>
            <a:r>
              <a:rPr lang="ru-RU" sz="2800" b="1" dirty="0" err="1" smtClean="0">
                <a:solidFill>
                  <a:srgbClr val="C00000"/>
                </a:solidFill>
              </a:rPr>
              <a:t>візитка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400" dirty="0" smtClean="0">
                <a:solidFill>
                  <a:schemeClr val="tx1">
                    <a:lumMod val="50000"/>
                  </a:schemeClr>
                </a:solidFill>
              </a:rPr>
              <a:t>: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</a:rPr>
              <a:t>Шматко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Денис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</a:rPr>
              <a:t>Андрійович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</a:rPr>
              <a:t>мені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14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</a:rPr>
              <a:t>років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.</a:t>
            </a:r>
          </a:p>
          <a:p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</a:rPr>
              <a:t>Я учень 9-го класу Харківської гімназії №47</a:t>
            </a:r>
          </a:p>
          <a:p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</a:rPr>
              <a:t>Люблю  займатися спортом, захоплююсь конструюванням приладів та відвідую </a:t>
            </a:r>
            <a:r>
              <a:rPr lang="ru-RU" sz="2400" strike="noStrike" spc="-97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гурток</a:t>
            </a:r>
            <a:r>
              <a:rPr lang="ru-RU" sz="2400" strike="noStrike" spc="-97" dirty="0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 «</a:t>
            </a:r>
            <a:r>
              <a:rPr lang="ru-RU" sz="2400" strike="noStrike" spc="-1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Юні</a:t>
            </a:r>
            <a:r>
              <a:rPr lang="ru-RU" sz="2400" strike="noStrike" spc="-1" dirty="0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 </a:t>
            </a:r>
            <a:r>
              <a:rPr lang="ru-RU" sz="2400" strike="noStrike" spc="-1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конструктори</a:t>
            </a:r>
            <a:r>
              <a:rPr lang="ru-RU" sz="2400" strike="noStrike" spc="-1" dirty="0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 </a:t>
            </a:r>
            <a:r>
              <a:rPr lang="ru-RU" sz="2400" strike="noStrike" spc="-1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приладів</a:t>
            </a:r>
            <a:r>
              <a:rPr lang="ru-RU" sz="2400" strike="noStrike" spc="-1" dirty="0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 </a:t>
            </a:r>
            <a:r>
              <a:rPr lang="ru-RU" sz="2400" strike="noStrike" spc="-1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радіоелектроніки</a:t>
            </a:r>
            <a:r>
              <a:rPr lang="ru-RU" sz="2400" strike="noStrike" spc="-97" dirty="0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»  </a:t>
            </a:r>
            <a:r>
              <a:rPr lang="ru-RU" sz="2400" strike="noStrike" spc="-1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к</a:t>
            </a:r>
            <a:r>
              <a:rPr lang="ru-RU" sz="2400" strike="noStrike" spc="-97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омунального</a:t>
            </a:r>
            <a:r>
              <a:rPr lang="ru-RU" sz="2400" strike="noStrike" spc="-97" dirty="0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  </a:t>
            </a:r>
            <a:r>
              <a:rPr lang="ru-RU" sz="2400" strike="noStrike" spc="-1" dirty="0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закладу «</a:t>
            </a:r>
            <a:r>
              <a:rPr lang="ru-RU" sz="2400" strike="noStrike" spc="-1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Харківська</a:t>
            </a:r>
            <a:r>
              <a:rPr lang="ru-RU" sz="2400" strike="noStrike" spc="-1" dirty="0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 </a:t>
            </a:r>
            <a:r>
              <a:rPr lang="ru-RU" sz="2400" strike="noStrike" spc="-1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обласна</a:t>
            </a:r>
            <a:r>
              <a:rPr lang="ru-RU" sz="2400" strike="noStrike" spc="-1" dirty="0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 МАН </a:t>
            </a:r>
            <a:r>
              <a:rPr lang="ru-RU" sz="2400" strike="noStrike" spc="-1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Харківської</a:t>
            </a:r>
            <a:r>
              <a:rPr lang="ru-RU" sz="2400" strike="noStrike" spc="-1" dirty="0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 </a:t>
            </a:r>
            <a:r>
              <a:rPr lang="ru-RU" sz="2400" strike="noStrike" spc="-1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обласної</a:t>
            </a:r>
            <a:r>
              <a:rPr lang="ru-RU" sz="2400" strike="noStrike" spc="-1" dirty="0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 ради».</a:t>
            </a:r>
          </a:p>
          <a:p>
            <a:r>
              <a:rPr lang="uk-UA" sz="2400" spc="-1" dirty="0" smtClean="0">
                <a:solidFill>
                  <a:schemeClr val="tx2">
                    <a:lumMod val="50000"/>
                  </a:schemeClr>
                </a:solidFill>
                <a:latin typeface="Times New Roman"/>
              </a:rPr>
              <a:t>Мій улюблений предмет - фізика</a:t>
            </a:r>
            <a:endParaRPr lang="ru-RU" sz="2400" strike="noStrike" spc="-1" dirty="0" smtClean="0">
              <a:solidFill>
                <a:schemeClr val="tx2">
                  <a:lumMod val="50000"/>
                </a:schemeClr>
              </a:solidFill>
              <a:latin typeface="Arial"/>
            </a:endParaRPr>
          </a:p>
          <a:p>
            <a:endParaRPr lang="ru-RU" sz="24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4176464" cy="4315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221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548680"/>
            <a:ext cx="8640960" cy="6480720"/>
          </a:xfrm>
        </p:spPr>
        <p:txBody>
          <a:bodyPr>
            <a:noAutofit/>
          </a:bodyPr>
          <a:lstStyle/>
          <a:p>
            <a:endParaRPr lang="uk-UA" dirty="0" smtClean="0">
              <a:solidFill>
                <a:schemeClr val="tx1">
                  <a:lumMod val="50000"/>
                </a:schemeClr>
              </a:solidFill>
            </a:endParaRPr>
          </a:p>
          <a:p>
            <a:endParaRPr lang="uk-UA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uk-UA" sz="3200" dirty="0" smtClean="0">
                <a:solidFill>
                  <a:schemeClr val="tx1">
                    <a:lumMod val="50000"/>
                  </a:schemeClr>
                </a:solidFill>
              </a:rPr>
              <a:t>Об’єктом  </a:t>
            </a:r>
            <a:r>
              <a:rPr lang="uk-UA" sz="3200" dirty="0">
                <a:solidFill>
                  <a:schemeClr val="tx1">
                    <a:lumMod val="50000"/>
                  </a:schemeClr>
                </a:solidFill>
              </a:rPr>
              <a:t>дослідження у роботі є концепція «Розумного»  будинку.</a:t>
            </a:r>
            <a:endParaRPr lang="ru-RU" sz="3200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uk-UA" sz="3200" dirty="0">
                <a:solidFill>
                  <a:schemeClr val="tx1">
                    <a:lumMod val="50000"/>
                  </a:schemeClr>
                </a:solidFill>
              </a:rPr>
              <a:t>Предмет дослідження – засоби автоматизації підтримки мікроклімату кухонної кімнати.</a:t>
            </a:r>
            <a:endParaRPr lang="ru-RU" sz="3200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uk-UA" sz="3200" dirty="0">
                <a:solidFill>
                  <a:schemeClr val="tx1">
                    <a:lumMod val="50000"/>
                  </a:schemeClr>
                </a:solidFill>
              </a:rPr>
              <a:t>Мета дослідження – розробка «розумної» витяжки для </a:t>
            </a:r>
            <a:r>
              <a:rPr lang="uk-UA" sz="3200" dirty="0" smtClean="0">
                <a:solidFill>
                  <a:schemeClr val="tx1">
                    <a:lumMod val="50000"/>
                  </a:schemeClr>
                </a:solidFill>
              </a:rPr>
              <a:t>кухні.</a:t>
            </a:r>
            <a:endParaRPr lang="ru-RU" sz="3200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uk-UA" sz="3200" dirty="0" smtClean="0">
                <a:solidFill>
                  <a:schemeClr val="tx1">
                    <a:lumMod val="50000"/>
                  </a:schemeClr>
                </a:solidFill>
              </a:rPr>
              <a:t>Актуальність дослідження </a:t>
            </a:r>
            <a:r>
              <a:rPr lang="uk-UA" sz="3200" dirty="0" smtClean="0">
                <a:solidFill>
                  <a:schemeClr val="tx1">
                    <a:lumMod val="50000"/>
                  </a:schemeClr>
                </a:solidFill>
              </a:rPr>
              <a:t>обумовлена </a:t>
            </a:r>
            <a:r>
              <a:rPr lang="uk-UA" sz="3200" dirty="0" smtClean="0">
                <a:solidFill>
                  <a:schemeClr val="tx1">
                    <a:lumMod val="50000"/>
                  </a:schemeClr>
                </a:solidFill>
              </a:rPr>
              <a:t>необхідністю технічної </a:t>
            </a:r>
            <a:r>
              <a:rPr lang="uk-UA" sz="3200" dirty="0">
                <a:solidFill>
                  <a:schemeClr val="tx1">
                    <a:lumMod val="50000"/>
                  </a:schemeClr>
                </a:solidFill>
              </a:rPr>
              <a:t>модернізації кухонного обладнання.</a:t>
            </a:r>
            <a:endParaRPr lang="ru-RU" sz="32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3200" dirty="0">
              <a:solidFill>
                <a:schemeClr val="tx1">
                  <a:lumMod val="50000"/>
                </a:schemeClr>
              </a:solidFill>
            </a:endParaRPr>
          </a:p>
          <a:p>
            <a:endParaRPr lang="ru-RU" sz="3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2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776864" cy="1143000"/>
          </a:xfrm>
        </p:spPr>
        <p:txBody>
          <a:bodyPr>
            <a:normAutofit/>
          </a:bodyPr>
          <a:lstStyle/>
          <a:p>
            <a:r>
              <a:rPr lang="uk-UA" sz="5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Завдання дослідження </a:t>
            </a:r>
            <a:endParaRPr lang="ru-RU" sz="5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1382645"/>
            <a:ext cx="7344816" cy="4686548"/>
          </a:xfrm>
        </p:spPr>
        <p:txBody>
          <a:bodyPr>
            <a:normAutofit/>
          </a:bodyPr>
          <a:lstStyle/>
          <a:p>
            <a:pPr marL="341313" indent="-341313">
              <a:lnSpc>
                <a:spcPct val="80000"/>
              </a:lnSpc>
              <a:spcBef>
                <a:spcPts val="350"/>
              </a:spcBef>
              <a:buClr>
                <a:srgbClr val="FFCC00"/>
              </a:buClr>
              <a:buSzPct val="120000"/>
              <a:buFont typeface="Tahoma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uk-UA" dirty="0" smtClean="0"/>
              <a:t>сформулювати  </a:t>
            </a:r>
            <a:r>
              <a:rPr lang="uk-UA" dirty="0"/>
              <a:t>технічні  вимоги до конструкції та принципу роботи пристрою;</a:t>
            </a:r>
          </a:p>
          <a:p>
            <a:pPr marL="341313" indent="-341313">
              <a:lnSpc>
                <a:spcPct val="80000"/>
              </a:lnSpc>
              <a:spcBef>
                <a:spcPts val="350"/>
              </a:spcBef>
              <a:buClr>
                <a:srgbClr val="FFCC00"/>
              </a:buClr>
              <a:buSzPct val="120000"/>
              <a:buFont typeface="Tahoma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uk-UA" dirty="0" smtClean="0"/>
              <a:t>розробити  </a:t>
            </a:r>
            <a:r>
              <a:rPr lang="uk-UA" dirty="0"/>
              <a:t>конструкцію та електричну схему </a:t>
            </a:r>
            <a:r>
              <a:rPr lang="uk-UA" dirty="0" smtClean="0"/>
              <a:t>пристрою;</a:t>
            </a:r>
            <a:endParaRPr lang="uk-UA" dirty="0"/>
          </a:p>
          <a:p>
            <a:pPr marL="341313" indent="-341313">
              <a:lnSpc>
                <a:spcPct val="80000"/>
              </a:lnSpc>
              <a:spcBef>
                <a:spcPts val="350"/>
              </a:spcBef>
              <a:buClr>
                <a:srgbClr val="FFCC00"/>
              </a:buClr>
              <a:buSzPct val="120000"/>
              <a:buFont typeface="Tahoma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uk-UA" dirty="0" smtClean="0"/>
              <a:t>виготовити  </a:t>
            </a:r>
            <a:r>
              <a:rPr lang="uk-UA" dirty="0"/>
              <a:t>діючий макет пристрою;</a:t>
            </a:r>
          </a:p>
          <a:p>
            <a:pPr marL="341313" indent="-341313">
              <a:lnSpc>
                <a:spcPct val="80000"/>
              </a:lnSpc>
              <a:spcBef>
                <a:spcPts val="350"/>
              </a:spcBef>
              <a:buClr>
                <a:srgbClr val="FFCC00"/>
              </a:buClr>
              <a:buSzPct val="120000"/>
              <a:buFont typeface="Tahoma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uk-UA" dirty="0" smtClean="0"/>
              <a:t>провести  </a:t>
            </a:r>
            <a:r>
              <a:rPr lang="uk-UA" dirty="0"/>
              <a:t>випробування макету </a:t>
            </a:r>
            <a:r>
              <a:rPr lang="uk-UA" dirty="0" smtClean="0"/>
              <a:t>пристрою</a:t>
            </a:r>
            <a:r>
              <a:rPr lang="uk-UA" dirty="0"/>
              <a:t>;</a:t>
            </a:r>
            <a:endParaRPr lang="uk-UA" dirty="0" smtClean="0"/>
          </a:p>
          <a:p>
            <a:pPr marL="341313" indent="-341313">
              <a:lnSpc>
                <a:spcPct val="80000"/>
              </a:lnSpc>
              <a:spcBef>
                <a:spcPts val="350"/>
              </a:spcBef>
              <a:buClr>
                <a:srgbClr val="FFCC00"/>
              </a:buClr>
              <a:buSzPct val="120000"/>
              <a:buFont typeface="Tahoma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uk-UA" dirty="0" smtClean="0"/>
              <a:t>вивчити фізичний вплив </a:t>
            </a:r>
            <a:r>
              <a:rPr lang="uk-UA" dirty="0"/>
              <a:t>температури та вологості на </a:t>
            </a:r>
            <a:r>
              <a:rPr lang="uk-UA" dirty="0" smtClean="0"/>
              <a:t>властивості напівпровідників, електрохімічні </a:t>
            </a:r>
            <a:r>
              <a:rPr lang="uk-UA" dirty="0" smtClean="0"/>
              <a:t>процеси;</a:t>
            </a:r>
            <a:endParaRPr lang="uk-UA" dirty="0" smtClean="0"/>
          </a:p>
          <a:p>
            <a:pPr marL="341313" indent="-341313">
              <a:lnSpc>
                <a:spcPct val="80000"/>
              </a:lnSpc>
              <a:spcBef>
                <a:spcPts val="350"/>
              </a:spcBef>
              <a:buClr>
                <a:srgbClr val="FFCC00"/>
              </a:buClr>
              <a:buSzPct val="120000"/>
              <a:buFont typeface="Tahoma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uk-UA" dirty="0" smtClean="0"/>
              <a:t> </a:t>
            </a:r>
            <a:r>
              <a:rPr lang="uk-UA" dirty="0" smtClean="0"/>
              <a:t>вивчити принципи  </a:t>
            </a:r>
            <a:r>
              <a:rPr lang="uk-UA" dirty="0"/>
              <a:t>побудови електронних пристроїв автоматики на базі </a:t>
            </a:r>
            <a:r>
              <a:rPr lang="uk-UA" dirty="0" err="1"/>
              <a:t>мікроконтроллерів</a:t>
            </a:r>
            <a:r>
              <a:rPr lang="uk-UA" dirty="0"/>
              <a:t> та ін.</a:t>
            </a:r>
            <a:endParaRPr lang="ru-RU" dirty="0"/>
          </a:p>
          <a:p>
            <a:pPr marL="341313" indent="-341313">
              <a:lnSpc>
                <a:spcPct val="80000"/>
              </a:lnSpc>
              <a:spcBef>
                <a:spcPts val="350"/>
              </a:spcBef>
              <a:buClr>
                <a:srgbClr val="FFCC00"/>
              </a:buClr>
              <a:buSzPct val="120000"/>
              <a:buFont typeface="Tahoma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32656"/>
            <a:ext cx="936104" cy="1168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622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68952" cy="864096"/>
          </a:xfrm>
        </p:spPr>
        <p:txBody>
          <a:bodyPr/>
          <a:lstStyle/>
          <a:p>
            <a:r>
              <a:rPr lang="uk-UA" sz="3200" dirty="0" smtClean="0"/>
              <a:t>Критерії сучасних  витяжок для кухні  </a:t>
            </a:r>
            <a:endParaRPr lang="ru-RU" sz="3200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01773" y="3861048"/>
            <a:ext cx="2506350" cy="2160240"/>
          </a:xfrm>
          <a:noFill/>
        </p:spPr>
        <p:txBody>
          <a:bodyPr>
            <a:noAutofit/>
          </a:bodyPr>
          <a:lstStyle/>
          <a:p>
            <a:r>
              <a:rPr lang="uk-UA" dirty="0">
                <a:solidFill>
                  <a:schemeClr val="tx1"/>
                </a:solidFill>
              </a:rPr>
              <a:t>режими роботи; наявність додаткових функцій;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half" idx="3"/>
          </p:nvPr>
        </p:nvSpPr>
        <p:spPr>
          <a:xfrm>
            <a:off x="3419872" y="4437112"/>
            <a:ext cx="2448272" cy="2011557"/>
          </a:xfrm>
        </p:spPr>
        <p:txBody>
          <a:bodyPr>
            <a:noAutofit/>
          </a:bodyPr>
          <a:lstStyle/>
          <a:p>
            <a:r>
              <a:rPr lang="uk-UA" dirty="0">
                <a:solidFill>
                  <a:schemeClr val="tx1"/>
                </a:solidFill>
              </a:rPr>
              <a:t>Матеріал корпусу; продуктивність</a:t>
            </a:r>
            <a:r>
              <a:rPr lang="uk-UA" b="0" dirty="0"/>
              <a:t>;</a:t>
            </a:r>
          </a:p>
          <a:p>
            <a:r>
              <a:rPr lang="uk-UA" b="0" dirty="0"/>
              <a:t/>
            </a:r>
            <a:br>
              <a:rPr lang="uk-UA" b="0" dirty="0"/>
            </a:br>
            <a:endParaRPr lang="ru-RU" b="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72849" y="1340768"/>
            <a:ext cx="3156240" cy="1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6576067" y="4091045"/>
            <a:ext cx="2304256" cy="1417203"/>
          </a:xfrm>
        </p:spPr>
        <p:txBody>
          <a:bodyPr>
            <a:noAutofit/>
          </a:bodyPr>
          <a:lstStyle/>
          <a:p>
            <a:pPr marL="68580" indent="0" algn="ctr" fontAlgn="base">
              <a:buNone/>
            </a:pPr>
            <a:r>
              <a:rPr lang="uk-UA" b="1" dirty="0"/>
              <a:t>гучність; </a:t>
            </a:r>
            <a:endParaRPr lang="uk-UA" b="1" dirty="0" smtClean="0"/>
          </a:p>
          <a:p>
            <a:pPr marL="68580" indent="0" algn="ctr" fontAlgn="base">
              <a:buNone/>
            </a:pPr>
            <a:r>
              <a:rPr lang="uk-UA" b="1" dirty="0" smtClean="0"/>
              <a:t>спосіб </a:t>
            </a:r>
            <a:r>
              <a:rPr lang="uk-UA" b="1" dirty="0" smtClean="0"/>
              <a:t>керування </a:t>
            </a:r>
            <a:r>
              <a:rPr lang="uk-UA" b="1" dirty="0"/>
              <a:t>приладом</a:t>
            </a:r>
            <a:r>
              <a:rPr lang="ru-RU" b="1" dirty="0" smtClean="0"/>
              <a:t>.</a:t>
            </a:r>
            <a:endParaRPr lang="ru-RU" b="1" dirty="0"/>
          </a:p>
          <a:p>
            <a:pPr algn="ctr"/>
            <a:endParaRPr lang="ru-RU" b="1" dirty="0"/>
          </a:p>
        </p:txBody>
      </p:sp>
      <p:sp>
        <p:nvSpPr>
          <p:cNvPr id="4" name="Стрелка вправо с вырезом 3"/>
          <p:cNvSpPr/>
          <p:nvPr/>
        </p:nvSpPr>
        <p:spPr>
          <a:xfrm rot="6986455">
            <a:off x="1569150" y="2956813"/>
            <a:ext cx="1224136" cy="936104"/>
          </a:xfrm>
          <a:prstGeom prst="notchedRightArrow">
            <a:avLst>
              <a:gd name="adj1" fmla="val 50000"/>
              <a:gd name="adj2" fmla="val 48644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6" name="Стрелка вправо с вырезом 5"/>
          <p:cNvSpPr/>
          <p:nvPr/>
        </p:nvSpPr>
        <p:spPr>
          <a:xfrm rot="5400000">
            <a:off x="3807408" y="3286471"/>
            <a:ext cx="1224136" cy="936104"/>
          </a:xfrm>
          <a:prstGeom prst="notchedRightArrow">
            <a:avLst>
              <a:gd name="adj1" fmla="val 50000"/>
              <a:gd name="adj2" fmla="val 48644"/>
            </a:avLst>
          </a:prstGeom>
          <a:solidFill>
            <a:schemeClr val="tx1"/>
          </a:solidFill>
          <a:ln>
            <a:solidFill>
              <a:schemeClr val="bg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Стрелка вправо с вырезом 6"/>
          <p:cNvSpPr/>
          <p:nvPr/>
        </p:nvSpPr>
        <p:spPr>
          <a:xfrm rot="3039363">
            <a:off x="6341625" y="2970438"/>
            <a:ext cx="1224136" cy="936104"/>
          </a:xfrm>
          <a:prstGeom prst="notchedRightArrow">
            <a:avLst>
              <a:gd name="adj1" fmla="val 50000"/>
              <a:gd name="adj2" fmla="val 48644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71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Принцип роботи  витяжки </a:t>
            </a:r>
            <a:br>
              <a:rPr lang="uk-UA" dirty="0" smtClean="0"/>
            </a:b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336" y="1628800"/>
            <a:ext cx="4639672" cy="4680520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Принцип роботи приладу для очищення кухонного повітря практично не відрізняється від того, як функціонує пилосос. Усередині витяжки встановлений мотор і вентилятор, завдяки якому відбувається </a:t>
            </a:r>
            <a:r>
              <a:rPr lang="uk-UA" dirty="0" smtClean="0"/>
              <a:t>всмоктування повітря. </a:t>
            </a:r>
            <a:r>
              <a:rPr lang="uk-UA" dirty="0"/>
              <a:t>Оскільки прилад встановлений безпосередньо над </a:t>
            </a:r>
            <a:r>
              <a:rPr lang="uk-UA" dirty="0" smtClean="0"/>
              <a:t>поверхнею плити, </a:t>
            </a:r>
            <a:r>
              <a:rPr lang="uk-UA" dirty="0"/>
              <a:t>випаровування і запахи не встигають поширитися по кухні і затягуються </a:t>
            </a:r>
            <a:r>
              <a:rPr lang="uk-UA" dirty="0" smtClean="0"/>
              <a:t>моментально до витяжки. 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772816"/>
            <a:ext cx="3600400" cy="3428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Куб 6"/>
          <p:cNvSpPr/>
          <p:nvPr/>
        </p:nvSpPr>
        <p:spPr>
          <a:xfrm rot="2463822">
            <a:off x="7314102" y="3914700"/>
            <a:ext cx="769819" cy="378565"/>
          </a:xfrm>
          <a:prstGeom prst="cube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 rot="2652919">
            <a:off x="7471981" y="3813191"/>
            <a:ext cx="1283167" cy="315843"/>
          </a:xfrm>
        </p:spPr>
        <p:txBody>
          <a:bodyPr>
            <a:normAutofit fontScale="62500" lnSpcReduction="20000"/>
          </a:bodyPr>
          <a:lstStyle/>
          <a:p>
            <a:r>
              <a:rPr lang="uk-UA" dirty="0" smtClean="0"/>
              <a:t>Пристрій 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7940585" y="4094180"/>
            <a:ext cx="45719" cy="45719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7877451" y="4032005"/>
            <a:ext cx="45719" cy="4571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8010164" y="414908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Дуга 14"/>
          <p:cNvSpPr/>
          <p:nvPr/>
        </p:nvSpPr>
        <p:spPr>
          <a:xfrm>
            <a:off x="6599361" y="3804084"/>
            <a:ext cx="792088" cy="72008"/>
          </a:xfrm>
          <a:prstGeom prst="arc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443933"/>
            <a:ext cx="1512168" cy="1364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63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588" y="4873673"/>
            <a:ext cx="3744416" cy="198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188640"/>
            <a:ext cx="8229600" cy="114300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uk-UA" sz="4400" dirty="0"/>
              <a:t>Вплив вуглекислого газу на самопочуття людей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29242" y="1700808"/>
            <a:ext cx="5694886" cy="5400600"/>
          </a:xfrm>
        </p:spPr>
        <p:txBody>
          <a:bodyPr>
            <a:normAutofit/>
          </a:bodyPr>
          <a:lstStyle/>
          <a:p>
            <a:pPr marL="341313" indent="-341313">
              <a:lnSpc>
                <a:spcPct val="80000"/>
              </a:lnSpc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uk-UA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Один з найпоширеніших газів, який виникає при готуванні їжі-</a:t>
            </a:r>
            <a:r>
              <a:rPr lang="uk-U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вуглекислий газ  </a:t>
            </a:r>
          </a:p>
          <a:p>
            <a:pPr marL="341313" indent="-341313">
              <a:lnSpc>
                <a:spcPct val="80000"/>
              </a:lnSpc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uk-UA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рівень </a:t>
            </a: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CO2, який перевищує 800 </a:t>
            </a:r>
            <a:r>
              <a:rPr lang="uk-UA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ppm</a:t>
            </a: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приводить до зниження концентрації уваги не менше як 30%;</a:t>
            </a:r>
          </a:p>
          <a:p>
            <a:pPr marL="341313" indent="-341313">
              <a:lnSpc>
                <a:spcPct val="80000"/>
              </a:lnSpc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 концентрації CO2 на рівні 1000 </a:t>
            </a:r>
            <a:r>
              <a:rPr lang="uk-UA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ppm</a:t>
            </a: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практично у всіх людей, що досліджувались та які були схильні до мігрені почала боліти голова;</a:t>
            </a:r>
          </a:p>
          <a:p>
            <a:pPr marL="341313" indent="-341313">
              <a:lnSpc>
                <a:spcPct val="80000"/>
              </a:lnSpc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 рівні CO2 більше як 1500 </a:t>
            </a:r>
            <a:r>
              <a:rPr lang="uk-UA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ppm</a:t>
            </a: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у 80% людей, що досліджувались з’явилось почуття втоми;  </a:t>
            </a:r>
          </a:p>
          <a:p>
            <a:pPr marL="341313" indent="-341313">
              <a:lnSpc>
                <a:spcPct val="80000"/>
              </a:lnSpc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концентрація CO2 більше як 1500 </a:t>
            </a:r>
            <a:r>
              <a:rPr lang="uk-UA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ppm</a:t>
            </a: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– більш як 60% людей, що досліджувались не могли зосередитись.</a:t>
            </a:r>
          </a:p>
          <a:p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588" y="2885072"/>
            <a:ext cx="3730171" cy="1991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959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1" r="25657" b="15502"/>
          <a:stretch/>
        </p:blipFill>
        <p:spPr bwMode="auto">
          <a:xfrm>
            <a:off x="6084678" y="1196752"/>
            <a:ext cx="3031714" cy="2304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9368"/>
            <a:ext cx="6120680" cy="5688632"/>
          </a:xfrm>
        </p:spPr>
        <p:txBody>
          <a:bodyPr/>
          <a:lstStyle/>
          <a:p>
            <a:pPr algn="l"/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2400" b="1" dirty="0" err="1"/>
              <a:t>Несприятливі</a:t>
            </a:r>
            <a:r>
              <a:rPr lang="ru-RU" sz="2400" b="1" dirty="0"/>
              <a:t> </a:t>
            </a:r>
            <a:r>
              <a:rPr lang="ru-RU" sz="2400" b="1" dirty="0" err="1"/>
              <a:t>поєднання</a:t>
            </a:r>
            <a:r>
              <a:rPr lang="ru-RU" sz="2400" b="1" dirty="0"/>
              <a:t> </a:t>
            </a:r>
            <a:r>
              <a:rPr lang="ru-RU" sz="2400" b="1" dirty="0" err="1"/>
              <a:t>високих</a:t>
            </a:r>
            <a:r>
              <a:rPr lang="ru-RU" sz="2400" b="1" dirty="0"/>
              <a:t> температур </a:t>
            </a:r>
            <a:r>
              <a:rPr lang="ru-RU" sz="2400" b="1" dirty="0" err="1"/>
              <a:t>повітря</a:t>
            </a:r>
            <a:r>
              <a:rPr lang="ru-RU" sz="2400" b="1" dirty="0"/>
              <a:t> й </a:t>
            </a:r>
            <a:r>
              <a:rPr lang="ru-RU" sz="2400" b="1" dirty="0" err="1"/>
              <a:t>висо­ких</a:t>
            </a:r>
            <a:r>
              <a:rPr lang="ru-RU" sz="2400" b="1" dirty="0"/>
              <a:t> </a:t>
            </a:r>
            <a:r>
              <a:rPr lang="ru-RU" sz="2400" b="1" dirty="0" err="1"/>
              <a:t>значень</a:t>
            </a:r>
            <a:r>
              <a:rPr lang="ru-RU" sz="2400" b="1" dirty="0"/>
              <a:t> </a:t>
            </a:r>
            <a:r>
              <a:rPr lang="ru-RU" sz="2400" b="1" dirty="0" err="1"/>
              <a:t>відносної</a:t>
            </a:r>
            <a:r>
              <a:rPr lang="ru-RU" sz="2400" b="1" dirty="0"/>
              <a:t> </a:t>
            </a:r>
            <a:r>
              <a:rPr lang="ru-RU" sz="2400" b="1" dirty="0" err="1"/>
              <a:t>вологості</a:t>
            </a:r>
            <a:r>
              <a:rPr lang="ru-RU" sz="2400" b="1" dirty="0"/>
              <a:t> </a:t>
            </a:r>
            <a:r>
              <a:rPr lang="ru-RU" sz="2400" b="1" dirty="0" err="1"/>
              <a:t>створюють</a:t>
            </a:r>
            <a:r>
              <a:rPr lang="ru-RU" sz="2400" b="1" dirty="0"/>
              <a:t> </a:t>
            </a:r>
            <a:r>
              <a:rPr lang="ru-RU" sz="2400" b="1" dirty="0" err="1"/>
              <a:t>неприємне</a:t>
            </a:r>
            <a:r>
              <a:rPr lang="ru-RU" sz="2400" b="1" dirty="0"/>
              <a:t> </a:t>
            </a:r>
            <a:r>
              <a:rPr lang="ru-RU" sz="2400" b="1" dirty="0" err="1"/>
              <a:t>відчуття</a:t>
            </a:r>
            <a:r>
              <a:rPr lang="ru-RU" sz="2400" b="1" dirty="0"/>
              <a:t> </a:t>
            </a:r>
            <a:r>
              <a:rPr lang="ru-RU" sz="2400" b="1" dirty="0" err="1"/>
              <a:t>за­духи</a:t>
            </a:r>
            <a:r>
              <a:rPr lang="ru-RU" sz="2400" b="1" dirty="0"/>
              <a:t>.</a:t>
            </a:r>
            <a:br>
              <a:rPr lang="ru-RU" sz="2400" b="1" dirty="0"/>
            </a:br>
            <a:r>
              <a:rPr lang="ru-RU" sz="2000" b="0" dirty="0" err="1" smtClean="0"/>
              <a:t>Тривале</a:t>
            </a:r>
            <a:r>
              <a:rPr lang="ru-RU" sz="2000" b="0" dirty="0" smtClean="0"/>
              <a:t> </a:t>
            </a:r>
            <a:r>
              <a:rPr lang="ru-RU" sz="2000" b="0" dirty="0" err="1"/>
              <a:t>перебування</a:t>
            </a:r>
            <a:r>
              <a:rPr lang="ru-RU" sz="2000" b="0" dirty="0"/>
              <a:t> </a:t>
            </a:r>
            <a:r>
              <a:rPr lang="ru-RU" sz="2000" b="0" dirty="0" err="1"/>
              <a:t>людини</a:t>
            </a:r>
            <a:r>
              <a:rPr lang="ru-RU" sz="2000" b="0" dirty="0"/>
              <a:t> в </a:t>
            </a:r>
            <a:r>
              <a:rPr lang="ru-RU" sz="2000" b="0" dirty="0" err="1"/>
              <a:t>умовах</a:t>
            </a:r>
            <a:r>
              <a:rPr lang="ru-RU" sz="2000" b="0" dirty="0"/>
              <a:t> </a:t>
            </a:r>
            <a:r>
              <a:rPr lang="ru-RU" sz="2000" b="0" dirty="0" err="1"/>
              <a:t>вологого</a:t>
            </a:r>
            <a:r>
              <a:rPr lang="ru-RU" sz="2000" b="0" dirty="0"/>
              <a:t> </a:t>
            </a:r>
            <a:r>
              <a:rPr lang="ru-RU" sz="2000" b="0" dirty="0" err="1"/>
              <a:t>повітря</a:t>
            </a:r>
            <a:r>
              <a:rPr lang="ru-RU" sz="2000" b="0" dirty="0"/>
              <a:t> </a:t>
            </a:r>
            <a:r>
              <a:rPr lang="ru-RU" sz="2000" b="0" dirty="0" err="1"/>
              <a:t>шкідли­во</a:t>
            </a:r>
            <a:r>
              <a:rPr lang="ru-RU" sz="2000" b="0" dirty="0"/>
              <a:t> для </a:t>
            </a:r>
            <a:r>
              <a:rPr lang="ru-RU" sz="2000" b="0" dirty="0" err="1"/>
              <a:t>організму</a:t>
            </a:r>
            <a:r>
              <a:rPr lang="ru-RU" sz="2000" b="0" dirty="0"/>
              <a:t>, як при </a:t>
            </a:r>
            <a:r>
              <a:rPr lang="ru-RU" sz="2000" b="0" dirty="0" err="1"/>
              <a:t>високій</a:t>
            </a:r>
            <a:r>
              <a:rPr lang="ru-RU" sz="2000" b="0" dirty="0"/>
              <a:t>, так і при </a:t>
            </a:r>
            <a:r>
              <a:rPr lang="ru-RU" sz="2000" b="0" dirty="0" err="1"/>
              <a:t>низькій</a:t>
            </a:r>
            <a:r>
              <a:rPr lang="ru-RU" sz="2000" b="0" dirty="0"/>
              <a:t> </a:t>
            </a:r>
            <a:r>
              <a:rPr lang="ru-RU" sz="2000" b="0" dirty="0" err="1"/>
              <a:t>температурі</a:t>
            </a:r>
            <a:r>
              <a:rPr lang="ru-RU" sz="2000" b="0" dirty="0"/>
              <a:t>. За таких умов </a:t>
            </a:r>
            <a:r>
              <a:rPr lang="ru-RU" sz="2000" b="0" dirty="0" err="1"/>
              <a:t>спостерігається</a:t>
            </a:r>
            <a:r>
              <a:rPr lang="ru-RU" sz="2000" b="0" dirty="0"/>
              <a:t> </a:t>
            </a:r>
            <a:r>
              <a:rPr lang="ru-RU" sz="2000" b="0" dirty="0" err="1"/>
              <a:t>зниження</a:t>
            </a:r>
            <a:r>
              <a:rPr lang="ru-RU" sz="2000" b="0" dirty="0"/>
              <a:t> опору </a:t>
            </a:r>
            <a:r>
              <a:rPr lang="ru-RU" sz="2000" b="0" dirty="0" err="1"/>
              <a:t>організму</a:t>
            </a:r>
            <a:r>
              <a:rPr lang="ru-RU" sz="2000" b="0" dirty="0"/>
              <a:t> до </a:t>
            </a:r>
            <a:r>
              <a:rPr lang="ru-RU" sz="2000" b="0" dirty="0" err="1"/>
              <a:t>про­студних</a:t>
            </a:r>
            <a:r>
              <a:rPr lang="ru-RU" sz="2000" b="0" dirty="0"/>
              <a:t> і </a:t>
            </a:r>
            <a:r>
              <a:rPr lang="ru-RU" sz="2000" b="0" dirty="0" err="1"/>
              <a:t>інфекційних</a:t>
            </a:r>
            <a:r>
              <a:rPr lang="ru-RU" sz="2000" b="0" dirty="0"/>
              <a:t> </a:t>
            </a:r>
            <a:r>
              <a:rPr lang="ru-RU" sz="2000" b="0" dirty="0" err="1"/>
              <a:t>захворювань</a:t>
            </a:r>
            <a:r>
              <a:rPr lang="ru-RU" sz="2000" b="0" dirty="0"/>
              <a:t>, а </a:t>
            </a:r>
            <a:r>
              <a:rPr lang="ru-RU" sz="2000" b="0" dirty="0" err="1"/>
              <a:t>також</a:t>
            </a:r>
            <a:r>
              <a:rPr lang="ru-RU" sz="2000" b="0" dirty="0"/>
              <a:t> до ревматизму, </a:t>
            </a:r>
            <a:r>
              <a:rPr lang="ru-RU" sz="2000" b="0" dirty="0" err="1"/>
              <a:t>тубер­кульозу</a:t>
            </a:r>
            <a:r>
              <a:rPr lang="ru-RU" sz="2000" b="0" dirty="0"/>
              <a:t> й </a:t>
            </a:r>
            <a:r>
              <a:rPr lang="ru-RU" sz="2000" b="0" dirty="0" err="1"/>
              <a:t>захворювань</a:t>
            </a:r>
            <a:r>
              <a:rPr lang="ru-RU" sz="2000" b="0" dirty="0"/>
              <a:t> </a:t>
            </a:r>
            <a:r>
              <a:rPr lang="ru-RU" sz="2000" b="0" dirty="0" err="1"/>
              <a:t>нирок</a:t>
            </a:r>
            <a:r>
              <a:rPr lang="ru-RU" sz="2000" b="0" dirty="0"/>
              <a:t>, </a:t>
            </a:r>
            <a:r>
              <a:rPr lang="ru-RU" sz="2000" b="0" dirty="0" err="1"/>
              <a:t>спостерігається</a:t>
            </a:r>
            <a:r>
              <a:rPr lang="ru-RU" sz="2000" b="0" dirty="0"/>
              <a:t> </a:t>
            </a:r>
            <a:r>
              <a:rPr lang="ru-RU" sz="2000" b="0" dirty="0" err="1"/>
              <a:t>швидка</a:t>
            </a:r>
            <a:r>
              <a:rPr lang="ru-RU" sz="2000" b="0" dirty="0"/>
              <a:t> </a:t>
            </a:r>
            <a:r>
              <a:rPr lang="ru-RU" sz="2000" b="0" dirty="0" err="1"/>
              <a:t>стомлю­ваність</a:t>
            </a:r>
            <a:r>
              <a:rPr lang="ru-RU" sz="2000" b="0" dirty="0"/>
              <a:t>, </a:t>
            </a:r>
            <a:r>
              <a:rPr lang="ru-RU" sz="2000" b="0" dirty="0" err="1"/>
              <a:t>погіршення</a:t>
            </a:r>
            <a:r>
              <a:rPr lang="ru-RU" sz="2000" b="0" dirty="0"/>
              <a:t> </a:t>
            </a:r>
            <a:r>
              <a:rPr lang="ru-RU" sz="2000" b="0" dirty="0" err="1"/>
              <a:t>сприйняття</a:t>
            </a:r>
            <a:r>
              <a:rPr lang="ru-RU" sz="2000" b="0" dirty="0"/>
              <a:t> й </a:t>
            </a:r>
            <a:r>
              <a:rPr lang="ru-RU" sz="2000" b="0" dirty="0" err="1" smtClean="0"/>
              <a:t>пам’яті</a:t>
            </a:r>
            <a:r>
              <a:rPr lang="ru-RU" sz="2000" b="0" dirty="0" smtClean="0"/>
              <a:t>. </a:t>
            </a:r>
            <a:r>
              <a:rPr lang="ru-RU" sz="2000" b="0" dirty="0" err="1"/>
              <a:t>Загострення</a:t>
            </a:r>
            <a:r>
              <a:rPr lang="ru-RU" sz="2000" b="0" dirty="0"/>
              <a:t> </a:t>
            </a:r>
            <a:r>
              <a:rPr lang="ru-RU" sz="2000" b="0" dirty="0" err="1"/>
              <a:t>захворювань</a:t>
            </a:r>
            <a:r>
              <a:rPr lang="ru-RU" sz="2000" b="0" dirty="0"/>
              <a:t> </a:t>
            </a:r>
            <a:r>
              <a:rPr lang="ru-RU" sz="2000" b="0" dirty="0" err="1"/>
              <a:t>сер­цево-судинної</a:t>
            </a:r>
            <a:r>
              <a:rPr lang="ru-RU" sz="2000" b="0" dirty="0"/>
              <a:t> </a:t>
            </a:r>
            <a:r>
              <a:rPr lang="ru-RU" sz="2000" b="0" dirty="0" err="1"/>
              <a:t>системи</a:t>
            </a:r>
            <a:r>
              <a:rPr lang="ru-RU" sz="2000" b="0" dirty="0"/>
              <a:t> </a:t>
            </a:r>
            <a:r>
              <a:rPr lang="ru-RU" sz="2000" b="0" dirty="0" err="1"/>
              <a:t>також</a:t>
            </a:r>
            <a:r>
              <a:rPr lang="ru-RU" sz="2000" b="0" dirty="0"/>
              <a:t> </a:t>
            </a:r>
            <a:r>
              <a:rPr lang="ru-RU" sz="2000" b="0" dirty="0" err="1"/>
              <a:t>спостерігається</a:t>
            </a:r>
            <a:r>
              <a:rPr lang="ru-RU" sz="2000" b="0" dirty="0"/>
              <a:t> при </a:t>
            </a:r>
            <a:r>
              <a:rPr lang="ru-RU" sz="2000" b="0" dirty="0" err="1"/>
              <a:t>високій</a:t>
            </a:r>
            <a:r>
              <a:rPr lang="ru-RU" sz="2000" b="0" dirty="0"/>
              <a:t> </a:t>
            </a:r>
            <a:r>
              <a:rPr lang="ru-RU" sz="2000" b="0" dirty="0" err="1"/>
              <a:t>відносній</a:t>
            </a:r>
            <a:r>
              <a:rPr lang="ru-RU" sz="2000" b="0" dirty="0"/>
              <a:t> </a:t>
            </a:r>
            <a:r>
              <a:rPr lang="ru-RU" sz="2000" b="0" dirty="0" err="1"/>
              <a:t>вологості</a:t>
            </a:r>
            <a:r>
              <a:rPr lang="ru-RU" sz="2000" b="0" dirty="0"/>
              <a:t> (80-95 %). </a:t>
            </a:r>
            <a:endParaRPr lang="uk-UA" sz="2000" b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332656"/>
            <a:ext cx="7704856" cy="1008112"/>
          </a:xfrm>
        </p:spPr>
        <p:txBody>
          <a:bodyPr>
            <a:normAutofit/>
          </a:bodyPr>
          <a:lstStyle/>
          <a:p>
            <a:pPr algn="l"/>
            <a:r>
              <a:rPr lang="uk-UA" sz="2800" b="1" dirty="0" smtClean="0">
                <a:solidFill>
                  <a:srgbClr val="002060"/>
                </a:solidFill>
              </a:rPr>
              <a:t>Вплив вологості на самопочуття людей</a:t>
            </a:r>
            <a:endParaRPr lang="uk-UA" sz="2800" b="1" dirty="0">
              <a:solidFill>
                <a:srgbClr val="00206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7" t="6963" r="10772" b="33778"/>
          <a:stretch/>
        </p:blipFill>
        <p:spPr bwMode="auto">
          <a:xfrm>
            <a:off x="6948264" y="3717032"/>
            <a:ext cx="15748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320" y="5332288"/>
            <a:ext cx="2301645" cy="153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6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684" y="3933056"/>
            <a:ext cx="2843808" cy="1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628800"/>
            <a:ext cx="6147604" cy="3816424"/>
          </a:xfrm>
        </p:spPr>
        <p:txBody>
          <a:bodyPr>
            <a:noAutofit/>
          </a:bodyPr>
          <a:lstStyle/>
          <a:p>
            <a:pPr algn="l"/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	</a:t>
            </a:r>
            <a:r>
              <a:rPr lang="ru-RU" sz="20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Характерним</a:t>
            </a:r>
            <a:r>
              <a:rPr lang="ru-RU" sz="2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кухні</a:t>
            </a:r>
            <a:r>
              <a:rPr lang="ru-RU" sz="2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20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2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підвищеної</a:t>
            </a:r>
            <a:r>
              <a:rPr lang="ru-RU" sz="2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температури</a:t>
            </a:r>
            <a:r>
              <a:rPr lang="ru-RU" sz="2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	Вона  </a:t>
            </a:r>
            <a:r>
              <a:rPr lang="ru-RU" sz="20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провокує</a:t>
            </a:r>
            <a:r>
              <a:rPr lang="ru-RU" sz="2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головний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біль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загальне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погане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самопочуття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задишку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Зниження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кисню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повітрі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спостерігається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високій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приводить до сильного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кисневого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голодування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і тканин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ішемічної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хвороби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бронхіальної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астми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Знижується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увага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координація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рухів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істотно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зменшується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працездатність</a:t>
            </a: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 при 24 °С на 15 %, а при 28 °С – на 30 %.</a:t>
            </a:r>
            <a:br>
              <a:rPr lang="ru-RU" sz="2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0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-185880" y="190723"/>
            <a:ext cx="6417734" cy="939801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</a:rPr>
              <a:t>Вплив температури на самопочуття людей</a:t>
            </a:r>
            <a:endParaRPr lang="uk-UA" sz="3600" b="1" dirty="0">
              <a:solidFill>
                <a:srgbClr val="00206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068" y="1484784"/>
            <a:ext cx="2473548" cy="17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104" y="206873"/>
            <a:ext cx="837358" cy="93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949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88640"/>
            <a:ext cx="9145016" cy="1440160"/>
          </a:xfrm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Для чого модернізація кухонного </a:t>
            </a:r>
            <a:r>
              <a:rPr lang="uk-UA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обладнення</a:t>
            </a:r>
            <a:r>
              <a:rPr lang="uk-UA" sz="36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? 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effectLst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204864"/>
            <a:ext cx="4680520" cy="5085184"/>
          </a:xfrm>
        </p:spPr>
        <p:txBody>
          <a:bodyPr/>
          <a:lstStyle/>
          <a:p>
            <a:r>
              <a:rPr lang="uk-UA" dirty="0"/>
              <a:t>Застосування </a:t>
            </a:r>
            <a:r>
              <a:rPr lang="uk-UA" dirty="0" smtClean="0"/>
              <a:t>модернізованої витяжки дозволить </a:t>
            </a:r>
            <a:r>
              <a:rPr lang="uk-UA" dirty="0"/>
              <a:t>не тільки покращити стан повітря на кухні, але й підвищити </a:t>
            </a:r>
            <a:r>
              <a:rPr lang="uk-UA" dirty="0" smtClean="0"/>
              <a:t>енергоефективність, заощадити </a:t>
            </a:r>
            <a:r>
              <a:rPr lang="uk-UA" dirty="0"/>
              <a:t>кошти.</a:t>
            </a:r>
            <a:endParaRPr lang="ru-RU" dirty="0"/>
          </a:p>
          <a:p>
            <a:r>
              <a:rPr lang="uk-UA" dirty="0" smtClean="0"/>
              <a:t>витяжка </a:t>
            </a:r>
            <a:r>
              <a:rPr lang="uk-UA" dirty="0"/>
              <a:t>за прийнятими технічними рішеннями та випробування розробленої системи підтвердили її працездатність, зручність та функціональність експлуатації.</a:t>
            </a:r>
            <a:endParaRPr lang="ru-RU" dirty="0"/>
          </a:p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0" t="14065" r="21308" b="13674"/>
          <a:stretch/>
        </p:blipFill>
        <p:spPr bwMode="auto">
          <a:xfrm>
            <a:off x="5292080" y="2544544"/>
            <a:ext cx="2952328" cy="249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956" y="5027305"/>
            <a:ext cx="2862064" cy="187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914" y="5157870"/>
            <a:ext cx="1129556" cy="161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486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8002" r="53331" b="48668"/>
          <a:stretch/>
        </p:blipFill>
        <p:spPr bwMode="auto">
          <a:xfrm>
            <a:off x="6779322" y="2708920"/>
            <a:ext cx="1587714" cy="11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795" y="4869160"/>
            <a:ext cx="2851028" cy="1816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01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</a:rPr>
              <a:t>Технічні вимоги на розробку пристрою 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24107" y="1529408"/>
            <a:ext cx="6192688" cy="5328592"/>
          </a:xfrm>
        </p:spPr>
        <p:txBody>
          <a:bodyPr>
            <a:normAutofit fontScale="85000" lnSpcReduction="10000"/>
          </a:bodyPr>
          <a:lstStyle/>
          <a:p>
            <a:r>
              <a:rPr lang="uk-UA" sz="2600" dirty="0"/>
              <a:t> </a:t>
            </a:r>
            <a:r>
              <a:rPr lang="uk-UA" sz="2600" dirty="0" smtClean="0">
                <a:solidFill>
                  <a:srgbClr val="002060"/>
                </a:solidFill>
              </a:rPr>
              <a:t>Керування </a:t>
            </a:r>
            <a:r>
              <a:rPr lang="uk-UA" sz="2600" dirty="0">
                <a:solidFill>
                  <a:srgbClr val="002060"/>
                </a:solidFill>
              </a:rPr>
              <a:t>роботою витяжки в автоматичному режимі здійснюється за допомогою електронного блоку, побудованого на  платформі </a:t>
            </a:r>
            <a:r>
              <a:rPr lang="en-US" sz="2600" dirty="0">
                <a:solidFill>
                  <a:srgbClr val="002060"/>
                </a:solidFill>
              </a:rPr>
              <a:t>Arduino</a:t>
            </a:r>
            <a:r>
              <a:rPr lang="uk-UA" sz="2600" dirty="0">
                <a:solidFill>
                  <a:srgbClr val="002060"/>
                </a:solidFill>
              </a:rPr>
              <a:t> на базі </a:t>
            </a:r>
            <a:r>
              <a:rPr lang="uk-UA" sz="2600" dirty="0" err="1">
                <a:solidFill>
                  <a:srgbClr val="002060"/>
                </a:solidFill>
              </a:rPr>
              <a:t>мікроконтроллера</a:t>
            </a:r>
            <a:r>
              <a:rPr lang="uk-UA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Atmega</a:t>
            </a:r>
            <a:r>
              <a:rPr lang="ru-RU" sz="2600" dirty="0">
                <a:solidFill>
                  <a:srgbClr val="002060"/>
                </a:solidFill>
              </a:rPr>
              <a:t> 328</a:t>
            </a:r>
            <a:r>
              <a:rPr lang="uk-UA" sz="2600" dirty="0">
                <a:solidFill>
                  <a:srgbClr val="002060"/>
                </a:solidFill>
              </a:rPr>
              <a:t>. Вмикання витяжки в автоматичному режимі здійснюється</a:t>
            </a:r>
            <a:r>
              <a:rPr lang="uk-UA" sz="2600" dirty="0" smtClean="0">
                <a:solidFill>
                  <a:srgbClr val="002060"/>
                </a:solidFill>
              </a:rPr>
              <a:t>:</a:t>
            </a:r>
            <a:endParaRPr lang="uk-UA" sz="2600" dirty="0">
              <a:solidFill>
                <a:srgbClr val="002060"/>
              </a:solidFill>
            </a:endParaRPr>
          </a:p>
          <a:p>
            <a:pPr lvl="0"/>
            <a:r>
              <a:rPr lang="uk-UA" sz="2600" dirty="0" smtClean="0">
                <a:solidFill>
                  <a:srgbClr val="002060"/>
                </a:solidFill>
              </a:rPr>
              <a:t> </a:t>
            </a:r>
            <a:r>
              <a:rPr lang="uk-UA" sz="2600" dirty="0">
                <a:solidFill>
                  <a:srgbClr val="002060"/>
                </a:solidFill>
              </a:rPr>
              <a:t>при перевищенні температури повітря на кухні вище встановленого при налаштуванні значення (зазвичай 24°С);</a:t>
            </a:r>
            <a:endParaRPr lang="ru-RU" sz="2600" dirty="0">
              <a:solidFill>
                <a:srgbClr val="002060"/>
              </a:solidFill>
            </a:endParaRPr>
          </a:p>
          <a:p>
            <a:pPr lvl="0"/>
            <a:r>
              <a:rPr lang="uk-UA" sz="2600" dirty="0">
                <a:solidFill>
                  <a:srgbClr val="002060"/>
                </a:solidFill>
              </a:rPr>
              <a:t>при перевищенні вологості  60% (норма для жилих приміщень);</a:t>
            </a:r>
            <a:endParaRPr lang="ru-RU" sz="2600" dirty="0">
              <a:solidFill>
                <a:srgbClr val="002060"/>
              </a:solidFill>
            </a:endParaRPr>
          </a:p>
          <a:p>
            <a:pPr lvl="0"/>
            <a:r>
              <a:rPr lang="uk-UA" sz="2600" dirty="0">
                <a:solidFill>
                  <a:srgbClr val="002060"/>
                </a:solidFill>
              </a:rPr>
              <a:t>при перевищенні домішок СО2 вище 1000 </a:t>
            </a:r>
            <a:r>
              <a:rPr lang="en-US" sz="2600" dirty="0">
                <a:solidFill>
                  <a:srgbClr val="002060"/>
                </a:solidFill>
              </a:rPr>
              <a:t>ppm</a:t>
            </a:r>
            <a:r>
              <a:rPr lang="ru-RU" sz="2600" dirty="0">
                <a:solidFill>
                  <a:srgbClr val="002060"/>
                </a:solidFill>
              </a:rPr>
              <a:t>;</a:t>
            </a:r>
          </a:p>
          <a:p>
            <a:r>
              <a:rPr lang="uk-UA" sz="2600" dirty="0">
                <a:solidFill>
                  <a:srgbClr val="002060"/>
                </a:solidFill>
              </a:rPr>
              <a:t>Контроль цих параметрів здійснюється за допомогою відповідних датчиків, які підключені до плати </a:t>
            </a:r>
            <a:r>
              <a:rPr lang="en-US" sz="2600" dirty="0">
                <a:solidFill>
                  <a:srgbClr val="002060"/>
                </a:solidFill>
              </a:rPr>
              <a:t>Arduino</a:t>
            </a:r>
            <a:r>
              <a:rPr lang="uk-UA" sz="2600" dirty="0">
                <a:solidFill>
                  <a:srgbClr val="002060"/>
                </a:solidFill>
              </a:rPr>
              <a:t>.</a:t>
            </a:r>
            <a:endParaRPr lang="ru-RU" sz="2600" dirty="0">
              <a:solidFill>
                <a:srgbClr val="002060"/>
              </a:solidFill>
            </a:endParaRPr>
          </a:p>
          <a:p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4" name="AutoShape 2" descr="Презентация по теме:&quot;Термометр&quot; - окружающий мир, презентац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Презентация по теме:&quot;Термометр&quot; - окружающий мир, презентаци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1" t="23140" r="30241" b="2947"/>
          <a:stretch/>
        </p:blipFill>
        <p:spPr bwMode="auto">
          <a:xfrm>
            <a:off x="7166245" y="1648754"/>
            <a:ext cx="1152128" cy="137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60" y="3842793"/>
            <a:ext cx="1866978" cy="1242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449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497" y="4869160"/>
            <a:ext cx="2771775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Склад та будова пристрою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3754760" cy="452596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b="1" dirty="0" smtClean="0"/>
              <a:t>DHT11</a:t>
            </a:r>
            <a:r>
              <a:rPr lang="ru-RU" dirty="0"/>
              <a:t> </a:t>
            </a:r>
            <a:r>
              <a:rPr lang="ru-RU" dirty="0" smtClean="0"/>
              <a:t>–</a:t>
            </a:r>
            <a:r>
              <a:rPr lang="ru-RU" dirty="0" err="1" smtClean="0"/>
              <a:t>цифровий</a:t>
            </a:r>
            <a:r>
              <a:rPr lang="ru-RU" dirty="0" smtClean="0"/>
              <a:t>  </a:t>
            </a:r>
            <a:r>
              <a:rPr lang="ru-RU" dirty="0"/>
              <a:t>датчик </a:t>
            </a:r>
            <a:r>
              <a:rPr lang="ru-RU" dirty="0" err="1" smtClean="0"/>
              <a:t>температур</a:t>
            </a:r>
            <a:r>
              <a:rPr lang="ru-RU" dirty="0" err="1"/>
              <a:t>и</a:t>
            </a:r>
            <a:r>
              <a:rPr lang="ru-RU" dirty="0" smtClean="0"/>
              <a:t> та  </a:t>
            </a:r>
            <a:r>
              <a:rPr lang="ru-RU" dirty="0" err="1" smtClean="0"/>
              <a:t>вологи</a:t>
            </a:r>
            <a:r>
              <a:rPr lang="ru-RU" dirty="0" smtClean="0"/>
              <a:t> ;</a:t>
            </a:r>
          </a:p>
          <a:p>
            <a:pPr marL="457200" indent="-457200">
              <a:buFont typeface="+mj-lt"/>
              <a:buAutoNum type="arabicPeriod"/>
            </a:pPr>
            <a:r>
              <a:rPr lang="uk-UA" b="1" dirty="0" smtClean="0"/>
              <a:t>Вентилятор ;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MQ135</a:t>
            </a:r>
            <a:r>
              <a:rPr lang="ru-RU" dirty="0" smtClean="0"/>
              <a:t> </a:t>
            </a:r>
            <a:r>
              <a:rPr lang="en-US" dirty="0" smtClean="0"/>
              <a:t>–</a:t>
            </a:r>
            <a:r>
              <a:rPr lang="ru-RU" dirty="0" smtClean="0"/>
              <a:t> </a:t>
            </a:r>
            <a:r>
              <a:rPr lang="uk-UA" dirty="0" smtClean="0"/>
              <a:t>датчик </a:t>
            </a:r>
            <a:r>
              <a:rPr lang="ru-RU" dirty="0" smtClean="0"/>
              <a:t>СО2;</a:t>
            </a:r>
            <a:r>
              <a:rPr lang="ru-RU" dirty="0"/>
              <a:t> </a:t>
            </a: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b="1" dirty="0" smtClean="0"/>
              <a:t>Плата </a:t>
            </a:r>
            <a:r>
              <a:rPr lang="en-US" b="1" dirty="0"/>
              <a:t>Arduino Uno </a:t>
            </a:r>
            <a:r>
              <a:rPr lang="ru-RU" dirty="0"/>
              <a:t>на </a:t>
            </a:r>
            <a:r>
              <a:rPr lang="ru-RU" dirty="0" err="1"/>
              <a:t>базі</a:t>
            </a:r>
            <a:r>
              <a:rPr lang="ru-RU" dirty="0"/>
              <a:t> </a:t>
            </a:r>
            <a:r>
              <a:rPr lang="ru-RU" dirty="0" err="1"/>
              <a:t>мікроконтролера</a:t>
            </a:r>
            <a:r>
              <a:rPr lang="ru-RU" dirty="0"/>
              <a:t> </a:t>
            </a:r>
            <a:r>
              <a:rPr lang="en-US" dirty="0" smtClean="0"/>
              <a:t>ATmega328</a:t>
            </a:r>
            <a:endParaRPr lang="uk-UA" dirty="0" smtClean="0"/>
          </a:p>
          <a:p>
            <a:pPr marL="457200" indent="-457200">
              <a:buFont typeface="+mj-lt"/>
              <a:buAutoNum type="arabicPeriod"/>
            </a:pPr>
            <a:r>
              <a:rPr lang="uk-UA" b="1" dirty="0" smtClean="0"/>
              <a:t>Модуль реле </a:t>
            </a:r>
            <a:r>
              <a:rPr lang="uk-UA" dirty="0" smtClean="0"/>
              <a:t>на 5</a:t>
            </a:r>
            <a:r>
              <a:rPr lang="en-US" dirty="0" smtClean="0"/>
              <a:t>V</a:t>
            </a:r>
            <a:endParaRPr lang="ru-RU" dirty="0" smtClean="0"/>
          </a:p>
        </p:txBody>
      </p:sp>
      <p:pic>
        <p:nvPicPr>
          <p:cNvPr id="7170" name="Picture 2" descr="Датчик влажности и температуры DHT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628800"/>
            <a:ext cx="2131408" cy="213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517232"/>
            <a:ext cx="1639888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077072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00808"/>
            <a:ext cx="1656184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356992"/>
            <a:ext cx="1656184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714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3568" y="5154969"/>
            <a:ext cx="42354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uk-UA" dirty="0" smtClean="0">
                <a:solidFill>
                  <a:prstClr val="white"/>
                </a:solidFill>
              </a:rPr>
              <a:t>СХЕМА ЕЛЕКТРИЧНА ПРИНЦИПОВА </a:t>
            </a:r>
          </a:p>
          <a:p>
            <a:pPr algn="ctr" defTabSz="457200"/>
            <a:r>
              <a:rPr lang="uk-UA" dirty="0" smtClean="0">
                <a:solidFill>
                  <a:prstClr val="white"/>
                </a:solidFill>
              </a:rPr>
              <a:t> КЕРУВАННЯ ВИТЯЖКОЮ</a:t>
            </a:r>
            <a:endParaRPr lang="uk-UA" dirty="0">
              <a:solidFill>
                <a:prstClr val="white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7319389" cy="5013176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852129"/>
              </p:ext>
            </p:extLst>
          </p:nvPr>
        </p:nvGraphicFramePr>
        <p:xfrm>
          <a:off x="5378570" y="2924944"/>
          <a:ext cx="376543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707"/>
                <a:gridCol w="807531"/>
                <a:gridCol w="25321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 з/п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Познач.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Найменування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</a:tr>
              <a:tr h="264795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МС1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Плата </a:t>
                      </a:r>
                      <a:r>
                        <a:rPr lang="uk-UA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мікроконтроллера</a:t>
                      </a:r>
                      <a:r>
                        <a:rPr lang="uk-UA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Arduino</a:t>
                      </a:r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UNO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</a:tr>
              <a:tr h="255270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S1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Автоматичний вимикач 2пол. 220 В, 10А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</a:tr>
              <a:tr h="264795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DA1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Датчик якості повітря</a:t>
                      </a:r>
                      <a:r>
                        <a:rPr lang="uk-UA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Q135</a:t>
                      </a: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</a:tr>
              <a:tr h="236220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DA2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Датчик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температури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вологості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DHT11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</a:tr>
              <a:tr h="236220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Rel1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Модуль</a:t>
                      </a:r>
                      <a:r>
                        <a:rPr lang="uk-UA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реле </a:t>
                      </a:r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MDU-1071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</a:tr>
              <a:tr h="236220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ББЖ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Блок живлення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</a:tr>
              <a:tr h="236220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LED1-LED3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uk-UA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Світлодіоди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</a:tr>
              <a:tr h="236220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R1- R</a:t>
                      </a: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Резистори ОМЛТ-0,125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146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99392"/>
            <a:ext cx="8229600" cy="1143000"/>
          </a:xfrm>
        </p:spPr>
        <p:txBody>
          <a:bodyPr>
            <a:normAutofit/>
          </a:bodyPr>
          <a:lstStyle/>
          <a:p>
            <a:r>
              <a:rPr lang="uk-UA" sz="4000" dirty="0" smtClean="0">
                <a:solidFill>
                  <a:srgbClr val="FFFF00"/>
                </a:solidFill>
              </a:rPr>
              <a:t>Випробування системи керування</a:t>
            </a:r>
            <a:endParaRPr lang="ru-RU" sz="4000" dirty="0">
              <a:solidFill>
                <a:srgbClr val="FFFF00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2"/>
            <a:ext cx="7008779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380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Висновки 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46237"/>
            <a:ext cx="8784976" cy="4526280"/>
          </a:xfrm>
        </p:spPr>
        <p:txBody>
          <a:bodyPr>
            <a:normAutofit fontScale="92500" lnSpcReduction="10000"/>
          </a:bodyPr>
          <a:lstStyle/>
          <a:p>
            <a:pPr marL="341313" indent="-341313">
              <a:lnSpc>
                <a:spcPct val="80000"/>
              </a:lnSpc>
              <a:spcBef>
                <a:spcPts val="350"/>
              </a:spcBef>
              <a:buClr>
                <a:srgbClr val="FFCC00"/>
              </a:buClr>
              <a:buSzPct val="120000"/>
              <a:buFont typeface="Tahoma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uk-UA" dirty="0" smtClean="0"/>
              <a:t>сформульовані  </a:t>
            </a:r>
            <a:r>
              <a:rPr lang="uk-UA" dirty="0"/>
              <a:t>технічні  вимоги до конструкції та принципу роботи пристрою;</a:t>
            </a:r>
          </a:p>
          <a:p>
            <a:pPr marL="341313" indent="-341313">
              <a:lnSpc>
                <a:spcPct val="80000"/>
              </a:lnSpc>
              <a:spcBef>
                <a:spcPts val="350"/>
              </a:spcBef>
              <a:buClr>
                <a:srgbClr val="FFCC00"/>
              </a:buClr>
              <a:buSzPct val="120000"/>
              <a:buFont typeface="Tahoma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uk-UA" dirty="0" smtClean="0"/>
              <a:t>розроблена  конструкція, програмне забезпечення </a:t>
            </a:r>
            <a:r>
              <a:rPr lang="uk-UA" dirty="0"/>
              <a:t>та </a:t>
            </a:r>
            <a:r>
              <a:rPr lang="uk-UA" dirty="0" smtClean="0"/>
              <a:t>електрична схема </a:t>
            </a:r>
            <a:r>
              <a:rPr lang="uk-UA" dirty="0"/>
              <a:t>пристрою;</a:t>
            </a:r>
          </a:p>
          <a:p>
            <a:pPr marL="341313" indent="-341313">
              <a:lnSpc>
                <a:spcPct val="80000"/>
              </a:lnSpc>
              <a:spcBef>
                <a:spcPts val="350"/>
              </a:spcBef>
              <a:buClr>
                <a:srgbClr val="FFCC00"/>
              </a:buClr>
              <a:buSzPct val="120000"/>
              <a:buFont typeface="Tahoma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uk-UA" dirty="0" smtClean="0"/>
              <a:t>виготовлено  </a:t>
            </a:r>
            <a:r>
              <a:rPr lang="uk-UA" dirty="0"/>
              <a:t>діючий макет пристрою;</a:t>
            </a:r>
          </a:p>
          <a:p>
            <a:pPr marL="341313" indent="-341313">
              <a:lnSpc>
                <a:spcPct val="80000"/>
              </a:lnSpc>
              <a:spcBef>
                <a:spcPts val="350"/>
              </a:spcBef>
              <a:buClr>
                <a:srgbClr val="FFCC00"/>
              </a:buClr>
              <a:buSzPct val="120000"/>
              <a:buFont typeface="Tahoma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uk-UA" dirty="0" smtClean="0"/>
              <a:t>проведено  </a:t>
            </a:r>
            <a:r>
              <a:rPr lang="uk-UA" dirty="0"/>
              <a:t>випробування макету пристрою;</a:t>
            </a:r>
          </a:p>
          <a:p>
            <a:pPr marL="341313" indent="-341313">
              <a:lnSpc>
                <a:spcPct val="80000"/>
              </a:lnSpc>
              <a:spcBef>
                <a:spcPts val="350"/>
              </a:spcBef>
              <a:buClr>
                <a:srgbClr val="FFCC00"/>
              </a:buClr>
              <a:buSzPct val="120000"/>
              <a:buFont typeface="Tahoma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uk-UA" dirty="0" smtClean="0"/>
              <a:t>результати випробування підтвердили працездатність пристрою та можливість його використання за призначенням;</a:t>
            </a:r>
            <a:endParaRPr lang="uk-UA" dirty="0"/>
          </a:p>
          <a:p>
            <a:pPr marL="341313" indent="-341313">
              <a:lnSpc>
                <a:spcPct val="80000"/>
              </a:lnSpc>
              <a:spcBef>
                <a:spcPts val="350"/>
              </a:spcBef>
              <a:buClr>
                <a:srgbClr val="FFCC00"/>
              </a:buClr>
              <a:buSzPct val="120000"/>
              <a:buFont typeface="Tahoma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uk-UA" dirty="0"/>
              <a:t> </a:t>
            </a:r>
            <a:r>
              <a:rPr lang="uk-UA" dirty="0" smtClean="0"/>
              <a:t>новизна розробки полягає в застосуванні сучасних інформаційних технологій для забезпечення </a:t>
            </a:r>
            <a:r>
              <a:rPr lang="uk-UA" dirty="0" err="1" smtClean="0"/>
              <a:t>мікроклікамату</a:t>
            </a:r>
            <a:r>
              <a:rPr lang="uk-UA" dirty="0" smtClean="0"/>
              <a:t> </a:t>
            </a:r>
            <a:r>
              <a:rPr lang="uk-UA" smtClean="0"/>
              <a:t>в кухонній </a:t>
            </a:r>
            <a:r>
              <a:rPr lang="uk-UA" dirty="0" smtClean="0"/>
              <a:t>кімнаті.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46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Дякую за увагу !!! </a:t>
            </a:r>
            <a:endParaRPr lang="ru-RU" dirty="0"/>
          </a:p>
        </p:txBody>
      </p:sp>
      <p:pic>
        <p:nvPicPr>
          <p:cNvPr id="1126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60304" y="1806575"/>
            <a:ext cx="3223392" cy="405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28" t="44365" r="43217" b="47989"/>
          <a:stretch/>
        </p:blipFill>
        <p:spPr bwMode="auto">
          <a:xfrm rot="10800000" flipV="1">
            <a:off x="5083285" y="2996952"/>
            <a:ext cx="360040" cy="85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380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catur">
  <a:themeElements>
    <a:clrScheme name="Decatur">
      <a:dk1>
        <a:sysClr val="windowText" lastClr="000000"/>
      </a:dk1>
      <a:lt1>
        <a:sysClr val="window" lastClr="FFFFFF"/>
      </a:lt1>
      <a:dk2>
        <a:srgbClr val="55554A"/>
      </a:dk2>
      <a:lt2>
        <a:srgbClr val="D7DAE1"/>
      </a:lt2>
      <a:accent1>
        <a:srgbClr val="F4680B"/>
      </a:accent1>
      <a:accent2>
        <a:srgbClr val="ABB19F"/>
      </a:accent2>
      <a:accent3>
        <a:srgbClr val="948774"/>
      </a:accent3>
      <a:accent4>
        <a:srgbClr val="7EB8E7"/>
      </a:accent4>
      <a:accent5>
        <a:srgbClr val="E3B651"/>
      </a:accent5>
      <a:accent6>
        <a:srgbClr val="96756C"/>
      </a:accent6>
      <a:hlink>
        <a:srgbClr val="66AACD"/>
      </a:hlink>
      <a:folHlink>
        <a:srgbClr val="809DB3"/>
      </a:folHlink>
    </a:clrScheme>
    <a:fontScheme name="Decatur">
      <a:majorFont>
        <a:latin typeface="Bodoni MT Condensed"/>
        <a:ea typeface=""/>
        <a:cs typeface=""/>
        <a:font script="Grek" typeface="Times New Roman"/>
        <a:font script="Cyrl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catu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10000"/>
              </a:schemeClr>
            </a:gs>
            <a:gs pos="47500">
              <a:schemeClr val="phClr">
                <a:tint val="53000"/>
                <a:satMod val="120000"/>
              </a:schemeClr>
            </a:gs>
            <a:gs pos="58500">
              <a:schemeClr val="phClr">
                <a:tint val="53000"/>
                <a:satMod val="120000"/>
              </a:schemeClr>
            </a:gs>
            <a:gs pos="100000">
              <a:schemeClr val="phClr">
                <a:tint val="9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4000"/>
                <a:satMod val="105000"/>
              </a:schemeClr>
            </a:gs>
            <a:gs pos="47500">
              <a:schemeClr val="phClr">
                <a:shade val="88000"/>
                <a:satMod val="105000"/>
              </a:schemeClr>
            </a:gs>
            <a:gs pos="58500">
              <a:schemeClr val="phClr">
                <a:shade val="88000"/>
                <a:satMod val="105000"/>
              </a:schemeClr>
            </a:gs>
            <a:gs pos="100000">
              <a:schemeClr val="phClr">
                <a:shade val="54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82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3600000" algn="r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63500" dist="25400" dir="3600000" algn="r" rotWithShape="0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76200" dist="38100" dir="3600000" algn="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contourW="44450" prstMaterial="flat">
            <a:bevelT w="38100" h="508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2000"/>
                <a:satMod val="105000"/>
              </a:schemeClr>
            </a:gs>
            <a:gs pos="47500">
              <a:schemeClr val="phClr">
                <a:tint val="90000"/>
                <a:shade val="89000"/>
                <a:satMod val="105000"/>
              </a:schemeClr>
            </a:gs>
            <a:gs pos="58500">
              <a:schemeClr val="phClr">
                <a:tint val="85000"/>
                <a:shade val="89000"/>
                <a:satMod val="105000"/>
              </a:schemeClr>
            </a:gs>
            <a:gs pos="100000">
              <a:schemeClr val="phClr">
                <a:tint val="100000"/>
                <a:shade val="52000"/>
                <a:satMod val="105000"/>
              </a:schemeClr>
            </a:gs>
          </a:gsLst>
          <a:lin ang="36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5000"/>
                <a:satMod val="120000"/>
              </a:schemeClr>
            </a:duotone>
          </a:blip>
          <a:tile tx="0" ty="0" sx="52000" sy="5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_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TM01859868[[fn=Термический]]</Template>
  <TotalTime>517</TotalTime>
  <Words>653</Words>
  <Application>Microsoft Office PowerPoint</Application>
  <PresentationFormat>Экран (4:3)</PresentationFormat>
  <Paragraphs>98</Paragraphs>
  <Slides>16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12</vt:i4>
      </vt:variant>
      <vt:variant>
        <vt:lpstr>Заголовки слайдов</vt:lpstr>
      </vt:variant>
      <vt:variant>
        <vt:i4>16</vt:i4>
      </vt:variant>
    </vt:vector>
  </HeadingPairs>
  <TitlesOfParts>
    <vt:vector size="28" baseType="lpstr">
      <vt:lpstr>Паркет</vt:lpstr>
      <vt:lpstr>Decatur</vt:lpstr>
      <vt:lpstr>Тема Office</vt:lpstr>
      <vt:lpstr>Обычная</vt:lpstr>
      <vt:lpstr>1_Метро</vt:lpstr>
      <vt:lpstr>Литейная</vt:lpstr>
      <vt:lpstr>Модульная</vt:lpstr>
      <vt:lpstr>Справедливость</vt:lpstr>
      <vt:lpstr>Воздушный поток</vt:lpstr>
      <vt:lpstr>Winter</vt:lpstr>
      <vt:lpstr>Sketchbook</vt:lpstr>
      <vt:lpstr>1_Winter</vt:lpstr>
      <vt:lpstr>Всеукраїнський інтерактивний конкурс юних винахідників“МАН-Юніор  Дослідник – 2020” </vt:lpstr>
      <vt:lpstr>Розумна витяжка для кухні </vt:lpstr>
      <vt:lpstr>Презентация PowerPoint</vt:lpstr>
      <vt:lpstr>Завдання дослідження </vt:lpstr>
      <vt:lpstr>Критерії сучасних  витяжок для кухні  </vt:lpstr>
      <vt:lpstr>Принцип роботи  витяжки   </vt:lpstr>
      <vt:lpstr>Вплив вуглекислого газу на самопочуття людей</vt:lpstr>
      <vt:lpstr>   Несприятливі поєднання високих температур повітря й висо­ких значень відносної вологості створюють неприємне відчуття за­духи. Тривале перебування людини в умовах вологого повітря шкідли­во для організму, як при високій, так і при низькій температурі. За таких умов спостерігається зниження опору організму до про­студних і інфекційних захворювань, а також до ревматизму, тубер­кульозу й захворювань нирок, спостерігається швидка стомлю­ваність, погіршення сприйняття й пам’яті. Загострення захворювань сер­цево-судинної системи також спостерігається при високій відносній вологості (80-95 %). </vt:lpstr>
      <vt:lpstr> Характерним для кухні є наявність підвищеної температури.  Вона  провокує  головний біль, загальне погане самопочуття, задишку. Зниження вмісту кисню в повітрі, що спостерігається при високій температурі, приводить до сильного кисневого голодування всіх органів і тканин організму, розвитку ішемічної хвороби серця та бронхіальної астми. Знижується увага й координація рухів, істотно зменшується працездатність: при 24 °С на 15 %, а при 28 °С – на 30 %. </vt:lpstr>
      <vt:lpstr>Для чого модернізація кухонного обладнення ? </vt:lpstr>
      <vt:lpstr>Технічні вимоги на розробку пристрою </vt:lpstr>
      <vt:lpstr>Склад та будова пристрою </vt:lpstr>
      <vt:lpstr>Презентация PowerPoint</vt:lpstr>
      <vt:lpstr>Випробування системи керування</vt:lpstr>
      <vt:lpstr>Висновки :</vt:lpstr>
      <vt:lpstr>Дякую за увагу !!!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Всеукраїнський інтерактивний конкурс юних винахідників“МАН-Юніор  Дослідник – 2019”</dc:title>
  <dc:creator>Андрей</dc:creator>
  <cp:lastModifiedBy>Parents</cp:lastModifiedBy>
  <cp:revision>43</cp:revision>
  <dcterms:created xsi:type="dcterms:W3CDTF">2020-03-29T06:38:00Z</dcterms:created>
  <dcterms:modified xsi:type="dcterms:W3CDTF">2020-04-02T06:19:23Z</dcterms:modified>
</cp:coreProperties>
</file>