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5"/>
  </p:notesMasterIdLst>
  <p:sldIdLst>
    <p:sldId id="258" r:id="rId2"/>
    <p:sldId id="317" r:id="rId3"/>
    <p:sldId id="330" r:id="rId4"/>
    <p:sldId id="331" r:id="rId5"/>
    <p:sldId id="329" r:id="rId6"/>
    <p:sldId id="334" r:id="rId7"/>
    <p:sldId id="337" r:id="rId8"/>
    <p:sldId id="338" r:id="rId9"/>
    <p:sldId id="332" r:id="rId10"/>
    <p:sldId id="335" r:id="rId11"/>
    <p:sldId id="333" r:id="rId12"/>
    <p:sldId id="336" r:id="rId13"/>
    <p:sldId id="32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76545" autoAdjust="0"/>
  </p:normalViewPr>
  <p:slideViewPr>
    <p:cSldViewPr>
      <p:cViewPr varScale="1">
        <p:scale>
          <a:sx n="56" d="100"/>
          <a:sy n="56" d="100"/>
        </p:scale>
        <p:origin x="1782" y="72"/>
      </p:cViewPr>
      <p:guideLst>
        <p:guide orient="horz" pos="2160"/>
        <p:guide pos="2880"/>
      </p:guideLst>
    </p:cSldViewPr>
  </p:slideViewPr>
  <p:outlineViewPr>
    <p:cViewPr>
      <p:scale>
        <a:sx n="33" d="100"/>
        <a:sy n="33" d="100"/>
      </p:scale>
      <p:origin x="0" y="24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6ABA1-C061-4065-ABEB-6EBF2076F44A}" type="datetimeFigureOut">
              <a:rPr lang="uk-UA" smtClean="0"/>
              <a:pPr/>
              <a:t>26.04.2020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D78E6-A34A-4CE4-AB66-33B9A0A96B61}" type="slidenum">
              <a:rPr lang="uk-UA" smtClean="0"/>
              <a:pPr/>
              <a:t>‹#›</a:t>
            </a:fld>
            <a:endParaRPr lang="uk-UA"/>
          </a:p>
        </p:txBody>
      </p:sp>
    </p:spTree>
    <p:extLst>
      <p:ext uri="{BB962C8B-B14F-4D97-AF65-F5344CB8AC3E}">
        <p14:creationId xmlns:p14="http://schemas.microsoft.com/office/powerpoint/2010/main" val="337765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587D78E6-A34A-4CE4-AB66-33B9A0A96B61}" type="slidenum">
              <a:rPr lang="uk-UA" smtClean="0"/>
              <a:pPr/>
              <a:t>1</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D78E6-A34A-4CE4-AB66-33B9A0A96B61}" type="slidenum">
              <a:rPr lang="uk-UA" smtClean="0"/>
              <a:pPr/>
              <a:t>2</a:t>
            </a:fld>
            <a:endParaRPr lang="uk-UA"/>
          </a:p>
        </p:txBody>
      </p:sp>
    </p:spTree>
    <p:extLst>
      <p:ext uri="{BB962C8B-B14F-4D97-AF65-F5344CB8AC3E}">
        <p14:creationId xmlns:p14="http://schemas.microsoft.com/office/powerpoint/2010/main" val="246255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D78E6-A34A-4CE4-AB66-33B9A0A96B61}" type="slidenum">
              <a:rPr lang="uk-UA" smtClean="0"/>
              <a:pPr/>
              <a:t>4</a:t>
            </a:fld>
            <a:endParaRPr lang="uk-UA"/>
          </a:p>
        </p:txBody>
      </p:sp>
    </p:spTree>
    <p:extLst>
      <p:ext uri="{BB962C8B-B14F-4D97-AF65-F5344CB8AC3E}">
        <p14:creationId xmlns:p14="http://schemas.microsoft.com/office/powerpoint/2010/main" val="69967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D78E6-A34A-4CE4-AB66-33B9A0A96B61}" type="slidenum">
              <a:rPr lang="uk-UA" smtClean="0"/>
              <a:pPr/>
              <a:t>7</a:t>
            </a:fld>
            <a:endParaRPr lang="uk-UA"/>
          </a:p>
        </p:txBody>
      </p:sp>
    </p:spTree>
    <p:extLst>
      <p:ext uri="{BB962C8B-B14F-4D97-AF65-F5344CB8AC3E}">
        <p14:creationId xmlns:p14="http://schemas.microsoft.com/office/powerpoint/2010/main" val="33070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D78E6-A34A-4CE4-AB66-33B9A0A96B61}" type="slidenum">
              <a:rPr lang="uk-UA" smtClean="0"/>
              <a:pPr/>
              <a:t>12</a:t>
            </a:fld>
            <a:endParaRPr lang="uk-UA"/>
          </a:p>
        </p:txBody>
      </p:sp>
    </p:spTree>
    <p:extLst>
      <p:ext uri="{BB962C8B-B14F-4D97-AF65-F5344CB8AC3E}">
        <p14:creationId xmlns:p14="http://schemas.microsoft.com/office/powerpoint/2010/main" val="1894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D312B39-1005-43D0-A1DA-5071E1EFA722}" type="datetime1">
              <a:rPr lang="ru-RU" smtClean="0"/>
              <a:pPr>
                <a:defRPr/>
              </a:pPr>
              <a:t>26.04.2020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77A7AE-41AA-4E2F-B2EE-998CAE51EAB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FE60F3-1D97-4784-9E06-5F1529D3DB4F}" type="datetime1">
              <a:rPr lang="ru-RU" smtClean="0"/>
              <a:pPr>
                <a:defRPr/>
              </a:pPr>
              <a:t>26.04.2020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2FA61F-1699-47BE-A442-C340AC8ED34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028F2D-1BFA-47D8-ABDB-D292E27F129F}" type="datetime1">
              <a:rPr lang="ru-RU" smtClean="0"/>
              <a:pPr>
                <a:defRPr/>
              </a:pPr>
              <a:t>26.04.2020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64AE9A-6ACA-4F54-82E2-E5254EA151A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743370-C06E-4192-8286-ACA77B28C4FA}" type="datetime1">
              <a:rPr lang="ru-RU" smtClean="0"/>
              <a:pPr>
                <a:defRPr/>
              </a:pPr>
              <a:t>26.04.2020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F7AA9F-AECB-4FD1-AD7B-17A86CA8CCC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D0AA938-5BD7-4248-9929-B4F5460030A4}" type="datetime1">
              <a:rPr lang="ru-RU" smtClean="0"/>
              <a:pPr>
                <a:defRPr/>
              </a:pPr>
              <a:t>26.04.2020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FC83C1-DBF7-4DBC-99EF-AF7E7D8B6F8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1E48040-276D-4E0D-9149-E8C2A0810449}" type="datetime1">
              <a:rPr lang="ru-RU" smtClean="0"/>
              <a:pPr>
                <a:defRPr/>
              </a:pPr>
              <a:t>26.04.2020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4848C3-C55C-4A7F-976F-B7021EBA42F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0E9CBE3-5FE9-4EE2-9E99-9CAEC59E0623}" type="datetime1">
              <a:rPr lang="ru-RU" smtClean="0"/>
              <a:pPr>
                <a:defRPr/>
              </a:pPr>
              <a:t>26.04.2020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560A45E-D789-4366-8E4B-88BC2AB706A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0EC4DBC-45C0-4E40-B68F-D271671FA111}" type="datetime1">
              <a:rPr lang="ru-RU" smtClean="0"/>
              <a:pPr>
                <a:defRPr/>
              </a:pPr>
              <a:t>26.04.2020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3CA23A6-1F5B-4133-AD28-082C09772D7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B65815-04E9-4F23-AF44-C8B1D1BEB401}" type="datetime1">
              <a:rPr lang="ru-RU" smtClean="0"/>
              <a:pPr>
                <a:defRPr/>
              </a:pPr>
              <a:t>26.04.2020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C199EB8-2C87-4C47-972D-9D282218520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759E65-6101-4BFA-868C-6E5F694EB82A}" type="datetime1">
              <a:rPr lang="ru-RU" smtClean="0"/>
              <a:pPr>
                <a:defRPr/>
              </a:pPr>
              <a:t>26.04.2020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6B003E5-C095-4EF7-9AB9-ED36B06017A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0DB3D15-F42B-47DE-B01A-70EDC678EDD5}" type="datetime1">
              <a:rPr lang="ru-RU" smtClean="0"/>
              <a:pPr>
                <a:defRPr/>
              </a:pPr>
              <a:t>26.04.2020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CB42CE6-D65C-4E77-A4F6-BD9E0B52C4F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4CB126-20F2-4CED-9126-8C46B75DE358}" type="datetime1">
              <a:rPr lang="ru-RU" smtClean="0"/>
              <a:pPr>
                <a:defRPr/>
              </a:pPr>
              <a:t>26.04.2020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29EA52-0856-47F5-8C2F-3B01B10B67F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a:xfrm>
            <a:off x="489930" y="591170"/>
            <a:ext cx="8136904" cy="1584176"/>
          </a:xfrm>
        </p:spPr>
        <p:txBody>
          <a:bodyPr/>
          <a:lstStyle/>
          <a:p>
            <a:r>
              <a:rPr lang="uk-UA" sz="3200" b="1" dirty="0">
                <a:latin typeface="Times New Roman" pitchFamily="18" charset="0"/>
                <a:cs typeface="Times New Roman" pitchFamily="18" charset="0"/>
              </a:rPr>
              <a:t/>
            </a:r>
            <a:br>
              <a:rPr lang="uk-UA" sz="3200" b="1" dirty="0">
                <a:latin typeface="Times New Roman" pitchFamily="18" charset="0"/>
                <a:cs typeface="Times New Roman" pitchFamily="18" charset="0"/>
              </a:rPr>
            </a:br>
            <a:endParaRPr lang="ru-RU" sz="3200" b="1" dirty="0" smtClean="0">
              <a:solidFill>
                <a:srgbClr val="FF0000"/>
              </a:solidFill>
              <a:latin typeface="Constantia" panose="02030602050306030303" pitchFamily="18" charset="0"/>
              <a:cs typeface="Times New Roman" pitchFamily="18" charset="0"/>
            </a:endParaRPr>
          </a:p>
        </p:txBody>
      </p:sp>
      <p:sp>
        <p:nvSpPr>
          <p:cNvPr id="13314" name="Объект 2"/>
          <p:cNvSpPr>
            <a:spLocks noGrp="1"/>
          </p:cNvSpPr>
          <p:nvPr>
            <p:ph idx="1"/>
          </p:nvPr>
        </p:nvSpPr>
        <p:spPr>
          <a:xfrm>
            <a:off x="4572000" y="1340768"/>
            <a:ext cx="4248472" cy="5040560"/>
          </a:xfrm>
        </p:spPr>
        <p:txBody>
          <a:bodyPr/>
          <a:lstStyle/>
          <a:p>
            <a:pPr marL="0" indent="0">
              <a:buFont typeface="Arial" charset="0"/>
              <a:buNone/>
            </a:pPr>
            <a:endParaRPr lang="uk-UA" sz="2000" b="1" dirty="0" smtClean="0">
              <a:latin typeface="Times New Roman" pitchFamily="18" charset="0"/>
              <a:cs typeface="Times New Roman" pitchFamily="18" charset="0"/>
            </a:endParaRPr>
          </a:p>
          <a:p>
            <a:pPr marL="0" indent="0">
              <a:buFont typeface="Arial" charset="0"/>
              <a:buNone/>
            </a:pPr>
            <a:r>
              <a:rPr lang="uk-UA" sz="2000" b="1" dirty="0" smtClean="0">
                <a:latin typeface="Times New Roman" pitchFamily="18" charset="0"/>
                <a:cs typeface="Times New Roman" pitchFamily="18" charset="0"/>
              </a:rPr>
              <a:t>                                                          </a:t>
            </a:r>
            <a:endParaRPr lang="uk-UA" sz="2000" b="1" dirty="0">
              <a:latin typeface="Times New Roman" pitchFamily="18" charset="0"/>
              <a:cs typeface="Times New Roman" pitchFamily="18" charset="0"/>
            </a:endParaRPr>
          </a:p>
          <a:p>
            <a:pPr marL="0" indent="0">
              <a:buFont typeface="Arial" charset="0"/>
              <a:buNone/>
            </a:pPr>
            <a:endParaRPr lang="uk-UA" sz="2000" b="1" dirty="0" smtClean="0">
              <a:latin typeface="Times New Roman" pitchFamily="18" charset="0"/>
              <a:cs typeface="Times New Roman" pitchFamily="18" charset="0"/>
            </a:endParaRPr>
          </a:p>
          <a:p>
            <a:pPr marL="0" indent="0">
              <a:buFont typeface="Arial" charset="0"/>
              <a:buNone/>
            </a:pPr>
            <a:r>
              <a:rPr lang="uk-UA" sz="1800" b="1" dirty="0" smtClean="0">
                <a:latin typeface="Times New Roman" pitchFamily="18" charset="0"/>
                <a:cs typeface="Times New Roman" pitchFamily="18" charset="0"/>
              </a:rPr>
              <a:t>Роботу виконав:</a:t>
            </a:r>
            <a:endParaRPr lang="ru-RU" sz="1800" dirty="0">
              <a:latin typeface="Times New Roman" pitchFamily="18" charset="0"/>
              <a:cs typeface="Times New Roman" pitchFamily="18" charset="0"/>
            </a:endParaRPr>
          </a:p>
          <a:p>
            <a:pPr marL="0" indent="0">
              <a:buFont typeface="Arial" charset="0"/>
              <a:buNone/>
            </a:pPr>
            <a:r>
              <a:rPr lang="uk-UA" sz="1800" b="1" dirty="0" err="1" smtClean="0">
                <a:solidFill>
                  <a:srgbClr val="002060"/>
                </a:solidFill>
                <a:latin typeface="Times New Roman" pitchFamily="18" charset="0"/>
                <a:cs typeface="Times New Roman" pitchFamily="18" charset="0"/>
              </a:rPr>
              <a:t>Шибінський</a:t>
            </a:r>
            <a:r>
              <a:rPr lang="uk-UA" sz="1800" b="1" dirty="0" smtClean="0">
                <a:solidFill>
                  <a:srgbClr val="002060"/>
                </a:solidFill>
                <a:latin typeface="Times New Roman" pitchFamily="18" charset="0"/>
                <a:cs typeface="Times New Roman" pitchFamily="18" charset="0"/>
              </a:rPr>
              <a:t> Віктор Юрійович,</a:t>
            </a:r>
          </a:p>
          <a:p>
            <a:pPr marL="0" indent="0">
              <a:buFont typeface="Arial" charset="0"/>
              <a:buNone/>
            </a:pPr>
            <a:r>
              <a:rPr lang="uk-UA" sz="1800" dirty="0">
                <a:solidFill>
                  <a:srgbClr val="002060"/>
                </a:solidFill>
                <a:latin typeface="Times New Roman" pitchFamily="18" charset="0"/>
                <a:cs typeface="Times New Roman" pitchFamily="18" charset="0"/>
              </a:rPr>
              <a:t>у</a:t>
            </a:r>
            <a:r>
              <a:rPr lang="uk-UA" sz="1800" dirty="0" smtClean="0">
                <a:solidFill>
                  <a:srgbClr val="002060"/>
                </a:solidFill>
                <a:latin typeface="Times New Roman" pitchFamily="18" charset="0"/>
                <a:cs typeface="Times New Roman" pitchFamily="18" charset="0"/>
              </a:rPr>
              <a:t>чень 7 класу                                     </a:t>
            </a:r>
          </a:p>
          <a:p>
            <a:pPr marL="0" indent="0">
              <a:buFont typeface="Arial" charset="0"/>
              <a:buNone/>
            </a:pPr>
            <a:r>
              <a:rPr lang="uk-UA" sz="1800" dirty="0" err="1" smtClean="0">
                <a:solidFill>
                  <a:srgbClr val="002060"/>
                </a:solidFill>
                <a:latin typeface="Times New Roman" pitchFamily="18" charset="0"/>
                <a:cs typeface="Times New Roman" pitchFamily="18" charset="0"/>
              </a:rPr>
              <a:t>Ожівського</a:t>
            </a:r>
            <a:r>
              <a:rPr lang="uk-UA" sz="1800" dirty="0" smtClean="0">
                <a:solidFill>
                  <a:srgbClr val="002060"/>
                </a:solidFill>
                <a:latin typeface="Times New Roman" pitchFamily="18" charset="0"/>
                <a:cs typeface="Times New Roman" pitchFamily="18" charset="0"/>
              </a:rPr>
              <a:t> навчально – виховного  комплексу</a:t>
            </a:r>
            <a:endParaRPr lang="ru-RU" sz="1800" dirty="0" smtClean="0">
              <a:solidFill>
                <a:srgbClr val="002060"/>
              </a:solidFill>
              <a:latin typeface="Times New Roman" pitchFamily="18" charset="0"/>
              <a:cs typeface="Times New Roman" pitchFamily="18" charset="0"/>
            </a:endParaRPr>
          </a:p>
          <a:p>
            <a:pPr marL="0" indent="0">
              <a:buFont typeface="Arial" charset="0"/>
              <a:buNone/>
            </a:pPr>
            <a:r>
              <a:rPr lang="uk-UA" sz="1800" b="1" dirty="0" smtClean="0">
                <a:latin typeface="Times New Roman" pitchFamily="18" charset="0"/>
                <a:cs typeface="Times New Roman" pitchFamily="18" charset="0"/>
              </a:rPr>
              <a:t>Наукові керівники: </a:t>
            </a:r>
            <a:endParaRPr lang="ru-RU" sz="1800" dirty="0" smtClean="0">
              <a:latin typeface="Times New Roman" pitchFamily="18" charset="0"/>
              <a:cs typeface="Times New Roman" pitchFamily="18" charset="0"/>
            </a:endParaRPr>
          </a:p>
          <a:p>
            <a:pPr marL="0" indent="0">
              <a:buFont typeface="Arial" charset="0"/>
              <a:buNone/>
            </a:pPr>
            <a:r>
              <a:rPr lang="uk-UA" sz="1800" b="1" dirty="0" err="1" smtClean="0">
                <a:solidFill>
                  <a:srgbClr val="002060"/>
                </a:solidFill>
                <a:latin typeface="Times New Roman" pitchFamily="18" charset="0"/>
                <a:cs typeface="Times New Roman" pitchFamily="18" charset="0"/>
              </a:rPr>
              <a:t>Шибінська</a:t>
            </a:r>
            <a:r>
              <a:rPr lang="uk-UA" sz="1800" b="1" dirty="0" smtClean="0">
                <a:solidFill>
                  <a:srgbClr val="002060"/>
                </a:solidFill>
                <a:latin typeface="Times New Roman" pitchFamily="18" charset="0"/>
                <a:cs typeface="Times New Roman" pitchFamily="18" charset="0"/>
              </a:rPr>
              <a:t> Валентина Іванівна</a:t>
            </a:r>
            <a:r>
              <a:rPr lang="uk-UA" sz="1800" dirty="0" smtClean="0">
                <a:solidFill>
                  <a:srgbClr val="002060"/>
                </a:solidFill>
                <a:latin typeface="Times New Roman" pitchFamily="18" charset="0"/>
                <a:cs typeface="Times New Roman" pitchFamily="18" charset="0"/>
              </a:rPr>
              <a:t>, учитель географії</a:t>
            </a:r>
          </a:p>
          <a:p>
            <a:pPr marL="0" indent="0">
              <a:buNone/>
            </a:pPr>
            <a:r>
              <a:rPr lang="uk-UA" sz="1800" dirty="0" err="1" smtClean="0">
                <a:solidFill>
                  <a:srgbClr val="002060"/>
                </a:solidFill>
                <a:latin typeface="Times New Roman" pitchFamily="18" charset="0"/>
                <a:cs typeface="Times New Roman" pitchFamily="18" charset="0"/>
              </a:rPr>
              <a:t>Ожівського</a:t>
            </a:r>
            <a:r>
              <a:rPr lang="uk-UA" sz="1800" dirty="0" smtClean="0">
                <a:solidFill>
                  <a:srgbClr val="002060"/>
                </a:solidFill>
                <a:latin typeface="Times New Roman" pitchFamily="18" charset="0"/>
                <a:cs typeface="Times New Roman" pitchFamily="18" charset="0"/>
              </a:rPr>
              <a:t> навчально-виховного комплексу;</a:t>
            </a:r>
          </a:p>
          <a:p>
            <a:pPr marL="0" indent="0">
              <a:buNone/>
            </a:pPr>
            <a:r>
              <a:rPr lang="uk-UA" sz="1800" b="1" dirty="0" smtClean="0">
                <a:solidFill>
                  <a:srgbClr val="002060"/>
                </a:solidFill>
                <a:latin typeface="Times New Roman" pitchFamily="18" charset="0"/>
                <a:cs typeface="Times New Roman" pitchFamily="18" charset="0"/>
              </a:rPr>
              <a:t>Шевчук Іванна Вікторівна,</a:t>
            </a:r>
          </a:p>
          <a:p>
            <a:pPr marL="0" indent="0">
              <a:buNone/>
            </a:pPr>
            <a:r>
              <a:rPr lang="uk-UA" sz="1800" dirty="0" smtClean="0">
                <a:solidFill>
                  <a:srgbClr val="002060"/>
                </a:solidFill>
                <a:latin typeface="Times New Roman" pitchFamily="18" charset="0"/>
                <a:cs typeface="Times New Roman" pitchFamily="18" charset="0"/>
              </a:rPr>
              <a:t>директор </a:t>
            </a:r>
            <a:r>
              <a:rPr lang="uk-UA" sz="1800" dirty="0" err="1" smtClean="0">
                <a:solidFill>
                  <a:srgbClr val="002060"/>
                </a:solidFill>
                <a:latin typeface="Times New Roman" pitchFamily="18" charset="0"/>
                <a:cs typeface="Times New Roman" pitchFamily="18" charset="0"/>
              </a:rPr>
              <a:t>Ожівського</a:t>
            </a:r>
            <a:r>
              <a:rPr lang="uk-UA" sz="1800" dirty="0" smtClean="0">
                <a:solidFill>
                  <a:srgbClr val="002060"/>
                </a:solidFill>
                <a:latin typeface="Times New Roman" pitchFamily="18" charset="0"/>
                <a:cs typeface="Times New Roman" pitchFamily="18" charset="0"/>
              </a:rPr>
              <a:t> навчально-виховного комплексу</a:t>
            </a:r>
          </a:p>
        </p:txBody>
      </p:sp>
      <p:sp>
        <p:nvSpPr>
          <p:cNvPr id="2" name="Прямоугольник 1"/>
          <p:cNvSpPr/>
          <p:nvPr/>
        </p:nvSpPr>
        <p:spPr>
          <a:xfrm>
            <a:off x="1115616" y="620688"/>
            <a:ext cx="7344816" cy="954107"/>
          </a:xfrm>
          <a:prstGeom prst="rect">
            <a:avLst/>
          </a:prstGeom>
        </p:spPr>
        <p:txBody>
          <a:bodyPr wrap="square">
            <a:spAutoFit/>
          </a:bodyPr>
          <a:lstStyle/>
          <a:p>
            <a:pPr algn="ctr">
              <a:spcAft>
                <a:spcPts val="0"/>
              </a:spcAft>
            </a:pPr>
            <a:r>
              <a:rPr lang="uk-UA"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ОЖІВСЬКА ПЕРЛИНА-</a:t>
            </a:r>
          </a:p>
          <a:p>
            <a:pPr algn="ctr">
              <a:spcAft>
                <a:spcPts val="0"/>
              </a:spcAft>
            </a:pPr>
            <a:r>
              <a:rPr lang="uk-UA"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ЦЕРКВА ПРЕПОДОБНОЇ ПАРАСКЕВИ </a:t>
            </a:r>
            <a:endParaRPr lang="ru-RU"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Рисунок 5" descr="C:\Documents and Settings\Admin\Мои документы\Мои рисунки\DSCN2320.jpg"/>
          <p:cNvPicPr/>
          <p:nvPr/>
        </p:nvPicPr>
        <p:blipFill rotWithShape="1">
          <a:blip r:embed="rId3" cstate="print"/>
          <a:srcRect b="13751"/>
          <a:stretch/>
        </p:blipFill>
        <p:spPr bwMode="auto">
          <a:xfrm>
            <a:off x="296292" y="2060848"/>
            <a:ext cx="4082070" cy="3876808"/>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10</a:t>
            </a:fld>
            <a:endParaRPr lang="ru-RU"/>
          </a:p>
        </p:txBody>
      </p:sp>
      <p:sp>
        <p:nvSpPr>
          <p:cNvPr id="5" name="Прямоугольник 4"/>
          <p:cNvSpPr/>
          <p:nvPr/>
        </p:nvSpPr>
        <p:spPr>
          <a:xfrm>
            <a:off x="971600" y="2060848"/>
            <a:ext cx="7715200" cy="3539430"/>
          </a:xfrm>
          <a:prstGeom prst="rect">
            <a:avLst/>
          </a:prstGeom>
        </p:spPr>
        <p:txBody>
          <a:bodyPr wrap="square">
            <a:spAutoFit/>
          </a:bodyPr>
          <a:lstStyle/>
          <a:p>
            <a:pPr algn="just"/>
            <a:r>
              <a:rPr lang="uk-UA" sz="2800" b="1" dirty="0">
                <a:latin typeface="Times New Roman" panose="02020603050405020304" pitchFamily="18" charset="0"/>
                <a:ea typeface="Times New Roman" panose="02020603050405020304" pitchFamily="18" charset="0"/>
              </a:rPr>
              <a:t>У 1985 році головою сільської ради став Поляков Василь Леонтійович, який зі згоди районного керівництва почав збирати підписи односельців за відкриття церкви. Коли була зібрана необхідна кількість підписів (більше 300), була відправлена делегація до Москви, яка повернулася із дозволом на відкриття храму. </a:t>
            </a:r>
            <a:endParaRPr lang="ru-RU" sz="2800" b="1" dirty="0"/>
          </a:p>
        </p:txBody>
      </p:sp>
    </p:spTree>
    <p:extLst>
      <p:ext uri="{BB962C8B-B14F-4D97-AF65-F5344CB8AC3E}">
        <p14:creationId xmlns:p14="http://schemas.microsoft.com/office/powerpoint/2010/main" val="178793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anose="02020603050405020304" pitchFamily="18" charset="0"/>
                <a:cs typeface="Times New Roman" panose="02020603050405020304" pitchFamily="18" charset="0"/>
              </a:rPr>
              <a:t>Урочисте відкриття відбулося у 1986 році</a:t>
            </a:r>
            <a:endParaRPr lang="ru-RU" dirty="0"/>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11</a:t>
            </a:fld>
            <a:endParaRPr lang="ru-RU"/>
          </a:p>
        </p:txBody>
      </p:sp>
      <p:pic>
        <p:nvPicPr>
          <p:cNvPr id="5" name="Рисунок 4" descr="C:\Documents and Settings\Admin\Мои документы\Мои рисунки\DSCN2409.jpg"/>
          <p:cNvPicPr/>
          <p:nvPr/>
        </p:nvPicPr>
        <p:blipFill rotWithShape="1">
          <a:blip r:embed="rId2" cstate="print"/>
          <a:srcRect t="-961" b="15928"/>
          <a:stretch/>
        </p:blipFill>
        <p:spPr bwMode="auto">
          <a:xfrm>
            <a:off x="323528" y="2021407"/>
            <a:ext cx="4402832" cy="3490138"/>
          </a:xfrm>
          <a:prstGeom prst="rect">
            <a:avLst/>
          </a:prstGeom>
          <a:noFill/>
          <a:ln w="9525">
            <a:noFill/>
            <a:miter lim="800000"/>
            <a:headEnd/>
            <a:tailEnd/>
          </a:ln>
        </p:spPr>
      </p:pic>
      <p:pic>
        <p:nvPicPr>
          <p:cNvPr id="6" name="Рисунок 5" descr="C:\Documents and Settings\Admin\Мои документы\Мои рисунки\DSCN2402.jpg"/>
          <p:cNvPicPr/>
          <p:nvPr/>
        </p:nvPicPr>
        <p:blipFill rotWithShape="1">
          <a:blip r:embed="rId3" cstate="print"/>
          <a:srcRect b="14395"/>
          <a:stretch/>
        </p:blipFill>
        <p:spPr bwMode="auto">
          <a:xfrm>
            <a:off x="4878914" y="2015721"/>
            <a:ext cx="4013566" cy="3495824"/>
          </a:xfrm>
          <a:prstGeom prst="rect">
            <a:avLst/>
          </a:prstGeom>
          <a:noFill/>
          <a:ln w="9525">
            <a:noFill/>
            <a:miter lim="800000"/>
            <a:headEnd/>
            <a:tailEnd/>
          </a:ln>
        </p:spPr>
      </p:pic>
    </p:spTree>
    <p:extLst>
      <p:ext uri="{BB962C8B-B14F-4D97-AF65-F5344CB8AC3E}">
        <p14:creationId xmlns:p14="http://schemas.microsoft.com/office/powerpoint/2010/main" val="68725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2060"/>
                </a:solidFill>
                <a:latin typeface="Times New Roman" panose="02020603050405020304" pitchFamily="18" charset="0"/>
                <a:cs typeface="Times New Roman" panose="02020603050405020304" pitchFamily="18" charset="0"/>
              </a:rPr>
              <a:t>ВИСНОВКИ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196752"/>
            <a:ext cx="8075240" cy="4929411"/>
          </a:xfrm>
        </p:spPr>
        <p:txBody>
          <a:bodyPr/>
          <a:lstStyle/>
          <a:p>
            <a:pPr marL="0" indent="0" algn="just">
              <a:buNone/>
            </a:pPr>
            <a:r>
              <a:rPr lang="uk-UA" sz="2400" b="1" dirty="0">
                <a:latin typeface="Times New Roman" panose="02020603050405020304" pitchFamily="18" charset="0"/>
                <a:cs typeface="Times New Roman" panose="02020603050405020304" pitchFamily="18" charset="0"/>
              </a:rPr>
              <a:t>1.Село </a:t>
            </a:r>
            <a:r>
              <a:rPr lang="uk-UA" sz="2400" b="1" dirty="0" err="1">
                <a:latin typeface="Times New Roman" panose="02020603050405020304" pitchFamily="18" charset="0"/>
                <a:cs typeface="Times New Roman" panose="02020603050405020304" pitchFamily="18" charset="0"/>
              </a:rPr>
              <a:t>Ожеве</a:t>
            </a:r>
            <a:r>
              <a:rPr lang="uk-UA" sz="2400" b="1" dirty="0">
                <a:latin typeface="Times New Roman" panose="02020603050405020304" pitchFamily="18" charset="0"/>
                <a:cs typeface="Times New Roman" panose="02020603050405020304" pitchFamily="18" charset="0"/>
              </a:rPr>
              <a:t> прикрашає церква Преподобної Параскеви, збудована у 1829 році.</a:t>
            </a:r>
            <a:endParaRPr lang="ru-RU" sz="2400" b="1" dirty="0">
              <a:latin typeface="Times New Roman" panose="02020603050405020304" pitchFamily="18" charset="0"/>
              <a:cs typeface="Times New Roman" panose="02020603050405020304" pitchFamily="18" charset="0"/>
            </a:endParaRPr>
          </a:p>
          <a:p>
            <a:pPr marL="0" indent="0" algn="just">
              <a:buNone/>
            </a:pPr>
            <a:r>
              <a:rPr lang="uk-UA" sz="2400" b="1" dirty="0">
                <a:latin typeface="Times New Roman" panose="02020603050405020304" pitchFamily="18" charset="0"/>
                <a:cs typeface="Times New Roman" panose="02020603050405020304" pitchFamily="18" charset="0"/>
              </a:rPr>
              <a:t>2.Церква є історичною пам’яткою села.</a:t>
            </a:r>
            <a:endParaRPr lang="ru-RU" sz="2400" b="1" dirty="0">
              <a:latin typeface="Times New Roman" panose="02020603050405020304" pitchFamily="18" charset="0"/>
              <a:cs typeface="Times New Roman" panose="02020603050405020304" pitchFamily="18" charset="0"/>
            </a:endParaRPr>
          </a:p>
          <a:p>
            <a:pPr marL="0" indent="0" algn="just">
              <a:buNone/>
            </a:pPr>
            <a:r>
              <a:rPr lang="uk-UA" sz="2400" b="1" dirty="0">
                <a:latin typeface="Times New Roman" panose="02020603050405020304" pitchFamily="18" charset="0"/>
                <a:cs typeface="Times New Roman" panose="02020603050405020304" pitchFamily="18" charset="0"/>
              </a:rPr>
              <a:t>3.У ХІХ ст. церква мала землю та майно, якими користувалися священнослужителі.</a:t>
            </a:r>
            <a:endParaRPr lang="ru-RU" sz="2400" b="1" dirty="0">
              <a:latin typeface="Times New Roman" panose="02020603050405020304" pitchFamily="18" charset="0"/>
              <a:cs typeface="Times New Roman" panose="02020603050405020304" pitchFamily="18" charset="0"/>
            </a:endParaRPr>
          </a:p>
          <a:p>
            <a:pPr marL="0" indent="0" algn="just">
              <a:buNone/>
            </a:pPr>
            <a:r>
              <a:rPr lang="uk-UA" sz="2400" b="1" dirty="0">
                <a:latin typeface="Times New Roman" panose="02020603050405020304" pitchFamily="18" charset="0"/>
                <a:cs typeface="Times New Roman" panose="02020603050405020304" pitchFamily="18" charset="0"/>
              </a:rPr>
              <a:t>4.У ХХ ст.  за радянської влади церква Преподобної Параскеви пережила важкі часи. Буда пограбована і закрита.</a:t>
            </a:r>
            <a:endParaRPr lang="ru-RU" sz="2400" b="1" dirty="0">
              <a:latin typeface="Times New Roman" panose="02020603050405020304" pitchFamily="18" charset="0"/>
              <a:cs typeface="Times New Roman" panose="02020603050405020304" pitchFamily="18" charset="0"/>
            </a:endParaRPr>
          </a:p>
          <a:p>
            <a:pPr marL="0" indent="0" algn="just">
              <a:buNone/>
            </a:pPr>
            <a:r>
              <a:rPr lang="uk-UA" sz="2400" b="1" dirty="0">
                <a:latin typeface="Times New Roman" panose="02020603050405020304" pitchFamily="18" charset="0"/>
                <a:cs typeface="Times New Roman" panose="02020603050405020304" pitchFamily="18" charset="0"/>
              </a:rPr>
              <a:t>5.У кінці ХХ ст. зусиллями прихожан була відкрита і відновлена.</a:t>
            </a:r>
            <a:endParaRPr lang="ru-RU" sz="2400" b="1" dirty="0">
              <a:latin typeface="Times New Roman" panose="02020603050405020304" pitchFamily="18" charset="0"/>
              <a:cs typeface="Times New Roman" panose="02020603050405020304" pitchFamily="18" charset="0"/>
            </a:endParaRPr>
          </a:p>
          <a:p>
            <a:pPr marL="0" indent="0" algn="just">
              <a:buNone/>
            </a:pPr>
            <a:r>
              <a:rPr lang="uk-UA" sz="2400" b="1" dirty="0">
                <a:latin typeface="Times New Roman" panose="02020603050405020304" pitchFamily="18" charset="0"/>
                <a:cs typeface="Times New Roman" panose="02020603050405020304" pitchFamily="18" charset="0"/>
              </a:rPr>
              <a:t>6.В даний час є осередком духовного життя села, організатором добрих справ та хранителем моральних цінностей народу.</a:t>
            </a:r>
            <a:endParaRPr lang="ru-RU" sz="2400" b="1" dirty="0">
              <a:latin typeface="Times New Roman" panose="02020603050405020304" pitchFamily="18" charset="0"/>
              <a:cs typeface="Times New Roman" panose="02020603050405020304" pitchFamily="18" charset="0"/>
            </a:endParaRPr>
          </a:p>
          <a:p>
            <a:pPr algn="just"/>
            <a:endParaRPr lang="ru-RU" sz="2400" b="1" dirty="0">
              <a:latin typeface="Times New Roman" panose="02020603050405020304" pitchFamily="18" charset="0"/>
              <a:cs typeface="Times New Roman" panose="02020603050405020304" pitchFamily="18" charset="0"/>
            </a:endParaRPr>
          </a:p>
          <a:p>
            <a:pPr algn="just"/>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12</a:t>
            </a:fld>
            <a:endParaRPr lang="ru-RU"/>
          </a:p>
        </p:txBody>
      </p:sp>
    </p:spTree>
    <p:extLst>
      <p:ext uri="{BB962C8B-B14F-4D97-AF65-F5344CB8AC3E}">
        <p14:creationId xmlns:p14="http://schemas.microsoft.com/office/powerpoint/2010/main" val="1799961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13</a:t>
            </a:fld>
            <a:endParaRPr lang="ru-RU"/>
          </a:p>
        </p:txBody>
      </p:sp>
      <p:pic>
        <p:nvPicPr>
          <p:cNvPr id="1026" name="Picture 2" descr="http://images.myshared.ru/6/757702/slide_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Documents and Settings\Admin\Мои документы\Мои рисунки\DSCN1261.jpg"/>
          <p:cNvPicPr/>
          <p:nvPr/>
        </p:nvPicPr>
        <p:blipFill>
          <a:blip r:embed="rId3" cstate="print"/>
          <a:srcRect/>
          <a:stretch>
            <a:fillRect/>
          </a:stretch>
        </p:blipFill>
        <p:spPr bwMode="auto">
          <a:xfrm>
            <a:off x="755576" y="3555528"/>
            <a:ext cx="3528392" cy="2762688"/>
          </a:xfrm>
          <a:prstGeom prst="rect">
            <a:avLst/>
          </a:prstGeom>
          <a:noFill/>
          <a:ln w="9525">
            <a:noFill/>
            <a:miter lim="800000"/>
            <a:headEnd/>
            <a:tailEnd/>
          </a:ln>
        </p:spPr>
      </p:pic>
      <p:pic>
        <p:nvPicPr>
          <p:cNvPr id="6" name="Рисунок 5" descr="C:\Documents and Settings\Admin\Мои документы\Мои рисунки\DSCN1268.jpg"/>
          <p:cNvPicPr/>
          <p:nvPr/>
        </p:nvPicPr>
        <p:blipFill>
          <a:blip r:embed="rId4" cstate="print"/>
          <a:srcRect/>
          <a:stretch>
            <a:fillRect/>
          </a:stretch>
        </p:blipFill>
        <p:spPr bwMode="auto">
          <a:xfrm>
            <a:off x="4757539" y="3555528"/>
            <a:ext cx="3591322" cy="2664296"/>
          </a:xfrm>
          <a:prstGeom prst="rect">
            <a:avLst/>
          </a:prstGeom>
          <a:noFill/>
          <a:ln w="9525">
            <a:noFill/>
            <a:miter lim="800000"/>
            <a:headEnd/>
            <a:tailEnd/>
          </a:ln>
        </p:spPr>
      </p:pic>
    </p:spTree>
    <p:extLst>
      <p:ext uri="{BB962C8B-B14F-4D97-AF65-F5344CB8AC3E}">
        <p14:creationId xmlns:p14="http://schemas.microsoft.com/office/powerpoint/2010/main" val="144906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000" b="1" dirty="0">
                <a:solidFill>
                  <a:srgbClr val="002060"/>
                </a:solidFill>
                <a:latin typeface="Times New Roman" pitchFamily="18" charset="0"/>
                <a:cs typeface="Times New Roman" pitchFamily="18" charset="0"/>
              </a:rPr>
              <a:t>Актуальність </a:t>
            </a:r>
            <a:r>
              <a:rPr lang="uk-UA" sz="4000" b="1" dirty="0" smtClean="0">
                <a:solidFill>
                  <a:srgbClr val="002060"/>
                </a:solidFill>
                <a:latin typeface="Times New Roman" pitchFamily="18" charset="0"/>
                <a:cs typeface="Times New Roman" pitchFamily="18" charset="0"/>
              </a:rPr>
              <a:t>дослідження</a:t>
            </a:r>
            <a:endParaRPr lang="ru-RU" sz="4000" b="1"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2</a:t>
            </a:fld>
            <a:endParaRPr lang="ru-RU"/>
          </a:p>
        </p:txBody>
      </p:sp>
      <p:sp>
        <p:nvSpPr>
          <p:cNvPr id="5" name="Объект 4"/>
          <p:cNvSpPr>
            <a:spLocks noGrp="1"/>
          </p:cNvSpPr>
          <p:nvPr>
            <p:ph idx="1"/>
          </p:nvPr>
        </p:nvSpPr>
        <p:spPr>
          <a:xfrm>
            <a:off x="323528" y="1340769"/>
            <a:ext cx="8363272" cy="3024336"/>
          </a:xfrm>
        </p:spPr>
        <p:txBody>
          <a:bodyPr/>
          <a:lstStyle/>
          <a:p>
            <a:pPr algn="just"/>
            <a:r>
              <a:rPr lang="uk-UA" sz="2000" dirty="0">
                <a:latin typeface="Times New Roman" panose="02020603050405020304" pitchFamily="18" charset="0"/>
                <a:cs typeface="Times New Roman" panose="02020603050405020304" pitchFamily="18" charset="0"/>
              </a:rPr>
              <a:t>Пам’ять людська зберегла і донесла до нас відомості про долю місцевої церкви, що витримала жорстокі удари долі, але, все ж, існує і відкриває свої двері всім прихожанам і по сьогоднішній день, на відміну від системи, яка її нищила, але так і не змогла знищити, а, натомість, зникла сама. Збудована вона ще на початку ХІХ ст. Багато десятиліть простояла на високому правому березі Дністра, випромінюючи благодать Божу. Але в різні часи ставлення людей до неї було також різним. Впродовж ХІХ ст. скликав мелодійний голос церковного дзвону  до Божого храму всіх жителів села, які гордилися своєю гарною, новозбудованою церквою, прикрашали її, та приносили щедрі пожертви. Але вже у ХХ ст. з приходом радянської влади становище змінилося. Церкву закрили, а людям пробували нав’язати переконання в тому, що Бога немає і релігійні вірування це не що інше як забобони і пережитки минулого.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94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2060"/>
                </a:solidFill>
                <a:latin typeface="Times New Roman" panose="02020603050405020304" pitchFamily="18" charset="0"/>
                <a:cs typeface="Times New Roman" panose="02020603050405020304" pitchFamily="18" charset="0"/>
              </a:rPr>
              <a:t>МЕТА РОБОТИ: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3</a:t>
            </a:fld>
            <a:endParaRPr lang="ru-RU"/>
          </a:p>
        </p:txBody>
      </p:sp>
      <p:pic>
        <p:nvPicPr>
          <p:cNvPr id="5" name="Рисунок 4" descr="C:\Documents and Settings\Admin\Мои документы\Мои рисунки\Изображение\Изображение 538.jpg"/>
          <p:cNvPicPr/>
          <p:nvPr/>
        </p:nvPicPr>
        <p:blipFill rotWithShape="1">
          <a:blip r:embed="rId2" cstate="print"/>
          <a:srcRect r="4478"/>
          <a:stretch/>
        </p:blipFill>
        <p:spPr bwMode="auto">
          <a:xfrm>
            <a:off x="323528" y="1556792"/>
            <a:ext cx="4608512" cy="4385161"/>
          </a:xfrm>
          <a:prstGeom prst="rect">
            <a:avLst/>
          </a:prstGeom>
          <a:noFill/>
          <a:ln w="9525">
            <a:noFill/>
            <a:miter lim="800000"/>
            <a:headEnd/>
            <a:tailEnd/>
          </a:ln>
        </p:spPr>
      </p:pic>
      <p:sp>
        <p:nvSpPr>
          <p:cNvPr id="6" name="Прямоугольник 5"/>
          <p:cNvSpPr/>
          <p:nvPr/>
        </p:nvSpPr>
        <p:spPr>
          <a:xfrm>
            <a:off x="5364088" y="1417638"/>
            <a:ext cx="3322712" cy="4524315"/>
          </a:xfrm>
          <a:prstGeom prst="rect">
            <a:avLst/>
          </a:prstGeom>
        </p:spPr>
        <p:txBody>
          <a:bodyPr wrap="square">
            <a:spAutoFit/>
          </a:bodyPr>
          <a:lstStyle/>
          <a:p>
            <a:pPr>
              <a:spcAft>
                <a:spcPts val="0"/>
              </a:spcAft>
            </a:pPr>
            <a:r>
              <a:rPr lang="uk-UA" sz="2400" b="1" dirty="0" smtClean="0">
                <a:latin typeface="Times New Roman" panose="02020603050405020304" pitchFamily="18" charset="0"/>
                <a:ea typeface="Times New Roman" panose="02020603050405020304" pitchFamily="18" charset="0"/>
                <a:cs typeface="Times New Roman" panose="02020603050405020304" pitchFamily="18" charset="0"/>
              </a:rPr>
              <a:t>1.Зібрати </a:t>
            </a: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всю можливу інформацію про місцеву церкву.</a:t>
            </a:r>
            <a:endParaRPr lang="ru-RU" sz="28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2.Ознайомитися  з її історією.</a:t>
            </a:r>
            <a:endParaRPr lang="ru-RU" sz="28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3.Розкрити  роль і значення храму в житті села.</a:t>
            </a:r>
            <a:endParaRPr lang="ru-RU" sz="28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4.Популяризувати інформацію про церкву Преподобної Параскеви.</a:t>
            </a:r>
            <a:endPar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78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4</a:t>
            </a:fld>
            <a:endParaRPr lang="ru-RU"/>
          </a:p>
        </p:txBody>
      </p:sp>
      <p:sp>
        <p:nvSpPr>
          <p:cNvPr id="5" name="Прямоугольник 4"/>
          <p:cNvSpPr/>
          <p:nvPr/>
        </p:nvSpPr>
        <p:spPr>
          <a:xfrm>
            <a:off x="5148064" y="1844824"/>
            <a:ext cx="3672408" cy="3046988"/>
          </a:xfrm>
          <a:prstGeom prst="rect">
            <a:avLst/>
          </a:prstGeom>
        </p:spPr>
        <p:txBody>
          <a:bodyPr wrap="square">
            <a:spAutoFit/>
          </a:bodyPr>
          <a:lstStyle/>
          <a:p>
            <a:pPr algn="just">
              <a:spcAft>
                <a:spcPts val="0"/>
              </a:spcAft>
            </a:pP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Перлиною» </a:t>
            </a: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називають </a:t>
            </a:r>
            <a:r>
              <a:rPr lang="uk-UA" sz="2400" b="1" dirty="0" err="1">
                <a:latin typeface="Times New Roman" panose="02020603050405020304" pitchFamily="18" charset="0"/>
                <a:ea typeface="Times New Roman" panose="02020603050405020304" pitchFamily="18" charset="0"/>
                <a:cs typeface="Times New Roman" panose="02020603050405020304" pitchFamily="18" charset="0"/>
              </a:rPr>
              <a:t>ожівчани</a:t>
            </a: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 свою церкву і не тільки тому, що збудована ще у позаминулому столітті, але і за те, що є дуже вистражданою і від того ще милішою серцю.</a:t>
            </a:r>
            <a:endParaRPr lang="ru-RU"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43" r="6661"/>
          <a:stretch/>
        </p:blipFill>
        <p:spPr>
          <a:xfrm>
            <a:off x="395536" y="188640"/>
            <a:ext cx="4608512" cy="6408712"/>
          </a:xfrm>
        </p:spPr>
      </p:pic>
    </p:spTree>
    <p:extLst>
      <p:ext uri="{BB962C8B-B14F-4D97-AF65-F5344CB8AC3E}">
        <p14:creationId xmlns:p14="http://schemas.microsoft.com/office/powerpoint/2010/main" val="514595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000" b="1" dirty="0" smtClean="0">
                <a:solidFill>
                  <a:srgbClr val="002060"/>
                </a:solidFill>
                <a:latin typeface="Times New Roman" panose="02020603050405020304" pitchFamily="18" charset="0"/>
                <a:cs typeface="Times New Roman" panose="02020603050405020304" pitchFamily="18" charset="0"/>
              </a:rPr>
              <a:t>Збір інформації про місцеву церкву </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5</a:t>
            </a:fld>
            <a:endParaRPr lang="ru-RU"/>
          </a:p>
        </p:txBody>
      </p:sp>
      <p:pic>
        <p:nvPicPr>
          <p:cNvPr id="5" name="Объект 4" descr="C:\Documents and Settings\Admin\Мои документы\Мои рисунки\Изображение\Изображение 568.jpg"/>
          <p:cNvPicPr>
            <a:picLocks noGrp="1"/>
          </p:cNvPicPr>
          <p:nvPr>
            <p:ph idx="1"/>
          </p:nvPr>
        </p:nvPicPr>
        <p:blipFill>
          <a:blip r:embed="rId2" cstate="print"/>
          <a:srcRect/>
          <a:stretch>
            <a:fillRect/>
          </a:stretch>
        </p:blipFill>
        <p:spPr bwMode="auto">
          <a:xfrm>
            <a:off x="1295636" y="1645597"/>
            <a:ext cx="6552728" cy="4675658"/>
          </a:xfrm>
          <a:prstGeom prst="rect">
            <a:avLst/>
          </a:prstGeom>
          <a:noFill/>
          <a:ln w="9525">
            <a:noFill/>
            <a:miter lim="800000"/>
            <a:headEnd/>
            <a:tailEnd/>
          </a:ln>
        </p:spPr>
      </p:pic>
    </p:spTree>
    <p:extLst>
      <p:ext uri="{BB962C8B-B14F-4D97-AF65-F5344CB8AC3E}">
        <p14:creationId xmlns:p14="http://schemas.microsoft.com/office/powerpoint/2010/main" val="201653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2060"/>
                </a:solidFill>
                <a:latin typeface="Times New Roman" panose="02020603050405020304" pitchFamily="18" charset="0"/>
                <a:cs typeface="Times New Roman" panose="02020603050405020304" pitchFamily="18" charset="0"/>
              </a:rPr>
              <a:t>Збір інформації про місцеву церкву </a:t>
            </a:r>
            <a:endParaRPr lang="ru-RU" dirty="0"/>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6</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24" y="3259354"/>
            <a:ext cx="4355976" cy="326698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605814"/>
            <a:ext cx="3970784" cy="3287031"/>
          </a:xfrm>
          <a:prstGeom prst="rect">
            <a:avLst/>
          </a:prstGeom>
        </p:spPr>
      </p:pic>
    </p:spTree>
    <p:extLst>
      <p:ext uri="{BB962C8B-B14F-4D97-AF65-F5344CB8AC3E}">
        <p14:creationId xmlns:p14="http://schemas.microsoft.com/office/powerpoint/2010/main" val="263005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rgbClr val="002060"/>
                </a:solidFill>
                <a:latin typeface="Times New Roman" panose="02020603050405020304" pitchFamily="18" charset="0"/>
                <a:cs typeface="Times New Roman" panose="02020603050405020304" pitchFamily="18" charset="0"/>
              </a:rPr>
              <a:t>З ІСТОРІЇ ЦЕРКВИ СЕЛА ОЖЕВЕ</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584" y="1772816"/>
            <a:ext cx="7859216" cy="4353347"/>
          </a:xfrm>
        </p:spPr>
        <p:txBody>
          <a:bodyPr/>
          <a:lstStyle/>
          <a:p>
            <a:pPr marL="0" indent="0" algn="just">
              <a:buNone/>
            </a:pPr>
            <a:r>
              <a:rPr lang="ru-RU" sz="2000" b="1" dirty="0" err="1">
                <a:solidFill>
                  <a:srgbClr val="002060"/>
                </a:solidFill>
                <a:latin typeface="Times New Roman" panose="02020603050405020304" pitchFamily="18" charset="0"/>
                <a:cs typeface="Times New Roman" panose="02020603050405020304" pitchFamily="18" charset="0"/>
              </a:rPr>
              <a:t>Перші</a:t>
            </a:r>
            <a:r>
              <a:rPr lang="ru-RU" sz="2000" b="1" dirty="0">
                <a:solidFill>
                  <a:srgbClr val="002060"/>
                </a:solidFill>
                <a:latin typeface="Times New Roman" panose="02020603050405020304" pitchFamily="18" charset="0"/>
                <a:cs typeface="Times New Roman" panose="02020603050405020304" pitchFamily="18" charset="0"/>
              </a:rPr>
              <a:t> ж </a:t>
            </a:r>
            <a:r>
              <a:rPr lang="ru-RU" sz="2000" b="1" dirty="0" err="1">
                <a:solidFill>
                  <a:srgbClr val="002060"/>
                </a:solidFill>
                <a:latin typeface="Times New Roman" panose="02020603050405020304" pitchFamily="18" charset="0"/>
                <a:cs typeface="Times New Roman" panose="02020603050405020304" pitchFamily="18" charset="0"/>
              </a:rPr>
              <a:t>відомості</a:t>
            </a:r>
            <a:r>
              <a:rPr lang="ru-RU" sz="2000" b="1" dirty="0">
                <a:solidFill>
                  <a:srgbClr val="002060"/>
                </a:solidFill>
                <a:latin typeface="Times New Roman" panose="02020603050405020304" pitchFamily="18" charset="0"/>
                <a:cs typeface="Times New Roman" panose="02020603050405020304" pitchFamily="18" charset="0"/>
              </a:rPr>
              <a:t> про </a:t>
            </a:r>
            <a:r>
              <a:rPr lang="ru-RU" sz="2000" b="1" dirty="0" err="1">
                <a:solidFill>
                  <a:srgbClr val="002060"/>
                </a:solidFill>
                <a:latin typeface="Times New Roman" panose="02020603050405020304" pitchFamily="18" charset="0"/>
                <a:cs typeface="Times New Roman" panose="02020603050405020304" pitchFamily="18" charset="0"/>
              </a:rPr>
              <a:t>наявність</a:t>
            </a:r>
            <a:r>
              <a:rPr lang="ru-RU" sz="2000" b="1" dirty="0">
                <a:solidFill>
                  <a:srgbClr val="002060"/>
                </a:solidFill>
                <a:latin typeface="Times New Roman" panose="02020603050405020304" pitchFamily="18" charset="0"/>
                <a:cs typeface="Times New Roman" panose="02020603050405020304" pitchFamily="18" charset="0"/>
              </a:rPr>
              <a:t> в </a:t>
            </a:r>
            <a:r>
              <a:rPr lang="ru-RU" sz="2000" b="1" dirty="0" err="1">
                <a:solidFill>
                  <a:srgbClr val="002060"/>
                </a:solidFill>
                <a:latin typeface="Times New Roman" panose="02020603050405020304" pitchFamily="18" charset="0"/>
                <a:cs typeface="Times New Roman" panose="02020603050405020304" pitchFamily="18" charset="0"/>
              </a:rPr>
              <a:t>селі</a:t>
            </a:r>
            <a:r>
              <a:rPr lang="ru-RU" sz="2000" b="1" dirty="0">
                <a:solidFill>
                  <a:srgbClr val="002060"/>
                </a:solidFill>
                <a:latin typeface="Times New Roman" panose="02020603050405020304" pitchFamily="18" charset="0"/>
                <a:cs typeface="Times New Roman" panose="02020603050405020304" pitchFamily="18" charset="0"/>
              </a:rPr>
              <a:t> церкви </a:t>
            </a:r>
            <a:r>
              <a:rPr lang="ru-RU" sz="2000" b="1" dirty="0" err="1">
                <a:solidFill>
                  <a:srgbClr val="002060"/>
                </a:solidFill>
                <a:latin typeface="Times New Roman" panose="02020603050405020304" pitchFamily="18" charset="0"/>
                <a:cs typeface="Times New Roman" panose="02020603050405020304" pitchFamily="18" charset="0"/>
              </a:rPr>
              <a:t>відносяться</a:t>
            </a:r>
            <a:r>
              <a:rPr lang="ru-RU" sz="2000" b="1" dirty="0">
                <a:solidFill>
                  <a:srgbClr val="002060"/>
                </a:solidFill>
                <a:latin typeface="Times New Roman" panose="02020603050405020304" pitchFamily="18" charset="0"/>
                <a:cs typeface="Times New Roman" panose="02020603050405020304" pitchFamily="18" charset="0"/>
              </a:rPr>
              <a:t> до </a:t>
            </a:r>
            <a:r>
              <a:rPr lang="ru-RU" sz="2000" b="1" dirty="0" err="1">
                <a:solidFill>
                  <a:srgbClr val="002060"/>
                </a:solidFill>
                <a:latin typeface="Times New Roman" panose="02020603050405020304" pitchFamily="18" charset="0"/>
                <a:cs typeface="Times New Roman" panose="02020603050405020304" pitchFamily="18" charset="0"/>
              </a:rPr>
              <a:t>другої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половини</a:t>
            </a:r>
            <a:r>
              <a:rPr lang="ru-RU" sz="2000" b="1" dirty="0">
                <a:solidFill>
                  <a:srgbClr val="002060"/>
                </a:solidFill>
                <a:latin typeface="Times New Roman" panose="02020603050405020304" pitchFamily="18" charset="0"/>
                <a:cs typeface="Times New Roman" panose="02020603050405020304" pitchFamily="18" charset="0"/>
              </a:rPr>
              <a:t> XVII </a:t>
            </a:r>
            <a:r>
              <a:rPr lang="ru-RU" sz="2000" b="1" dirty="0" err="1">
                <a:solidFill>
                  <a:srgbClr val="002060"/>
                </a:solidFill>
                <a:latin typeface="Times New Roman" panose="02020603050405020304" pitchFamily="18" charset="0"/>
                <a:cs typeface="Times New Roman" panose="02020603050405020304" pitchFamily="18" charset="0"/>
              </a:rPr>
              <a:t>сторіччя</a:t>
            </a:r>
            <a:r>
              <a:rPr lang="ru-RU" sz="2000" b="1" dirty="0">
                <a:solidFill>
                  <a:srgbClr val="002060"/>
                </a:solidFill>
                <a:latin typeface="Times New Roman" panose="02020603050405020304" pitchFamily="18" charset="0"/>
                <a:cs typeface="Times New Roman" panose="02020603050405020304" pitchFamily="18" charset="0"/>
              </a:rPr>
              <a:t>. У 1771-1772 роках вона </a:t>
            </a:r>
            <a:r>
              <a:rPr lang="ru-RU" sz="2000" b="1" dirty="0" err="1">
                <a:solidFill>
                  <a:srgbClr val="002060"/>
                </a:solidFill>
                <a:latin typeface="Times New Roman" panose="02020603050405020304" pitchFamily="18" charset="0"/>
                <a:cs typeface="Times New Roman" panose="02020603050405020304" pitchFamily="18" charset="0"/>
              </a:rPr>
              <a:t>була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відремонтована</a:t>
            </a:r>
            <a:r>
              <a:rPr lang="ru-RU" sz="2000" b="1" dirty="0">
                <a:solidFill>
                  <a:srgbClr val="002060"/>
                </a:solidFill>
                <a:latin typeface="Times New Roman" panose="02020603050405020304" pitchFamily="18" charset="0"/>
                <a:cs typeface="Times New Roman" panose="02020603050405020304" pitchFamily="18" charset="0"/>
              </a:rPr>
              <a:t> на </a:t>
            </a:r>
            <a:r>
              <a:rPr lang="ru-RU" sz="2000" b="1" dirty="0" err="1">
                <a:solidFill>
                  <a:srgbClr val="002060"/>
                </a:solidFill>
                <a:latin typeface="Times New Roman" panose="02020603050405020304" pitchFamily="18" charset="0"/>
                <a:cs typeface="Times New Roman" panose="02020603050405020304" pitchFamily="18" charset="0"/>
              </a:rPr>
              <a:t>кошти</a:t>
            </a:r>
            <a:r>
              <a:rPr lang="ru-RU" sz="2000" b="1" dirty="0">
                <a:solidFill>
                  <a:srgbClr val="002060"/>
                </a:solidFill>
                <a:latin typeface="Times New Roman" panose="02020603050405020304" pitchFamily="18" charset="0"/>
                <a:cs typeface="Times New Roman" panose="02020603050405020304" pitchFamily="18" charset="0"/>
              </a:rPr>
              <a:t> прихожан. Простояла до початку XIX </a:t>
            </a:r>
            <a:r>
              <a:rPr lang="ru-RU" sz="2000" b="1" dirty="0" err="1">
                <a:solidFill>
                  <a:srgbClr val="002060"/>
                </a:solidFill>
                <a:latin typeface="Times New Roman" panose="02020603050405020304" pitchFamily="18" charset="0"/>
                <a:cs typeface="Times New Roman" panose="02020603050405020304" pitchFamily="18" charset="0"/>
              </a:rPr>
              <a:t>століття</a:t>
            </a:r>
            <a:r>
              <a:rPr lang="ru-RU" sz="2000" b="1" dirty="0">
                <a:solidFill>
                  <a:srgbClr val="002060"/>
                </a:solidFill>
                <a:latin typeface="Times New Roman" panose="02020603050405020304" pitchFamily="18" charset="0"/>
                <a:cs typeface="Times New Roman" panose="02020603050405020304" pitchFamily="18" charset="0"/>
              </a:rPr>
              <a:t>. У 1812 </a:t>
            </a:r>
            <a:r>
              <a:rPr lang="ru-RU" sz="2000" b="1" dirty="0" err="1">
                <a:solidFill>
                  <a:srgbClr val="002060"/>
                </a:solidFill>
                <a:latin typeface="Times New Roman" panose="02020603050405020304" pitchFamily="18" charset="0"/>
                <a:cs typeface="Times New Roman" panose="02020603050405020304" pitchFamily="18" charset="0"/>
              </a:rPr>
              <a:t>році</a:t>
            </a:r>
            <a:r>
              <a:rPr lang="ru-RU" sz="2000" b="1" dirty="0">
                <a:solidFill>
                  <a:srgbClr val="002060"/>
                </a:solidFill>
                <a:latin typeface="Times New Roman" panose="02020603050405020304" pitchFamily="18" charset="0"/>
                <a:cs typeface="Times New Roman" panose="02020603050405020304" pitchFamily="18" charset="0"/>
              </a:rPr>
              <a:t> на </a:t>
            </a:r>
            <a:r>
              <a:rPr lang="ru-RU" sz="2000" b="1" dirty="0" err="1">
                <a:solidFill>
                  <a:srgbClr val="002060"/>
                </a:solidFill>
                <a:latin typeface="Times New Roman" panose="02020603050405020304" pitchFamily="18" charset="0"/>
                <a:cs typeface="Times New Roman" panose="02020603050405020304" pitchFamily="18" charset="0"/>
              </a:rPr>
              <a:t>місці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старої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була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зведена</a:t>
            </a:r>
            <a:r>
              <a:rPr lang="ru-RU" sz="2000" b="1" dirty="0">
                <a:solidFill>
                  <a:srgbClr val="002060"/>
                </a:solidFill>
                <a:latin typeface="Times New Roman" panose="02020603050405020304" pitchFamily="18" charset="0"/>
                <a:cs typeface="Times New Roman" panose="02020603050405020304" pitchFamily="18" charset="0"/>
              </a:rPr>
              <a:t> і </a:t>
            </a:r>
            <a:r>
              <a:rPr lang="ru-RU" sz="2000" b="1" dirty="0" err="1">
                <a:solidFill>
                  <a:srgbClr val="002060"/>
                </a:solidFill>
                <a:latin typeface="Times New Roman" panose="02020603050405020304" pitchFamily="18" charset="0"/>
                <a:cs typeface="Times New Roman" panose="02020603050405020304" pitchFamily="18" charset="0"/>
              </a:rPr>
              <a:t>освячена</a:t>
            </a:r>
            <a:r>
              <a:rPr lang="ru-RU" sz="2000" b="1" dirty="0">
                <a:solidFill>
                  <a:srgbClr val="002060"/>
                </a:solidFill>
                <a:latin typeface="Times New Roman" panose="02020603050405020304" pitchFamily="18" charset="0"/>
                <a:cs typeface="Times New Roman" panose="02020603050405020304" pitchFamily="18" charset="0"/>
              </a:rPr>
              <a:t> нова </a:t>
            </a:r>
            <a:r>
              <a:rPr lang="ru-RU" sz="2000" b="1" dirty="0" err="1">
                <a:solidFill>
                  <a:srgbClr val="002060"/>
                </a:solidFill>
                <a:latin typeface="Times New Roman" panose="02020603050405020304" pitchFamily="18" charset="0"/>
                <a:cs typeface="Times New Roman" panose="02020603050405020304" pitchFamily="18" charset="0"/>
              </a:rPr>
              <a:t>церква</a:t>
            </a:r>
            <a:r>
              <a:rPr lang="ru-RU" sz="2000" b="1" dirty="0">
                <a:solidFill>
                  <a:srgbClr val="002060"/>
                </a:solidFill>
                <a:latin typeface="Times New Roman" panose="02020603050405020304" pitchFamily="18" charset="0"/>
                <a:cs typeface="Times New Roman" panose="02020603050405020304" pitchFamily="18" charset="0"/>
              </a:rPr>
              <a:t> – Свято-</a:t>
            </a:r>
            <a:r>
              <a:rPr lang="ru-RU" sz="2000" b="1" dirty="0" err="1">
                <a:solidFill>
                  <a:srgbClr val="002060"/>
                </a:solidFill>
                <a:latin typeface="Times New Roman" panose="02020603050405020304" pitchFamily="18" charset="0"/>
                <a:cs typeface="Times New Roman" panose="02020603050405020304" pitchFamily="18" charset="0"/>
              </a:rPr>
              <a:t>Преподобної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Параскеви</a:t>
            </a:r>
            <a:r>
              <a:rPr lang="ru-RU" sz="2000" b="1" dirty="0">
                <a:solidFill>
                  <a:srgbClr val="002060"/>
                </a:solidFill>
                <a:latin typeface="Times New Roman" panose="02020603050405020304" pitchFamily="18" charset="0"/>
                <a:cs typeface="Times New Roman" panose="02020603050405020304" pitchFamily="18" charset="0"/>
              </a:rPr>
              <a:t>.</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За </a:t>
            </a:r>
            <a:r>
              <a:rPr lang="ru-RU" sz="2000" b="1" dirty="0" err="1">
                <a:solidFill>
                  <a:srgbClr val="002060"/>
                </a:solidFill>
                <a:latin typeface="Times New Roman" panose="02020603050405020304" pitchFamily="18" charset="0"/>
                <a:cs typeface="Times New Roman" panose="02020603050405020304" pitchFamily="18" charset="0"/>
              </a:rPr>
              <a:t>відомостями</a:t>
            </a:r>
            <a:r>
              <a:rPr lang="ru-RU" sz="2000" b="1" dirty="0">
                <a:solidFill>
                  <a:srgbClr val="002060"/>
                </a:solidFill>
                <a:latin typeface="Times New Roman" panose="02020603050405020304" pitchFamily="18" charset="0"/>
                <a:cs typeface="Times New Roman" panose="02020603050405020304" pitchFamily="18" charset="0"/>
              </a:rPr>
              <a:t> про стан </a:t>
            </a:r>
            <a:r>
              <a:rPr lang="ru-RU" sz="2000" b="1" dirty="0" err="1">
                <a:solidFill>
                  <a:srgbClr val="002060"/>
                </a:solidFill>
                <a:latin typeface="Times New Roman" panose="02020603050405020304" pitchFamily="18" charset="0"/>
                <a:cs typeface="Times New Roman" panose="02020603050405020304" pitchFamily="18" charset="0"/>
              </a:rPr>
              <a:t>церков</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Бессарабії</a:t>
            </a:r>
            <a:r>
              <a:rPr lang="ru-RU" sz="2000" b="1" dirty="0">
                <a:solidFill>
                  <a:srgbClr val="002060"/>
                </a:solidFill>
                <a:latin typeface="Times New Roman" panose="02020603050405020304" pitchFamily="18" charset="0"/>
                <a:cs typeface="Times New Roman" panose="02020603050405020304" pitchFamily="18" charset="0"/>
              </a:rPr>
              <a:t> в 1812-1813 роках, з </a:t>
            </a:r>
            <a:r>
              <a:rPr lang="ru-RU" sz="2000" b="1" dirty="0" err="1">
                <a:solidFill>
                  <a:srgbClr val="002060"/>
                </a:solidFill>
                <a:latin typeface="Times New Roman" panose="02020603050405020304" pitchFamily="18" charset="0"/>
                <a:cs typeface="Times New Roman" panose="02020603050405020304" pitchFamily="18" charset="0"/>
              </a:rPr>
              <a:t>даних</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із</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формулярів</a:t>
            </a:r>
            <a:r>
              <a:rPr lang="ru-RU" sz="2000" b="1" dirty="0">
                <a:solidFill>
                  <a:srgbClr val="002060"/>
                </a:solidFill>
                <a:latin typeface="Times New Roman" panose="02020603050405020304" pitchFamily="18" charset="0"/>
                <a:cs typeface="Times New Roman" panose="02020603050405020304" pitchFamily="18" charset="0"/>
              </a:rPr>
              <a:t>» за </a:t>
            </a:r>
            <a:r>
              <a:rPr lang="ru-RU" sz="2000" b="1" dirty="0" err="1">
                <a:solidFill>
                  <a:srgbClr val="002060"/>
                </a:solidFill>
                <a:latin typeface="Times New Roman" panose="02020603050405020304" pitchFamily="18" charset="0"/>
                <a:cs typeface="Times New Roman" panose="02020603050405020304" pitchFamily="18" charset="0"/>
              </a:rPr>
              <a:t>відповідні</a:t>
            </a:r>
            <a:r>
              <a:rPr lang="ru-RU" sz="2000" b="1" dirty="0">
                <a:solidFill>
                  <a:srgbClr val="002060"/>
                </a:solidFill>
                <a:latin typeface="Times New Roman" panose="02020603050405020304" pitchFamily="18" charset="0"/>
                <a:cs typeface="Times New Roman" panose="02020603050405020304" pitchFamily="18" charset="0"/>
              </a:rPr>
              <a:t> роки, </a:t>
            </a:r>
            <a:r>
              <a:rPr lang="ru-RU" sz="2000" b="1" dirty="0" err="1">
                <a:solidFill>
                  <a:srgbClr val="002060"/>
                </a:solidFill>
                <a:latin typeface="Times New Roman" panose="02020603050405020304" pitchFamily="18" charset="0"/>
                <a:cs typeface="Times New Roman" panose="02020603050405020304" pitchFamily="18" charset="0"/>
              </a:rPr>
              <a:t>що</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зберігаються</a:t>
            </a:r>
            <a:r>
              <a:rPr lang="ru-RU" sz="2000" b="1" dirty="0">
                <a:solidFill>
                  <a:srgbClr val="002060"/>
                </a:solidFill>
                <a:latin typeface="Times New Roman" panose="02020603050405020304" pitchFamily="18" charset="0"/>
                <a:cs typeface="Times New Roman" panose="02020603050405020304" pitchFamily="18" charset="0"/>
              </a:rPr>
              <a:t> в </a:t>
            </a:r>
            <a:r>
              <a:rPr lang="ru-RU" sz="2000" b="1" dirty="0" err="1">
                <a:solidFill>
                  <a:srgbClr val="002060"/>
                </a:solidFill>
                <a:latin typeface="Times New Roman" panose="02020603050405020304" pitchFamily="18" charset="0"/>
                <a:cs typeface="Times New Roman" panose="02020603050405020304" pitchFamily="18" charset="0"/>
              </a:rPr>
              <a:t>архіві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Кишинівської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духовної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консисторії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церква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Преподобної</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Параскеви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побудована</a:t>
            </a:r>
            <a:r>
              <a:rPr lang="ru-RU" sz="2000" b="1" dirty="0">
                <a:solidFill>
                  <a:srgbClr val="002060"/>
                </a:solidFill>
                <a:latin typeface="Times New Roman" panose="02020603050405020304" pitchFamily="18" charset="0"/>
                <a:cs typeface="Times New Roman" panose="02020603050405020304" pitchFamily="18" charset="0"/>
              </a:rPr>
              <a:t> з дерева доброго; </a:t>
            </a:r>
            <a:r>
              <a:rPr lang="ru-RU" sz="2000" b="1" dirty="0" err="1">
                <a:solidFill>
                  <a:srgbClr val="002060"/>
                </a:solidFill>
                <a:latin typeface="Times New Roman" panose="02020603050405020304" pitchFamily="18" charset="0"/>
                <a:cs typeface="Times New Roman" panose="02020603050405020304" pitchFamily="18" charset="0"/>
              </a:rPr>
              <a:t>одягами</a:t>
            </a:r>
            <a:r>
              <a:rPr lang="ru-RU" sz="2000" b="1" dirty="0">
                <a:solidFill>
                  <a:srgbClr val="002060"/>
                </a:solidFill>
                <a:latin typeface="Times New Roman" panose="02020603050405020304" pitchFamily="18" charset="0"/>
                <a:cs typeface="Times New Roman" panose="02020603050405020304" pitchFamily="18" charset="0"/>
              </a:rPr>
              <a:t> та книгами </a:t>
            </a:r>
            <a:r>
              <a:rPr lang="ru-RU" sz="2000" b="1" dirty="0" err="1">
                <a:solidFill>
                  <a:srgbClr val="002060"/>
                </a:solidFill>
                <a:latin typeface="Times New Roman" panose="02020603050405020304" pitchFamily="18" charset="0"/>
                <a:cs typeface="Times New Roman" panose="02020603050405020304" pitchFamily="18" charset="0"/>
              </a:rPr>
              <a:t>церковними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бідна</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000" b="1" dirty="0">
                <a:solidFill>
                  <a:srgbClr val="002060"/>
                </a:solidFill>
                <a:latin typeface="Times New Roman" panose="02020603050405020304" pitchFamily="18" charset="0"/>
                <a:cs typeface="Times New Roman" panose="02020603050405020304" pitchFamily="18" charset="0"/>
              </a:rPr>
              <a:t>У </a:t>
            </a:r>
            <a:r>
              <a:rPr lang="ru-RU" sz="2000" b="1" dirty="0" err="1">
                <a:solidFill>
                  <a:srgbClr val="002060"/>
                </a:solidFill>
                <a:latin typeface="Times New Roman" panose="02020603050405020304" pitchFamily="18" charset="0"/>
                <a:cs typeface="Times New Roman" panose="02020603050405020304" pitchFamily="18" charset="0"/>
              </a:rPr>
              <a:t>першій</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половині</a:t>
            </a:r>
            <a:r>
              <a:rPr lang="ru-RU" sz="2000" b="1" dirty="0">
                <a:solidFill>
                  <a:srgbClr val="002060"/>
                </a:solidFill>
                <a:latin typeface="Times New Roman" panose="02020603050405020304" pitchFamily="18" charset="0"/>
                <a:cs typeface="Times New Roman" panose="02020603050405020304" pitchFamily="18" charset="0"/>
              </a:rPr>
              <a:t> 1820-х </a:t>
            </a:r>
            <a:r>
              <a:rPr lang="ru-RU" sz="2000" b="1" dirty="0" err="1">
                <a:solidFill>
                  <a:srgbClr val="002060"/>
                </a:solidFill>
                <a:latin typeface="Times New Roman" panose="02020603050405020304" pitchFamily="18" charset="0"/>
                <a:cs typeface="Times New Roman" panose="02020603050405020304" pitchFamily="18" charset="0"/>
              </a:rPr>
              <a:t>років</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церква</a:t>
            </a:r>
            <a:r>
              <a:rPr lang="ru-RU" sz="2000" b="1" dirty="0">
                <a:solidFill>
                  <a:srgbClr val="002060"/>
                </a:solidFill>
                <a:latin typeface="Times New Roman" panose="02020603050405020304" pitchFamily="18" charset="0"/>
                <a:cs typeface="Times New Roman" panose="02020603050405020304" pitchFamily="18" charset="0"/>
              </a:rPr>
              <a:t> села </a:t>
            </a:r>
            <a:r>
              <a:rPr lang="ru-RU" sz="2000" b="1" dirty="0" err="1">
                <a:solidFill>
                  <a:srgbClr val="002060"/>
                </a:solidFill>
                <a:latin typeface="Times New Roman" panose="02020603050405020304" pitchFamily="18" charset="0"/>
                <a:cs typeface="Times New Roman" panose="02020603050405020304" pitchFamily="18" charset="0"/>
              </a:rPr>
              <a:t>Ожеве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була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спалена. </a:t>
            </a:r>
            <a:r>
              <a:rPr lang="ru-RU" sz="2000" b="1" dirty="0">
                <a:solidFill>
                  <a:srgbClr val="002060"/>
                </a:solidFill>
                <a:latin typeface="Times New Roman" panose="02020603050405020304" pitchFamily="18" charset="0"/>
                <a:cs typeface="Times New Roman" panose="02020603050405020304" pitchFamily="18" charset="0"/>
              </a:rPr>
              <a:t>Нова, </a:t>
            </a:r>
            <a:r>
              <a:rPr lang="ru-RU" sz="2000" b="1" dirty="0" err="1">
                <a:solidFill>
                  <a:srgbClr val="002060"/>
                </a:solidFill>
                <a:latin typeface="Times New Roman" panose="02020603050405020304" pitchFamily="18" charset="0"/>
                <a:cs typeface="Times New Roman" panose="02020603050405020304" pitchFamily="18" charset="0"/>
              </a:rPr>
              <a:t>кам’яна</a:t>
            </a:r>
            <a:r>
              <a:rPr lang="ru-RU" sz="2000" b="1" dirty="0">
                <a:solidFill>
                  <a:srgbClr val="002060"/>
                </a:solidFill>
                <a:latin typeface="Times New Roman" panose="02020603050405020304" pitchFamily="18" charset="0"/>
                <a:cs typeface="Times New Roman" panose="02020603050405020304" pitchFamily="18" charset="0"/>
              </a:rPr>
              <a:t> і </a:t>
            </a:r>
            <a:r>
              <a:rPr lang="ru-RU" sz="2000" b="1" dirty="0" err="1">
                <a:solidFill>
                  <a:srgbClr val="002060"/>
                </a:solidFill>
                <a:latin typeface="Times New Roman" panose="02020603050405020304" pitchFamily="18" charset="0"/>
                <a:cs typeface="Times New Roman" panose="02020603050405020304" pitchFamily="18" charset="0"/>
              </a:rPr>
              <a:t>покрита</a:t>
            </a:r>
            <a:r>
              <a:rPr lang="ru-RU" sz="2000" b="1" dirty="0">
                <a:solidFill>
                  <a:srgbClr val="002060"/>
                </a:solidFill>
                <a:latin typeface="Times New Roman" panose="02020603050405020304" pitchFamily="18" charset="0"/>
                <a:cs typeface="Times New Roman" panose="02020603050405020304" pitchFamily="18" charset="0"/>
              </a:rPr>
              <a:t> гонтами </a:t>
            </a:r>
            <a:r>
              <a:rPr lang="ru-RU" sz="2000" b="1" dirty="0" err="1">
                <a:solidFill>
                  <a:srgbClr val="002060"/>
                </a:solidFill>
                <a:latin typeface="Times New Roman" panose="02020603050405020304" pitchFamily="18" charset="0"/>
                <a:cs typeface="Times New Roman" panose="02020603050405020304" pitchFamily="18" charset="0"/>
              </a:rPr>
              <a:t>церква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була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побудована</a:t>
            </a:r>
            <a:r>
              <a:rPr lang="ru-RU" sz="2000" b="1" dirty="0">
                <a:solidFill>
                  <a:srgbClr val="002060"/>
                </a:solidFill>
                <a:latin typeface="Times New Roman" panose="02020603050405020304" pitchFamily="18" charset="0"/>
                <a:cs typeface="Times New Roman" panose="02020603050405020304" pitchFamily="18" charset="0"/>
              </a:rPr>
              <a:t> в </a:t>
            </a:r>
            <a:r>
              <a:rPr lang="ru-RU" sz="2000" b="1" dirty="0" err="1">
                <a:solidFill>
                  <a:srgbClr val="002060"/>
                </a:solidFill>
                <a:latin typeface="Times New Roman" panose="02020603050405020304" pitchFamily="18" charset="0"/>
                <a:cs typeface="Times New Roman" panose="02020603050405020304" pitchFamily="18" charset="0"/>
              </a:rPr>
              <a:t>центрі</a:t>
            </a:r>
            <a:r>
              <a:rPr lang="ru-RU" sz="2000" b="1" dirty="0">
                <a:solidFill>
                  <a:srgbClr val="002060"/>
                </a:solidFill>
                <a:latin typeface="Times New Roman" panose="02020603050405020304" pitchFamily="18" charset="0"/>
                <a:cs typeface="Times New Roman" panose="02020603050405020304" pitchFamily="18" charset="0"/>
              </a:rPr>
              <a:t> села в 1829 </a:t>
            </a:r>
            <a:r>
              <a:rPr lang="ru-RU" sz="2000" b="1" dirty="0" err="1">
                <a:solidFill>
                  <a:srgbClr val="002060"/>
                </a:solidFill>
                <a:latin typeface="Times New Roman" panose="02020603050405020304" pitchFamily="18" charset="0"/>
                <a:cs typeface="Times New Roman" panose="02020603050405020304" pitchFamily="18" charset="0"/>
              </a:rPr>
              <a:t>році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старанням</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поміщиків</a:t>
            </a:r>
            <a:r>
              <a:rPr lang="ru-RU" sz="2000" b="1" dirty="0">
                <a:solidFill>
                  <a:srgbClr val="002060"/>
                </a:solidFill>
                <a:latin typeface="Times New Roman" panose="02020603050405020304" pitchFamily="18" charset="0"/>
                <a:cs typeface="Times New Roman" panose="02020603050405020304" pitchFamily="18" charset="0"/>
              </a:rPr>
              <a:t> і прихожан» і </a:t>
            </a:r>
            <a:r>
              <a:rPr lang="ru-RU" sz="2000" b="1" dirty="0" err="1">
                <a:solidFill>
                  <a:srgbClr val="002060"/>
                </a:solidFill>
                <a:latin typeface="Times New Roman" panose="02020603050405020304" pitchFamily="18" charset="0"/>
                <a:cs typeface="Times New Roman" panose="02020603050405020304" pitchFamily="18" charset="0"/>
              </a:rPr>
              <a:t>освячена</a:t>
            </a:r>
            <a:r>
              <a:rPr lang="ru-RU" sz="2000" b="1" dirty="0">
                <a:solidFill>
                  <a:srgbClr val="002060"/>
                </a:solidFill>
                <a:latin typeface="Times New Roman" panose="02020603050405020304" pitchFamily="18" charset="0"/>
                <a:cs typeface="Times New Roman" panose="02020603050405020304" pitchFamily="18" charset="0"/>
              </a:rPr>
              <a:t> в 1830 </a:t>
            </a:r>
            <a:r>
              <a:rPr lang="ru-RU" sz="2000" b="1" dirty="0" err="1">
                <a:solidFill>
                  <a:srgbClr val="002060"/>
                </a:solidFill>
                <a:latin typeface="Times New Roman" panose="02020603050405020304" pitchFamily="18" charset="0"/>
                <a:cs typeface="Times New Roman" panose="02020603050405020304" pitchFamily="18" charset="0"/>
              </a:rPr>
              <a:t>році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будівлею</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кам’яна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покрита</a:t>
            </a:r>
            <a:r>
              <a:rPr lang="ru-RU" sz="2000" b="1" dirty="0">
                <a:solidFill>
                  <a:srgbClr val="002060"/>
                </a:solidFill>
                <a:latin typeface="Times New Roman" panose="02020603050405020304" pitchFamily="18" charset="0"/>
                <a:cs typeface="Times New Roman" panose="02020603050405020304" pitchFamily="18" charset="0"/>
              </a:rPr>
              <a:t> гонтом, з </a:t>
            </a:r>
            <a:r>
              <a:rPr lang="ru-RU" sz="2000" b="1" dirty="0" err="1">
                <a:solidFill>
                  <a:srgbClr val="002060"/>
                </a:solidFill>
                <a:latin typeface="Times New Roman" panose="02020603050405020304" pitchFamily="18" charset="0"/>
                <a:cs typeface="Times New Roman" panose="02020603050405020304" pitchFamily="18" charset="0"/>
              </a:rPr>
              <a:t>дерев’яною</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дзвіницею</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7</a:t>
            </a:fld>
            <a:endParaRPr lang="ru-RU"/>
          </a:p>
        </p:txBody>
      </p:sp>
    </p:spTree>
    <p:extLst>
      <p:ext uri="{BB962C8B-B14F-4D97-AF65-F5344CB8AC3E}">
        <p14:creationId xmlns:p14="http://schemas.microsoft.com/office/powerpoint/2010/main" val="220770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339214"/>
          </a:xfrm>
        </p:spPr>
        <p:txBody>
          <a:bodyPr/>
          <a:lstStyle/>
          <a:p>
            <a:r>
              <a:rPr lang="uk-UA" sz="4000" b="1" dirty="0">
                <a:solidFill>
                  <a:srgbClr val="002060"/>
                </a:solidFill>
                <a:latin typeface="Times New Roman" panose="02020603050405020304" pitchFamily="18" charset="0"/>
                <a:cs typeface="Times New Roman" panose="02020603050405020304" pitchFamily="18" charset="0"/>
              </a:rPr>
              <a:t>З ІСТОРІЇ ЦЕРКВИ СЕЛА ОЖЕВЕ</a:t>
            </a:r>
            <a:endParaRPr lang="ru-RU" sz="4000" dirty="0"/>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8</a:t>
            </a:fld>
            <a:endParaRPr lang="ru-RU"/>
          </a:p>
        </p:txBody>
      </p:sp>
      <p:sp>
        <p:nvSpPr>
          <p:cNvPr id="5" name="Прямоугольник 4"/>
          <p:cNvSpPr/>
          <p:nvPr/>
        </p:nvSpPr>
        <p:spPr>
          <a:xfrm>
            <a:off x="611560" y="1720840"/>
            <a:ext cx="8075240" cy="4893647"/>
          </a:xfrm>
          <a:prstGeom prst="rect">
            <a:avLst/>
          </a:prstGeom>
        </p:spPr>
        <p:txBody>
          <a:bodyPr wrap="square">
            <a:spAutoFit/>
          </a:bodyPr>
          <a:lstStyle/>
          <a:p>
            <a:pPr algn="just"/>
            <a:r>
              <a:rPr lang="ru-RU" sz="2400" b="1" dirty="0" err="1">
                <a:solidFill>
                  <a:srgbClr val="000000"/>
                </a:solidFill>
                <a:latin typeface="Times New Roman" panose="02020603050405020304" pitchFamily="18" charset="0"/>
                <a:cs typeface="Times New Roman" panose="02020603050405020304" pitchFamily="18" charset="0"/>
              </a:rPr>
              <a:t>Нажаль</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багаторічні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зусилля</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священиків</a:t>
            </a:r>
            <a:r>
              <a:rPr lang="ru-RU" sz="2400" b="1" dirty="0">
                <a:solidFill>
                  <a:srgbClr val="000000"/>
                </a:solidFill>
                <a:latin typeface="Times New Roman" panose="02020603050405020304" pitchFamily="18" charset="0"/>
                <a:cs typeface="Times New Roman" panose="02020603050405020304" pitchFamily="18" charset="0"/>
              </a:rPr>
              <a:t>, прихожан і </a:t>
            </a:r>
            <a:r>
              <a:rPr lang="ru-RU" sz="2400" b="1" dirty="0" err="1">
                <a:solidFill>
                  <a:srgbClr val="000000"/>
                </a:solidFill>
                <a:latin typeface="Times New Roman" panose="02020603050405020304" pitchFamily="18" charset="0"/>
                <a:cs typeface="Times New Roman" panose="02020603050405020304" pitchFamily="18" charset="0"/>
              </a:rPr>
              <a:t>місцевих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поміщиків</a:t>
            </a:r>
            <a:r>
              <a:rPr lang="ru-RU" sz="2400" b="1" dirty="0">
                <a:solidFill>
                  <a:srgbClr val="000000"/>
                </a:solidFill>
                <a:latin typeface="Times New Roman" panose="02020603050405020304" pitchFamily="18" charset="0"/>
                <a:cs typeface="Times New Roman" panose="02020603050405020304" pitchFamily="18" charset="0"/>
              </a:rPr>
              <a:t> села </a:t>
            </a:r>
            <a:r>
              <a:rPr lang="ru-RU" sz="2400" b="1" dirty="0" err="1">
                <a:solidFill>
                  <a:srgbClr val="000000"/>
                </a:solidFill>
                <a:latin typeface="Times New Roman" panose="02020603050405020304" pitchFamily="18" charset="0"/>
                <a:cs typeface="Times New Roman" panose="02020603050405020304" pitchFamily="18" charset="0"/>
              </a:rPr>
              <a:t>Ожеве</a:t>
            </a:r>
            <a:r>
              <a:rPr lang="ru-RU" sz="2400" b="1" dirty="0">
                <a:solidFill>
                  <a:srgbClr val="000000"/>
                </a:solidFill>
                <a:latin typeface="Times New Roman" panose="02020603050405020304" pitchFamily="18" charset="0"/>
                <a:cs typeface="Times New Roman" panose="02020603050405020304" pitchFamily="18" charset="0"/>
              </a:rPr>
              <a:t>, в </a:t>
            </a:r>
            <a:r>
              <a:rPr lang="ru-RU" sz="2400" b="1" dirty="0" err="1">
                <a:solidFill>
                  <a:srgbClr val="000000"/>
                </a:solidFill>
                <a:latin typeface="Times New Roman" panose="02020603050405020304" pitchFamily="18" charset="0"/>
                <a:cs typeface="Times New Roman" panose="02020603050405020304" pitchFamily="18" charset="0"/>
              </a:rPr>
              <a:t>період</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панівного</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атеїзму</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були</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порушені</a:t>
            </a:r>
            <a:r>
              <a:rPr lang="ru-RU" sz="2400" b="1" dirty="0">
                <a:solidFill>
                  <a:srgbClr val="000000"/>
                </a:solidFill>
                <a:latin typeface="Times New Roman" panose="02020603050405020304" pitchFamily="18" charset="0"/>
                <a:cs typeface="Times New Roman" panose="02020603050405020304" pitchFamily="18" charset="0"/>
              </a:rPr>
              <a:t> вандалами </a:t>
            </a:r>
            <a:r>
              <a:rPr lang="ru-RU" sz="2400" b="1" dirty="0" err="1">
                <a:solidFill>
                  <a:srgbClr val="000000"/>
                </a:solidFill>
                <a:latin typeface="Times New Roman" panose="02020603050405020304" pitchFamily="18" charset="0"/>
                <a:cs typeface="Times New Roman" panose="02020603050405020304" pitchFamily="18" charset="0"/>
              </a:rPr>
              <a:t>від</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влади</a:t>
            </a:r>
            <a:r>
              <a:rPr lang="ru-RU" sz="2400" b="1" dirty="0">
                <a:solidFill>
                  <a:srgbClr val="000000"/>
                </a:solidFill>
                <a:latin typeface="Times New Roman" panose="02020603050405020304" pitchFamily="18" charset="0"/>
                <a:cs typeface="Times New Roman" panose="02020603050405020304" pitchFamily="18" charset="0"/>
              </a:rPr>
              <a:t>. У 1960-му </a:t>
            </a:r>
            <a:r>
              <a:rPr lang="ru-RU" sz="2400" b="1" dirty="0" err="1">
                <a:solidFill>
                  <a:srgbClr val="000000"/>
                </a:solidFill>
                <a:latin typeface="Times New Roman" panose="02020603050405020304" pitchFamily="18" charset="0"/>
                <a:cs typeface="Times New Roman" panose="02020603050405020304" pitchFamily="18" charset="0"/>
              </a:rPr>
              <a:t>році</a:t>
            </a:r>
            <a:r>
              <a:rPr lang="ru-RU" sz="2400" b="1" dirty="0">
                <a:solidFill>
                  <a:srgbClr val="000000"/>
                </a:solidFill>
                <a:latin typeface="Times New Roman" panose="02020603050405020304" pitchFamily="18" charset="0"/>
                <a:cs typeface="Times New Roman" panose="02020603050405020304" pitchFamily="18" charset="0"/>
              </a:rPr>
              <a:t>, як і в </a:t>
            </a:r>
            <a:r>
              <a:rPr lang="ru-RU" sz="2400" b="1" dirty="0" err="1">
                <a:solidFill>
                  <a:srgbClr val="000000"/>
                </a:solidFill>
                <a:latin typeface="Times New Roman" panose="02020603050405020304" pitchFamily="18" charset="0"/>
                <a:cs typeface="Times New Roman" panose="02020603050405020304" pitchFamily="18" charset="0"/>
              </a:rPr>
              <a:t>деяких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інших</a:t>
            </a:r>
            <a:r>
              <a:rPr lang="ru-RU" sz="2400" b="1" dirty="0">
                <a:solidFill>
                  <a:srgbClr val="000000"/>
                </a:solidFill>
                <a:latin typeface="Times New Roman" panose="02020603050405020304" pitchFamily="18" charset="0"/>
                <a:cs typeface="Times New Roman" panose="02020603050405020304" pitchFamily="18" charset="0"/>
              </a:rPr>
              <a:t> селах </a:t>
            </a:r>
            <a:r>
              <a:rPr lang="ru-RU" sz="2400" b="1" dirty="0" err="1">
                <a:solidFill>
                  <a:srgbClr val="000000"/>
                </a:solidFill>
                <a:latin typeface="Times New Roman" panose="02020603050405020304" pitchFamily="18" charset="0"/>
                <a:cs typeface="Times New Roman" panose="02020603050405020304" pitchFamily="18" charset="0"/>
              </a:rPr>
              <a:t>сучасного</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Сокирянського</a:t>
            </a:r>
            <a:r>
              <a:rPr lang="ru-RU" sz="2400" b="1" dirty="0">
                <a:solidFill>
                  <a:srgbClr val="000000"/>
                </a:solidFill>
                <a:latin typeface="Times New Roman" panose="02020603050405020304" pitchFamily="18" charset="0"/>
                <a:cs typeface="Times New Roman" panose="02020603050405020304" pitchFamily="18" charset="0"/>
              </a:rPr>
              <a:t> району, за </a:t>
            </a:r>
            <a:r>
              <a:rPr lang="ru-RU" sz="2400" b="1" dirty="0" err="1">
                <a:solidFill>
                  <a:srgbClr val="000000"/>
                </a:solidFill>
                <a:latin typeface="Times New Roman" panose="02020603050405020304" pitchFamily="18" charset="0"/>
                <a:cs typeface="Times New Roman" panose="02020603050405020304" pitchFamily="18" charset="0"/>
              </a:rPr>
              <a:t>вказівкою</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обласного</a:t>
            </a:r>
            <a:r>
              <a:rPr lang="ru-RU" sz="2400" b="1" dirty="0">
                <a:solidFill>
                  <a:srgbClr val="000000"/>
                </a:solidFill>
                <a:latin typeface="Times New Roman" panose="02020603050405020304" pitchFamily="18" charset="0"/>
                <a:cs typeface="Times New Roman" panose="02020603050405020304" pitchFamily="18" charset="0"/>
              </a:rPr>
              <a:t> начальства і при </a:t>
            </a:r>
            <a:r>
              <a:rPr lang="ru-RU" sz="2400" b="1" dirty="0" err="1">
                <a:solidFill>
                  <a:srgbClr val="000000"/>
                </a:solidFill>
                <a:latin typeface="Times New Roman" panose="02020603050405020304" pitchFamily="18" charset="0"/>
                <a:cs typeface="Times New Roman" panose="02020603050405020304" pitchFamily="18" charset="0"/>
              </a:rPr>
              <a:t>старанності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тодішнього</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глави</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місцевої</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сільської</a:t>
            </a:r>
            <a:r>
              <a:rPr lang="ru-RU" sz="2400" b="1" dirty="0">
                <a:solidFill>
                  <a:srgbClr val="000000"/>
                </a:solidFill>
                <a:latin typeface="Times New Roman" panose="02020603050405020304" pitchFamily="18" charset="0"/>
                <a:cs typeface="Times New Roman" panose="02020603050405020304" pitchFamily="18" charset="0"/>
              </a:rPr>
              <a:t> ради, </a:t>
            </a:r>
            <a:r>
              <a:rPr lang="ru-RU" sz="2400" b="1" dirty="0" err="1">
                <a:solidFill>
                  <a:srgbClr val="000000"/>
                </a:solidFill>
                <a:latin typeface="Times New Roman" panose="02020603050405020304" pitchFamily="18" charset="0"/>
                <a:cs typeface="Times New Roman" panose="02020603050405020304" pitchFamily="18" charset="0"/>
              </a:rPr>
              <a:t>богослужіння</a:t>
            </a:r>
            <a:r>
              <a:rPr lang="ru-RU" sz="2400" b="1" dirty="0">
                <a:solidFill>
                  <a:srgbClr val="000000"/>
                </a:solidFill>
                <a:latin typeface="Times New Roman" panose="02020603050405020304" pitchFamily="18" charset="0"/>
                <a:cs typeface="Times New Roman" panose="02020603050405020304" pitchFamily="18" charset="0"/>
              </a:rPr>
              <a:t> в </a:t>
            </a:r>
            <a:r>
              <a:rPr lang="ru-RU" sz="2400" b="1" dirty="0" err="1">
                <a:solidFill>
                  <a:srgbClr val="000000"/>
                </a:solidFill>
                <a:latin typeface="Times New Roman" panose="02020603050405020304" pitchFamily="18" charset="0"/>
                <a:cs typeface="Times New Roman" panose="02020603050405020304" pitchFamily="18" charset="0"/>
              </a:rPr>
              <a:t>церкві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були</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smtClean="0">
                <a:solidFill>
                  <a:srgbClr val="000000"/>
                </a:solidFill>
                <a:latin typeface="Times New Roman" panose="02020603050405020304" pitchFamily="18" charset="0"/>
                <a:cs typeface="Times New Roman" panose="02020603050405020304" pitchFamily="18" charset="0"/>
              </a:rPr>
              <a:t>заборонені</a:t>
            </a:r>
            <a:r>
              <a:rPr lang="ru-RU" sz="2400" b="1" dirty="0" smtClean="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Віруючі</a:t>
            </a:r>
            <a:r>
              <a:rPr lang="ru-RU" sz="2400" b="1" dirty="0">
                <a:solidFill>
                  <a:srgbClr val="000000"/>
                </a:solidFill>
                <a:latin typeface="Times New Roman" panose="02020603050405020304" pitchFamily="18" charset="0"/>
                <a:cs typeface="Times New Roman" panose="02020603050405020304" pitchFamily="18" charset="0"/>
              </a:rPr>
              <a:t> люди на </a:t>
            </a:r>
            <a:r>
              <a:rPr lang="ru-RU" sz="2400" b="1" dirty="0" err="1">
                <a:solidFill>
                  <a:srgbClr val="000000"/>
                </a:solidFill>
                <a:latin typeface="Times New Roman" panose="02020603050405020304" pitchFamily="18" charset="0"/>
                <a:cs typeface="Times New Roman" panose="02020603050405020304" pitchFamily="18" charset="0"/>
              </a:rPr>
              <a:t>Великдень</a:t>
            </a:r>
            <a:r>
              <a:rPr lang="ru-RU" sz="2400" b="1" dirty="0">
                <a:solidFill>
                  <a:srgbClr val="000000"/>
                </a:solidFill>
                <a:latin typeface="Times New Roman" panose="02020603050405020304" pitchFamily="18" charset="0"/>
                <a:cs typeface="Times New Roman" panose="02020603050405020304" pitchFamily="18" charset="0"/>
              </a:rPr>
              <a:t> святили </a:t>
            </a:r>
            <a:r>
              <a:rPr lang="ru-RU" sz="2400" b="1" dirty="0" err="1">
                <a:solidFill>
                  <a:srgbClr val="000000"/>
                </a:solidFill>
                <a:latin typeface="Times New Roman" panose="02020603050405020304" pitchFamily="18" charset="0"/>
                <a:cs typeface="Times New Roman" panose="02020603050405020304" pitchFamily="18" charset="0"/>
              </a:rPr>
              <a:t>паски</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під</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закритою</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церквою</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smtClean="0">
                <a:solidFill>
                  <a:srgbClr val="000000"/>
                </a:solidFill>
                <a:latin typeface="Times New Roman" panose="02020603050405020304" pitchFamily="18" charset="0"/>
                <a:cs typeface="Times New Roman" panose="02020603050405020304" pitchFamily="18" charset="0"/>
              </a:rPr>
              <a:t>Божою</a:t>
            </a:r>
            <a:r>
              <a:rPr lang="ru-RU" sz="2400" b="1" dirty="0" smtClean="0">
                <a:solidFill>
                  <a:srgbClr val="000000"/>
                </a:solidFill>
                <a:latin typeface="Times New Roman" panose="02020603050405020304" pitchFamily="18" charset="0"/>
                <a:cs typeface="Times New Roman" panose="02020603050405020304" pitchFamily="18" charset="0"/>
              </a:rPr>
              <a:t> росою.</a:t>
            </a:r>
            <a:endParaRPr lang="ru-RU" sz="2400" b="1" dirty="0" smtClean="0">
              <a:solidFill>
                <a:srgbClr val="000000"/>
              </a:solidFill>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В</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1976–1979 роках з села </a:t>
            </a:r>
            <a:r>
              <a:rPr lang="ru-RU" sz="2400" b="1" dirty="0" err="1">
                <a:latin typeface="Times New Roman" panose="02020603050405020304" pitchFamily="18" charset="0"/>
                <a:cs typeface="Times New Roman" panose="02020603050405020304" pitchFamily="18" charset="0"/>
              </a:rPr>
              <a:t>Ожеве</a:t>
            </a:r>
            <a:r>
              <a:rPr lang="ru-RU" sz="2400" b="1" dirty="0">
                <a:latin typeface="Times New Roman" panose="02020603050405020304" pitchFamily="18" charset="0"/>
                <a:cs typeface="Times New Roman" panose="02020603050405020304" pitchFamily="18" charset="0"/>
              </a:rPr>
              <a:t> до </a:t>
            </a:r>
            <a:r>
              <a:rPr lang="ru-RU" sz="2400" b="1" dirty="0" err="1">
                <a:latin typeface="Times New Roman" panose="02020603050405020304" pitchFamily="18" charset="0"/>
                <a:cs typeface="Times New Roman" panose="02020603050405020304" pitchFamily="18" charset="0"/>
              </a:rPr>
              <a:t>різних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державних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інстанцій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Москви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Києва</a:t>
            </a:r>
            <a:r>
              <a:rPr lang="ru-RU" sz="2400" b="1" dirty="0">
                <a:latin typeface="Times New Roman" panose="02020603050405020304" pitchFamily="18" charset="0"/>
                <a:cs typeface="Times New Roman" panose="02020603050405020304" pitchFamily="18" charset="0"/>
              </a:rPr>
              <a:t> і </a:t>
            </a:r>
            <a:r>
              <a:rPr lang="ru-RU" sz="2400" b="1" dirty="0" err="1">
                <a:latin typeface="Times New Roman" panose="02020603050405020304" pitchFamily="18" charset="0"/>
                <a:cs typeface="Times New Roman" panose="02020603050405020304" pitchFamily="18" charset="0"/>
              </a:rPr>
              <a:t>Чернівців</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було</a:t>
            </a:r>
            <a:r>
              <a:rPr lang="ru-RU" sz="2400" b="1" dirty="0">
                <a:latin typeface="Times New Roman" panose="02020603050405020304" pitchFamily="18" charset="0"/>
                <a:cs typeface="Times New Roman" panose="02020603050405020304" pitchFamily="18" charset="0"/>
              </a:rPr>
              <a:t> направлено 36 </a:t>
            </a:r>
            <a:r>
              <a:rPr lang="ru-RU" sz="2400" b="1" dirty="0" err="1">
                <a:latin typeface="Times New Roman" panose="02020603050405020304" pitchFamily="18" charset="0"/>
                <a:cs typeface="Times New Roman" panose="02020603050405020304" pitchFamily="18" charset="0"/>
              </a:rPr>
              <a:t>заяв</a:t>
            </a:r>
            <a:r>
              <a:rPr lang="ru-RU" sz="2400" b="1" dirty="0">
                <a:latin typeface="Times New Roman" panose="02020603050405020304" pitchFamily="18" charset="0"/>
                <a:cs typeface="Times New Roman" panose="02020603050405020304" pitchFamily="18" charset="0"/>
              </a:rPr>
              <a:t> з </a:t>
            </a:r>
            <a:r>
              <a:rPr lang="ru-RU" sz="2400" b="1" dirty="0" err="1">
                <a:latin typeface="Times New Roman" panose="02020603050405020304" pitchFamily="18" charset="0"/>
                <a:cs typeface="Times New Roman" panose="02020603050405020304" pitchFamily="18" charset="0"/>
              </a:rPr>
              <a:t>проханнями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відновити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діяльність</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закритої</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церкви.</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353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a:solidFill>
                  <a:srgbClr val="002060"/>
                </a:solidFill>
                <a:latin typeface="Times New Roman" panose="02020603050405020304" pitchFamily="18" charset="0"/>
                <a:cs typeface="Times New Roman" panose="02020603050405020304" pitchFamily="18" charset="0"/>
              </a:rPr>
              <a:t>На ранок 20 грудня 1981 року на церковних дверях </a:t>
            </a:r>
            <a:r>
              <a:rPr lang="uk-UA" sz="3600" b="1" dirty="0" err="1">
                <a:solidFill>
                  <a:srgbClr val="002060"/>
                </a:solidFill>
                <a:latin typeface="Times New Roman" panose="02020603050405020304" pitchFamily="18" charset="0"/>
                <a:cs typeface="Times New Roman" panose="02020603050405020304" pitchFamily="18" charset="0"/>
              </a:rPr>
              <a:t>повис</a:t>
            </a:r>
            <a:r>
              <a:rPr lang="uk-UA" sz="3600" b="1" dirty="0">
                <a:solidFill>
                  <a:srgbClr val="002060"/>
                </a:solidFill>
                <a:latin typeface="Times New Roman" panose="02020603050405020304" pitchFamily="18" charset="0"/>
                <a:cs typeface="Times New Roman" panose="02020603050405020304" pitchFamily="18" charset="0"/>
              </a:rPr>
              <a:t> масивний замок і вивіска «Склад УПТК»</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39341"/>
            <a:ext cx="8229600" cy="4525963"/>
          </a:xfrm>
        </p:spPr>
        <p:txBody>
          <a:bodyPr/>
          <a:lstStyle/>
          <a:p>
            <a:pPr marL="0" indent="0">
              <a:buNone/>
            </a:pPr>
            <a:r>
              <a:rPr lang="uk-UA" dirty="0"/>
              <a:t>	</a:t>
            </a:r>
            <a:endParaRPr lang="ru-RU" dirty="0"/>
          </a:p>
          <a:p>
            <a:endParaRPr lang="ru-RU" dirty="0"/>
          </a:p>
        </p:txBody>
      </p:sp>
      <p:sp>
        <p:nvSpPr>
          <p:cNvPr id="4" name="Номер слайда 3"/>
          <p:cNvSpPr>
            <a:spLocks noGrp="1"/>
          </p:cNvSpPr>
          <p:nvPr>
            <p:ph type="sldNum" sz="quarter" idx="12"/>
          </p:nvPr>
        </p:nvSpPr>
        <p:spPr/>
        <p:txBody>
          <a:bodyPr/>
          <a:lstStyle/>
          <a:p>
            <a:pPr>
              <a:defRPr/>
            </a:pPr>
            <a:fld id="{7DF7AA9F-AECB-4FD1-AD7B-17A86CA8CCC4}" type="slidenum">
              <a:rPr lang="ru-RU" smtClean="0"/>
              <a:pPr>
                <a:defRPr/>
              </a:pPr>
              <a:t>9</a:t>
            </a:fld>
            <a:endParaRPr lang="ru-RU"/>
          </a:p>
        </p:txBody>
      </p:sp>
      <p:pic>
        <p:nvPicPr>
          <p:cNvPr id="5" name="Рисунок 4"/>
          <p:cNvPicPr/>
          <p:nvPr/>
        </p:nvPicPr>
        <p:blipFill>
          <a:blip r:embed="rId2"/>
          <a:srcRect/>
          <a:stretch>
            <a:fillRect/>
          </a:stretch>
        </p:blipFill>
        <p:spPr bwMode="auto">
          <a:xfrm>
            <a:off x="1763688" y="2069940"/>
            <a:ext cx="6048671" cy="3951347"/>
          </a:xfrm>
          <a:prstGeom prst="rect">
            <a:avLst/>
          </a:prstGeom>
          <a:noFill/>
          <a:ln w="9525">
            <a:noFill/>
            <a:miter lim="800000"/>
            <a:headEnd/>
            <a:tailEnd/>
          </a:ln>
        </p:spPr>
      </p:pic>
    </p:spTree>
    <p:extLst>
      <p:ext uri="{BB962C8B-B14F-4D97-AF65-F5344CB8AC3E}">
        <p14:creationId xmlns:p14="http://schemas.microsoft.com/office/powerpoint/2010/main" val="8723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2459</TotalTime>
  <Words>702</Words>
  <Application>Microsoft Office PowerPoint</Application>
  <PresentationFormat>Экран (4:3)</PresentationFormat>
  <Paragraphs>59</Paragraphs>
  <Slides>13</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Constantia</vt:lpstr>
      <vt:lpstr>Times New Roman</vt:lpstr>
      <vt:lpstr>Тема Office</vt:lpstr>
      <vt:lpstr> </vt:lpstr>
      <vt:lpstr>Актуальність дослідження</vt:lpstr>
      <vt:lpstr>МЕТА РОБОТИ:</vt:lpstr>
      <vt:lpstr>Презентация PowerPoint</vt:lpstr>
      <vt:lpstr>Збір інформації про місцеву церкву </vt:lpstr>
      <vt:lpstr>Збір інформації про місцеву церкву </vt:lpstr>
      <vt:lpstr>З ІСТОРІЇ ЦЕРКВИ СЕЛА ОЖЕВЕ</vt:lpstr>
      <vt:lpstr>З ІСТОРІЇ ЦЕРКВИ СЕЛА ОЖЕВЕ</vt:lpstr>
      <vt:lpstr>На ранок 20 грудня 1981 року на церковних дверях повис масивний замок і вивіска «Склад УПТК»</vt:lpstr>
      <vt:lpstr>Презентация PowerPoint</vt:lpstr>
      <vt:lpstr>Урочисте відкриття відбулося у 1986 році</vt:lpstr>
      <vt:lpstr>ВИСНОВКИ</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ДИНАМІКА МЕТЕОРОЛОГІЧНИХ ПОКАЗНИКІВ  У МІСТІ КОНОТОП СУМСЬКОЇ ОБЛАСТІ</dc:title>
  <dc:creator>Admin</dc:creator>
  <cp:lastModifiedBy>acer</cp:lastModifiedBy>
  <cp:revision>250</cp:revision>
  <dcterms:created xsi:type="dcterms:W3CDTF">2012-02-12T08:46:30Z</dcterms:created>
  <dcterms:modified xsi:type="dcterms:W3CDTF">2020-04-26T16:02:24Z</dcterms:modified>
</cp:coreProperties>
</file>