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258" r:id="rId4"/>
    <p:sldId id="260" r:id="rId5"/>
    <p:sldId id="261" r:id="rId6"/>
    <p:sldId id="262" r:id="rId7"/>
    <p:sldId id="259" r:id="rId8"/>
    <p:sldId id="263" r:id="rId9"/>
    <p:sldId id="264" r:id="rId10"/>
    <p:sldId id="266" r:id="rId11"/>
    <p:sldId id="267" r:id="rId12"/>
    <p:sldId id="268" r:id="rId13"/>
    <p:sldId id="269" r:id="rId14"/>
    <p:sldId id="270" r:id="rId15"/>
    <p:sldId id="271" r:id="rId16"/>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66CE1AA0-94E2-4812-BC4F-7FC031CD1948}" type="datetimeFigureOut">
              <a:rPr lang="uk-UA" smtClean="0"/>
              <a:t>14.04.2020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429116-FDC5-49E9-A0B2-1F8C799EDA01}" type="slidenum">
              <a:rPr lang="uk-UA" smtClean="0"/>
              <a:t>‹#›</a:t>
            </a:fld>
            <a:endParaRPr lang="uk-UA"/>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3268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66CE1AA0-94E2-4812-BC4F-7FC031CD1948}" type="datetimeFigureOut">
              <a:rPr lang="uk-UA" smtClean="0"/>
              <a:t>14.04.2020</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156964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6CE1AA0-94E2-4812-BC4F-7FC031CD1948}" type="datetimeFigureOut">
              <a:rPr lang="uk-UA" smtClean="0"/>
              <a:t>14.04.2020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231303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6CE1AA0-94E2-4812-BC4F-7FC031CD1948}" type="datetimeFigureOut">
              <a:rPr lang="uk-UA" smtClean="0"/>
              <a:t>14.04.2020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429116-FDC5-49E9-A0B2-1F8C799EDA01}" type="slidenum">
              <a:rPr lang="uk-UA" smtClean="0"/>
              <a:t>‹#›</a:t>
            </a:fld>
            <a:endParaRPr lang="uk-UA"/>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29714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6CE1AA0-94E2-4812-BC4F-7FC031CD1948}" type="datetimeFigureOut">
              <a:rPr lang="uk-UA" smtClean="0"/>
              <a:t>14.04.2020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1238604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6CE1AA0-94E2-4812-BC4F-7FC031CD1948}" type="datetimeFigureOut">
              <a:rPr lang="uk-UA" smtClean="0"/>
              <a:t>14.04.2020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429116-FDC5-49E9-A0B2-1F8C799EDA01}" type="slidenum">
              <a:rPr lang="uk-UA" smtClean="0"/>
              <a:t>‹#›</a:t>
            </a:fld>
            <a:endParaRPr lang="uk-UA"/>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07683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6CE1AA0-94E2-4812-BC4F-7FC031CD1948}" type="datetimeFigureOut">
              <a:rPr lang="uk-UA" smtClean="0"/>
              <a:t>14.04.2020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202561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6CE1AA0-94E2-4812-BC4F-7FC031CD1948}" type="datetimeFigureOut">
              <a:rPr lang="uk-UA" smtClean="0"/>
              <a:t>14.04.2020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2942081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6CE1AA0-94E2-4812-BC4F-7FC031CD1948}" type="datetimeFigureOut">
              <a:rPr lang="uk-UA" smtClean="0"/>
              <a:t>14.04.2020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1604645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6CE1AA0-94E2-4812-BC4F-7FC031CD1948}" type="datetimeFigureOut">
              <a:rPr lang="uk-UA" smtClean="0"/>
              <a:t>14.04.2020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48393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6CE1AA0-94E2-4812-BC4F-7FC031CD1948}" type="datetimeFigureOut">
              <a:rPr lang="uk-UA" smtClean="0"/>
              <a:t>14.04.2020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241955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6CE1AA0-94E2-4812-BC4F-7FC031CD1948}" type="datetimeFigureOut">
              <a:rPr lang="uk-UA" smtClean="0"/>
              <a:t>14.04.2020</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2083824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6CE1AA0-94E2-4812-BC4F-7FC031CD1948}" type="datetimeFigureOut">
              <a:rPr lang="uk-UA" smtClean="0"/>
              <a:t>14.04.2020</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21707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6CE1AA0-94E2-4812-BC4F-7FC031CD1948}" type="datetimeFigureOut">
              <a:rPr lang="uk-UA" smtClean="0"/>
              <a:t>14.04.2020</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752965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E1AA0-94E2-4812-BC4F-7FC031CD1948}" type="datetimeFigureOut">
              <a:rPr lang="uk-UA" smtClean="0"/>
              <a:t>14.04.2020</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125165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6CE1AA0-94E2-4812-BC4F-7FC031CD1948}" type="datetimeFigureOut">
              <a:rPr lang="uk-UA" smtClean="0"/>
              <a:t>14.04.2020</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186110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6CE1AA0-94E2-4812-BC4F-7FC031CD1948}" type="datetimeFigureOut">
              <a:rPr lang="uk-UA" smtClean="0"/>
              <a:t>14.04.2020</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C1429116-FDC5-49E9-A0B2-1F8C799EDA01}" type="slidenum">
              <a:rPr lang="uk-UA" smtClean="0"/>
              <a:t>‹#›</a:t>
            </a:fld>
            <a:endParaRPr lang="uk-UA"/>
          </a:p>
        </p:txBody>
      </p:sp>
    </p:spTree>
    <p:extLst>
      <p:ext uri="{BB962C8B-B14F-4D97-AF65-F5344CB8AC3E}">
        <p14:creationId xmlns:p14="http://schemas.microsoft.com/office/powerpoint/2010/main" val="357226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6CE1AA0-94E2-4812-BC4F-7FC031CD1948}" type="datetimeFigureOut">
              <a:rPr lang="uk-UA" smtClean="0"/>
              <a:t>14.04.2020</a:t>
            </a:fld>
            <a:endParaRPr lang="uk-UA"/>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uk-UA"/>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C1429116-FDC5-49E9-A0B2-1F8C799EDA01}" type="slidenum">
              <a:rPr lang="uk-UA" smtClean="0"/>
              <a:t>‹#›</a:t>
            </a:fld>
            <a:endParaRPr lang="uk-UA"/>
          </a:p>
        </p:txBody>
      </p:sp>
    </p:spTree>
    <p:extLst>
      <p:ext uri="{BB962C8B-B14F-4D97-AF65-F5344CB8AC3E}">
        <p14:creationId xmlns:p14="http://schemas.microsoft.com/office/powerpoint/2010/main" val="2893449266"/>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uk-UA" dirty="0"/>
          </a:p>
        </p:txBody>
      </p:sp>
      <p:sp>
        <p:nvSpPr>
          <p:cNvPr id="3" name="Подзаголовок 2"/>
          <p:cNvSpPr>
            <a:spLocks noGrp="1"/>
          </p:cNvSpPr>
          <p:nvPr>
            <p:ph type="subTitle" idx="1"/>
          </p:nvPr>
        </p:nvSpPr>
        <p:spPr>
          <a:xfrm>
            <a:off x="1620982" y="0"/>
            <a:ext cx="8631382" cy="1947333"/>
          </a:xfrm>
        </p:spPr>
        <p:txBody>
          <a:bodyPr>
            <a:normAutofit/>
          </a:bodyPr>
          <a:lstStyle/>
          <a:p>
            <a:pPr lvl="0" algn="ctr" defTabSz="914400">
              <a:spcBef>
                <a:spcPts val="0"/>
              </a:spcBef>
              <a:spcAft>
                <a:spcPts val="0"/>
              </a:spcAft>
              <a:buClrTx/>
              <a:buSzTx/>
            </a:pPr>
            <a:r>
              <a:rPr lang="uk-UA" sz="1800" dirty="0">
                <a:solidFill>
                  <a:prstClr val="black"/>
                </a:solidFill>
                <a:latin typeface="Calibri" panose="020F0502020204030204"/>
              </a:rPr>
              <a:t>Всеукраїнський відкритий інтерактивний конкурс</a:t>
            </a:r>
          </a:p>
          <a:p>
            <a:pPr lvl="0" algn="ctr" defTabSz="914400">
              <a:spcBef>
                <a:spcPts val="0"/>
              </a:spcBef>
              <a:spcAft>
                <a:spcPts val="0"/>
              </a:spcAft>
              <a:buClrTx/>
              <a:buSzTx/>
            </a:pPr>
            <a:r>
              <a:rPr lang="uk-UA" sz="1800" dirty="0">
                <a:solidFill>
                  <a:prstClr val="black"/>
                </a:solidFill>
                <a:latin typeface="Calibri" panose="020F0502020204030204"/>
              </a:rPr>
              <a:t>«МАН-Юніор Дослідник»</a:t>
            </a:r>
          </a:p>
          <a:p>
            <a:pPr lvl="0" algn="ctr" defTabSz="914400">
              <a:spcBef>
                <a:spcPts val="0"/>
              </a:spcBef>
              <a:spcAft>
                <a:spcPts val="0"/>
              </a:spcAft>
              <a:buClrTx/>
              <a:buSzTx/>
            </a:pPr>
            <a:r>
              <a:rPr lang="uk-UA" sz="1800" dirty="0">
                <a:solidFill>
                  <a:prstClr val="black"/>
                </a:solidFill>
                <a:latin typeface="Calibri" panose="020F0502020204030204"/>
              </a:rPr>
              <a:t>Номінація «Історик-Юніор»</a:t>
            </a:r>
          </a:p>
          <a:p>
            <a:endParaRPr lang="uk-UA" sz="1600" dirty="0"/>
          </a:p>
        </p:txBody>
      </p:sp>
      <p:pic>
        <p:nvPicPr>
          <p:cNvPr id="5" name="Рисунок 4" descr="boguslav_city_coa_1854"/>
          <p:cNvPicPr/>
          <p:nvPr/>
        </p:nvPicPr>
        <p:blipFill>
          <a:blip r:embed="rId2">
            <a:extLst>
              <a:ext uri="{28A0092B-C50C-407E-A947-70E740481C1C}">
                <a14:useLocalDpi xmlns:a14="http://schemas.microsoft.com/office/drawing/2010/main" val="0"/>
              </a:ext>
            </a:extLst>
          </a:blip>
          <a:srcRect/>
          <a:stretch>
            <a:fillRect/>
          </a:stretch>
        </p:blipFill>
        <p:spPr bwMode="auto">
          <a:xfrm>
            <a:off x="624623" y="1426027"/>
            <a:ext cx="4397319" cy="4510315"/>
          </a:xfrm>
          <a:prstGeom prst="rect">
            <a:avLst/>
          </a:prstGeom>
          <a:noFill/>
          <a:ln>
            <a:noFill/>
          </a:ln>
        </p:spPr>
      </p:pic>
      <p:sp>
        <p:nvSpPr>
          <p:cNvPr id="8" name="Прямоугольник 7"/>
          <p:cNvSpPr/>
          <p:nvPr/>
        </p:nvSpPr>
        <p:spPr>
          <a:xfrm>
            <a:off x="5516748" y="2194286"/>
            <a:ext cx="6522851" cy="1077218"/>
          </a:xfrm>
          <a:prstGeom prst="rect">
            <a:avLst/>
          </a:prstGeom>
        </p:spPr>
        <p:txBody>
          <a:bodyPr wrap="square">
            <a:spAutoFit/>
          </a:bodyPr>
          <a:lstStyle/>
          <a:p>
            <a:pPr algn="ctr"/>
            <a:r>
              <a:rPr lang="ru-RU" sz="3200" dirty="0" err="1" smtClean="0">
                <a:solidFill>
                  <a:srgbClr val="FFFF00"/>
                </a:solidFill>
                <a:latin typeface="Monotype Corsiva" panose="03010101010201010101" pitchFamily="66" charset="0"/>
              </a:rPr>
              <a:t>Віртуальна</a:t>
            </a:r>
            <a:r>
              <a:rPr lang="ru-RU" sz="3200" dirty="0" smtClean="0">
                <a:solidFill>
                  <a:srgbClr val="FFFF00"/>
                </a:solidFill>
                <a:latin typeface="Monotype Corsiva" panose="03010101010201010101" pitchFamily="66" charset="0"/>
              </a:rPr>
              <a:t> </a:t>
            </a:r>
            <a:r>
              <a:rPr lang="ru-RU" sz="3200" dirty="0" err="1" smtClean="0">
                <a:solidFill>
                  <a:srgbClr val="FFFF00"/>
                </a:solidFill>
                <a:latin typeface="Monotype Corsiva" panose="03010101010201010101" pitchFamily="66" charset="0"/>
              </a:rPr>
              <a:t>екскурсія</a:t>
            </a:r>
            <a:endParaRPr lang="ru-RU" sz="3200" dirty="0" smtClean="0">
              <a:solidFill>
                <a:srgbClr val="FFFF00"/>
              </a:solidFill>
              <a:latin typeface="Monotype Corsiva" panose="03010101010201010101" pitchFamily="66" charset="0"/>
            </a:endParaRPr>
          </a:p>
          <a:p>
            <a:pPr algn="ctr"/>
            <a:r>
              <a:rPr lang="ru-RU" sz="3200" dirty="0" smtClean="0">
                <a:solidFill>
                  <a:srgbClr val="FFFF00"/>
                </a:solidFill>
                <a:latin typeface="Monotype Corsiva" panose="03010101010201010101" pitchFamily="66" charset="0"/>
              </a:rPr>
              <a:t>«</a:t>
            </a:r>
            <a:r>
              <a:rPr lang="ru-RU" sz="3200" dirty="0" err="1" smtClean="0">
                <a:solidFill>
                  <a:srgbClr val="FFFF00"/>
                </a:solidFill>
                <a:latin typeface="Monotype Corsiva" panose="03010101010201010101" pitchFamily="66" charset="0"/>
              </a:rPr>
              <a:t>Історичний</a:t>
            </a:r>
            <a:r>
              <a:rPr lang="ru-RU" sz="3200" dirty="0" smtClean="0">
                <a:solidFill>
                  <a:srgbClr val="FFFF00"/>
                </a:solidFill>
                <a:latin typeface="Monotype Corsiva" panose="03010101010201010101" pitchFamily="66" charset="0"/>
              </a:rPr>
              <a:t> центр </a:t>
            </a:r>
            <a:r>
              <a:rPr lang="ru-RU" sz="3200" dirty="0" err="1" smtClean="0">
                <a:solidFill>
                  <a:srgbClr val="FFFF00"/>
                </a:solidFill>
                <a:latin typeface="Monotype Corsiva" panose="03010101010201010101" pitchFamily="66" charset="0"/>
              </a:rPr>
              <a:t>міста</a:t>
            </a:r>
            <a:r>
              <a:rPr lang="ru-RU" sz="3200" dirty="0" smtClean="0">
                <a:solidFill>
                  <a:srgbClr val="FFFF00"/>
                </a:solidFill>
                <a:latin typeface="Monotype Corsiva" panose="03010101010201010101" pitchFamily="66" charset="0"/>
              </a:rPr>
              <a:t> Богуслава»</a:t>
            </a:r>
            <a:endParaRPr lang="ru-RU" sz="3200" dirty="0">
              <a:solidFill>
                <a:srgbClr val="FFFF00"/>
              </a:solidFill>
              <a:latin typeface="Monotype Corsiva" panose="03010101010201010101" pitchFamily="66" charset="0"/>
            </a:endParaRPr>
          </a:p>
        </p:txBody>
      </p:sp>
      <p:sp>
        <p:nvSpPr>
          <p:cNvPr id="9" name="Прямоугольник 8"/>
          <p:cNvSpPr/>
          <p:nvPr/>
        </p:nvSpPr>
        <p:spPr>
          <a:xfrm>
            <a:off x="6165274" y="4089832"/>
            <a:ext cx="5874326" cy="2616101"/>
          </a:xfrm>
          <a:prstGeom prst="rect">
            <a:avLst/>
          </a:prstGeom>
        </p:spPr>
        <p:txBody>
          <a:bodyPr wrap="square">
            <a:spAutoFit/>
          </a:bodyPr>
          <a:lstStyle/>
          <a:p>
            <a:r>
              <a:rPr lang="ru-RU" sz="1600" b="1" dirty="0" smtClean="0">
                <a:solidFill>
                  <a:schemeClr val="bg1"/>
                </a:solidFill>
              </a:rPr>
              <a:t>Автор роботи:</a:t>
            </a:r>
          </a:p>
          <a:p>
            <a:r>
              <a:rPr lang="ru-RU" sz="1600" b="1" dirty="0" smtClean="0">
                <a:solidFill>
                  <a:schemeClr val="bg1"/>
                </a:solidFill>
              </a:rPr>
              <a:t>Шевченко Максим, </a:t>
            </a:r>
            <a:r>
              <a:rPr lang="ru-RU" sz="1600" dirty="0" smtClean="0">
                <a:solidFill>
                  <a:schemeClr val="bg1"/>
                </a:solidFill>
              </a:rPr>
              <a:t>вихованець </a:t>
            </a:r>
            <a:r>
              <a:rPr lang="ru-RU" sz="1600" dirty="0" smtClean="0">
                <a:solidFill>
                  <a:schemeClr val="bg1"/>
                </a:solidFill>
              </a:rPr>
              <a:t>гуртка</a:t>
            </a:r>
            <a:endParaRPr lang="ru-RU" sz="1600" dirty="0">
              <a:solidFill>
                <a:schemeClr val="bg1"/>
              </a:solidFill>
            </a:endParaRPr>
          </a:p>
          <a:p>
            <a:r>
              <a:rPr lang="ru-RU" sz="1600" dirty="0" smtClean="0">
                <a:solidFill>
                  <a:schemeClr val="bg1"/>
                </a:solidFill>
              </a:rPr>
              <a:t>«Юні </a:t>
            </a:r>
            <a:r>
              <a:rPr lang="ru-RU" sz="1600" dirty="0" smtClean="0">
                <a:solidFill>
                  <a:schemeClr val="bg1"/>
                </a:solidFill>
              </a:rPr>
              <a:t>екскурсоводи» Богуславського районного центру дитячої </a:t>
            </a:r>
            <a:r>
              <a:rPr lang="ru-RU" sz="1600" dirty="0" smtClean="0">
                <a:solidFill>
                  <a:schemeClr val="bg1"/>
                </a:solidFill>
              </a:rPr>
              <a:t>та юнацької творчості</a:t>
            </a:r>
          </a:p>
          <a:p>
            <a:r>
              <a:rPr lang="ru-RU" sz="1600" b="1" dirty="0" smtClean="0">
                <a:solidFill>
                  <a:schemeClr val="bg1"/>
                </a:solidFill>
              </a:rPr>
              <a:t>Керівник проекту:</a:t>
            </a:r>
            <a:endParaRPr lang="ru-RU" sz="1600" b="1" dirty="0">
              <a:solidFill>
                <a:schemeClr val="bg1"/>
              </a:solidFill>
            </a:endParaRPr>
          </a:p>
          <a:p>
            <a:r>
              <a:rPr lang="ru-RU" sz="1600" b="1" dirty="0" smtClean="0">
                <a:solidFill>
                  <a:schemeClr val="bg1"/>
                </a:solidFill>
              </a:rPr>
              <a:t>Лаговська Тетяна Іванівна, </a:t>
            </a:r>
            <a:r>
              <a:rPr lang="ru-RU" sz="1600" dirty="0" smtClean="0">
                <a:solidFill>
                  <a:schemeClr val="bg1"/>
                </a:solidFill>
              </a:rPr>
              <a:t>керівник </a:t>
            </a:r>
            <a:r>
              <a:rPr lang="ru-RU" sz="1600" dirty="0">
                <a:solidFill>
                  <a:schemeClr val="bg1"/>
                </a:solidFill>
              </a:rPr>
              <a:t>гуртка</a:t>
            </a:r>
          </a:p>
          <a:p>
            <a:r>
              <a:rPr lang="ru-RU" sz="1600" dirty="0">
                <a:solidFill>
                  <a:schemeClr val="bg1"/>
                </a:solidFill>
              </a:rPr>
              <a:t>«Юні екскурсоводи» Богуславського районного центру дитячої та юнацької творчості</a:t>
            </a:r>
          </a:p>
          <a:p>
            <a:endParaRPr lang="ru-RU" b="1" dirty="0">
              <a:solidFill>
                <a:schemeClr val="bg1"/>
              </a:solidFill>
            </a:endParaRPr>
          </a:p>
          <a:p>
            <a:r>
              <a:rPr lang="ru-RU" b="1" dirty="0" smtClean="0">
                <a:solidFill>
                  <a:schemeClr val="bg1"/>
                </a:solidFill>
              </a:rPr>
              <a:t>2020р.</a:t>
            </a:r>
            <a:endParaRPr lang="ru-RU" b="1" dirty="0">
              <a:solidFill>
                <a:schemeClr val="bg1"/>
              </a:solidFill>
            </a:endParaRPr>
          </a:p>
        </p:txBody>
      </p:sp>
    </p:spTree>
    <p:extLst>
      <p:ext uri="{BB962C8B-B14F-4D97-AF65-F5344CB8AC3E}">
        <p14:creationId xmlns:p14="http://schemas.microsoft.com/office/powerpoint/2010/main" val="8428189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0628" y="5805714"/>
            <a:ext cx="11930743" cy="1052286"/>
          </a:xfrm>
        </p:spPr>
        <p:txBody>
          <a:bodyPr>
            <a:normAutofit/>
          </a:bodyPr>
          <a:lstStyle/>
          <a:p>
            <a:pPr algn="ctr"/>
            <a:r>
              <a:rPr lang="uk-UA" sz="1600" dirty="0" smtClean="0"/>
              <a:t>Дорогою до наступної зупинки можемо побачити також одну з найцікавіших пам’яток Богуслава— свято-Троїцьку церкву-ротонду, збудовану в 1832-1861 роках. Церква складається з двох об’ємів: дзвіниці і храму-ротонди. Така композиція дуже характерна для архітектури класицизму.</a:t>
            </a:r>
            <a:endParaRPr lang="uk-UA" sz="1600" dirty="0"/>
          </a:p>
        </p:txBody>
      </p:sp>
      <p:pic>
        <p:nvPicPr>
          <p:cNvPr id="4" name="Объект 3"/>
          <p:cNvPicPr>
            <a:picLocks noGrp="1" noChangeAspect="1"/>
          </p:cNvPicPr>
          <p:nvPr>
            <p:ph idx="1"/>
          </p:nvPr>
        </p:nvPicPr>
        <p:blipFill>
          <a:blip r:embed="rId2"/>
          <a:stretch>
            <a:fillRect/>
          </a:stretch>
        </p:blipFill>
        <p:spPr>
          <a:xfrm>
            <a:off x="3460431" y="928481"/>
            <a:ext cx="5418253" cy="3614738"/>
          </a:xfrm>
          <a:prstGeom prst="rect">
            <a:avLst/>
          </a:prstGeom>
        </p:spPr>
      </p:pic>
      <p:pic>
        <p:nvPicPr>
          <p:cNvPr id="5" name="Рисунок 4"/>
          <p:cNvPicPr>
            <a:picLocks noChangeAspect="1"/>
          </p:cNvPicPr>
          <p:nvPr/>
        </p:nvPicPr>
        <p:blipFill>
          <a:blip r:embed="rId3"/>
          <a:stretch>
            <a:fillRect/>
          </a:stretch>
        </p:blipFill>
        <p:spPr>
          <a:xfrm>
            <a:off x="9029859" y="279400"/>
            <a:ext cx="3031512" cy="4543115"/>
          </a:xfrm>
          <a:prstGeom prst="rect">
            <a:avLst/>
          </a:prstGeom>
        </p:spPr>
      </p:pic>
      <p:pic>
        <p:nvPicPr>
          <p:cNvPr id="6" name="Рисунок 5"/>
          <p:cNvPicPr>
            <a:picLocks noChangeAspect="1"/>
          </p:cNvPicPr>
          <p:nvPr/>
        </p:nvPicPr>
        <p:blipFill>
          <a:blip r:embed="rId4"/>
          <a:stretch>
            <a:fillRect/>
          </a:stretch>
        </p:blipFill>
        <p:spPr>
          <a:xfrm>
            <a:off x="130628" y="354056"/>
            <a:ext cx="3178629" cy="4763588"/>
          </a:xfrm>
          <a:prstGeom prst="rect">
            <a:avLst/>
          </a:prstGeom>
        </p:spPr>
      </p:pic>
    </p:spTree>
    <p:extLst>
      <p:ext uri="{BB962C8B-B14F-4D97-AF65-F5344CB8AC3E}">
        <p14:creationId xmlns:p14="http://schemas.microsoft.com/office/powerpoint/2010/main" val="941738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4799" y="4758920"/>
            <a:ext cx="11836571" cy="1961193"/>
          </a:xfrm>
        </p:spPr>
        <p:txBody>
          <a:bodyPr>
            <a:normAutofit/>
          </a:bodyPr>
          <a:lstStyle/>
          <a:p>
            <a:pPr algn="ctr"/>
            <a:r>
              <a:rPr lang="uk-UA" sz="1600" dirty="0" smtClean="0"/>
              <a:t>Саме на північний захід від церкви знаходиться музей-садиба художника Івана Максимовича Сошенка, більше відомого як друга Тараса Шевченка. На території садиби - хата, в якій у 1807 році </a:t>
            </a:r>
            <a:r>
              <a:rPr lang="uk-UA" sz="1600" dirty="0"/>
              <a:t>народився </a:t>
            </a:r>
            <a:r>
              <a:rPr lang="uk-UA" sz="1600" dirty="0" smtClean="0"/>
              <a:t>і прожив </a:t>
            </a:r>
            <a:r>
              <a:rPr lang="uk-UA" sz="1600" dirty="0"/>
              <a:t>до 13 </a:t>
            </a:r>
            <a:r>
              <a:rPr lang="uk-UA" sz="1600" dirty="0" smtClean="0"/>
              <a:t>років Сошенко, та пам’ятник йому (1982</a:t>
            </a:r>
            <a:r>
              <a:rPr lang="uk-UA" sz="1600" dirty="0"/>
              <a:t>). </a:t>
            </a:r>
            <a:r>
              <a:rPr lang="uk-UA" sz="1600" dirty="0" smtClean="0"/>
              <a:t/>
            </a:r>
            <a:br>
              <a:rPr lang="uk-UA" sz="1600" dirty="0" smtClean="0"/>
            </a:br>
            <a:r>
              <a:rPr lang="uk-UA" sz="1600" dirty="0" smtClean="0"/>
              <a:t>Експозиція </a:t>
            </a:r>
            <a:r>
              <a:rPr lang="uk-UA" sz="1600" dirty="0"/>
              <a:t>музею розповідає про роки дитинства художника в Богуславі та Вільшані, його навчання в Петербурзький Академії </a:t>
            </a:r>
            <a:r>
              <a:rPr lang="uk-UA" sz="1600" dirty="0" err="1"/>
              <a:t>Художеств</a:t>
            </a:r>
            <a:r>
              <a:rPr lang="uk-UA" sz="1600" dirty="0"/>
              <a:t>, про доленосну зустріч з Тарасом Шевченком, про творчість та педагогічну діяльність.</a:t>
            </a:r>
            <a:r>
              <a:rPr lang="ru-RU" sz="1600" dirty="0" smtClean="0"/>
              <a:t>.</a:t>
            </a:r>
            <a:endParaRPr lang="uk-UA" sz="1600" dirty="0"/>
          </a:p>
        </p:txBody>
      </p:sp>
      <p:pic>
        <p:nvPicPr>
          <p:cNvPr id="4" name="Объект 3"/>
          <p:cNvPicPr>
            <a:picLocks noGrp="1" noChangeAspect="1"/>
          </p:cNvPicPr>
          <p:nvPr>
            <p:ph idx="1"/>
          </p:nvPr>
        </p:nvPicPr>
        <p:blipFill>
          <a:blip r:embed="rId2"/>
          <a:stretch>
            <a:fillRect/>
          </a:stretch>
        </p:blipFill>
        <p:spPr>
          <a:xfrm>
            <a:off x="224800" y="872594"/>
            <a:ext cx="5418253" cy="3614738"/>
          </a:xfrm>
          <a:prstGeom prst="rect">
            <a:avLst/>
          </a:prstGeom>
        </p:spPr>
      </p:pic>
      <p:pic>
        <p:nvPicPr>
          <p:cNvPr id="5" name="Рисунок 4"/>
          <p:cNvPicPr>
            <a:picLocks noChangeAspect="1"/>
          </p:cNvPicPr>
          <p:nvPr/>
        </p:nvPicPr>
        <p:blipFill>
          <a:blip r:embed="rId3"/>
          <a:stretch>
            <a:fillRect/>
          </a:stretch>
        </p:blipFill>
        <p:spPr>
          <a:xfrm>
            <a:off x="5909939" y="196666"/>
            <a:ext cx="6151432" cy="4103872"/>
          </a:xfrm>
          <a:prstGeom prst="rect">
            <a:avLst/>
          </a:prstGeom>
        </p:spPr>
      </p:pic>
      <p:sp>
        <p:nvSpPr>
          <p:cNvPr id="6" name="Прямоугольник 5"/>
          <p:cNvSpPr/>
          <p:nvPr/>
        </p:nvSpPr>
        <p:spPr>
          <a:xfrm>
            <a:off x="4648055" y="231674"/>
            <a:ext cx="1326004" cy="369332"/>
          </a:xfrm>
          <a:prstGeom prst="rect">
            <a:avLst/>
          </a:prstGeom>
        </p:spPr>
        <p:txBody>
          <a:bodyPr wrap="none">
            <a:spAutoFit/>
          </a:bodyPr>
          <a:lstStyle/>
          <a:p>
            <a:r>
              <a:rPr lang="uk-UA" b="1" dirty="0" smtClean="0">
                <a:solidFill>
                  <a:schemeClr val="bg1"/>
                </a:solidFill>
              </a:rPr>
              <a:t>Зупинка 3</a:t>
            </a:r>
            <a:endParaRPr lang="uk-UA" b="1" dirty="0">
              <a:solidFill>
                <a:schemeClr val="bg1"/>
              </a:solidFill>
            </a:endParaRPr>
          </a:p>
        </p:txBody>
      </p:sp>
    </p:spTree>
    <p:extLst>
      <p:ext uri="{BB962C8B-B14F-4D97-AF65-F5344CB8AC3E}">
        <p14:creationId xmlns:p14="http://schemas.microsoft.com/office/powerpoint/2010/main" val="2914813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296" y="5658658"/>
            <a:ext cx="11796503" cy="1075969"/>
          </a:xfrm>
        </p:spPr>
        <p:txBody>
          <a:bodyPr>
            <a:normAutofit/>
          </a:bodyPr>
          <a:lstStyle/>
          <a:p>
            <a:pPr algn="ctr"/>
            <a:r>
              <a:rPr lang="uk-UA" sz="1600" dirty="0" smtClean="0"/>
              <a:t>Богуслав відомий не лише своїми архітектурними пам’ятками, але й природною пам’яткою — гранітним оголенням Українського кристалічного щита, який  бачимо дорогою до наступної зупинки. У цій ділянці річка Рось вся усіяна порогами. На острові влаштовано ландшафтний парк “</a:t>
            </a:r>
            <a:r>
              <a:rPr lang="uk-UA" sz="1600" dirty="0" err="1" smtClean="0"/>
              <a:t>Богуславль</a:t>
            </a:r>
            <a:r>
              <a:rPr lang="uk-UA" sz="1600" dirty="0" smtClean="0"/>
              <a:t>”.</a:t>
            </a:r>
            <a:endParaRPr lang="uk-UA" sz="1600" dirty="0"/>
          </a:p>
        </p:txBody>
      </p:sp>
      <p:pic>
        <p:nvPicPr>
          <p:cNvPr id="4" name="Объект 3"/>
          <p:cNvPicPr>
            <a:picLocks noGrp="1" noChangeAspect="1"/>
          </p:cNvPicPr>
          <p:nvPr>
            <p:ph idx="1"/>
          </p:nvPr>
        </p:nvPicPr>
        <p:blipFill>
          <a:blip r:embed="rId2"/>
          <a:stretch>
            <a:fillRect/>
          </a:stretch>
        </p:blipFill>
        <p:spPr>
          <a:xfrm>
            <a:off x="192297" y="148771"/>
            <a:ext cx="4759115" cy="3175000"/>
          </a:xfrm>
          <a:prstGeom prst="rect">
            <a:avLst/>
          </a:prstGeom>
        </p:spPr>
      </p:pic>
      <p:pic>
        <p:nvPicPr>
          <p:cNvPr id="5" name="Рисунок 4"/>
          <p:cNvPicPr>
            <a:picLocks noChangeAspect="1"/>
          </p:cNvPicPr>
          <p:nvPr/>
        </p:nvPicPr>
        <p:blipFill>
          <a:blip r:embed="rId3"/>
          <a:stretch>
            <a:fillRect/>
          </a:stretch>
        </p:blipFill>
        <p:spPr>
          <a:xfrm>
            <a:off x="6417258" y="148771"/>
            <a:ext cx="5281257" cy="3523343"/>
          </a:xfrm>
          <a:prstGeom prst="rect">
            <a:avLst/>
          </a:prstGeom>
        </p:spPr>
      </p:pic>
      <p:pic>
        <p:nvPicPr>
          <p:cNvPr id="6" name="Рисунок 5"/>
          <p:cNvPicPr>
            <a:picLocks noChangeAspect="1"/>
          </p:cNvPicPr>
          <p:nvPr/>
        </p:nvPicPr>
        <p:blipFill>
          <a:blip r:embed="rId4"/>
          <a:stretch>
            <a:fillRect/>
          </a:stretch>
        </p:blipFill>
        <p:spPr>
          <a:xfrm>
            <a:off x="3846284" y="3159034"/>
            <a:ext cx="3775659" cy="2341880"/>
          </a:xfrm>
          <a:prstGeom prst="rect">
            <a:avLst/>
          </a:prstGeom>
        </p:spPr>
      </p:pic>
    </p:spTree>
    <p:extLst>
      <p:ext uri="{BB962C8B-B14F-4D97-AF65-F5344CB8AC3E}">
        <p14:creationId xmlns:p14="http://schemas.microsoft.com/office/powerpoint/2010/main" val="1377085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9657" y="5863771"/>
            <a:ext cx="11858172" cy="904703"/>
          </a:xfrm>
        </p:spPr>
        <p:txBody>
          <a:bodyPr>
            <a:normAutofit/>
          </a:bodyPr>
          <a:lstStyle/>
          <a:p>
            <a:pPr algn="ctr"/>
            <a:r>
              <a:rPr lang="uk-UA" sz="1600" dirty="0"/>
              <a:t>У центрі парку стоїть скульптура Марусі Богуславки, легендарної української героїні </a:t>
            </a:r>
            <a:r>
              <a:rPr lang="en-US" sz="1600" dirty="0"/>
              <a:t>XVII </a:t>
            </a:r>
            <a:r>
              <a:rPr lang="uk-UA" sz="1600" dirty="0"/>
              <a:t>сторіччя, яка звільнила </a:t>
            </a:r>
            <a:r>
              <a:rPr lang="uk-UA" sz="1600" dirty="0" smtClean="0"/>
              <a:t> 700 українських </a:t>
            </a:r>
            <a:r>
              <a:rPr lang="uk-UA" sz="1600" dirty="0"/>
              <a:t>козаків-невольників, які перебували в полоні протягом 30 </a:t>
            </a:r>
            <a:r>
              <a:rPr lang="uk-UA" sz="1600" dirty="0" smtClean="0"/>
              <a:t>років.</a:t>
            </a:r>
            <a:br>
              <a:rPr lang="uk-UA" sz="1600" dirty="0" smtClean="0"/>
            </a:br>
            <a:r>
              <a:rPr lang="uk-UA" sz="1600" dirty="0" smtClean="0"/>
              <a:t>Пам’ятник </a:t>
            </a:r>
            <a:r>
              <a:rPr lang="uk-UA" sz="1600" dirty="0"/>
              <a:t>роботи </a:t>
            </a:r>
            <a:r>
              <a:rPr lang="uk-UA" sz="1600" dirty="0" smtClean="0"/>
              <a:t>Марії  Корткевич </a:t>
            </a:r>
            <a:r>
              <a:rPr lang="uk-UA" sz="1600" dirty="0"/>
              <a:t>відкрито у 1980 році.</a:t>
            </a:r>
          </a:p>
        </p:txBody>
      </p:sp>
      <p:pic>
        <p:nvPicPr>
          <p:cNvPr id="5" name="Рисунок 4"/>
          <p:cNvPicPr>
            <a:picLocks noChangeAspect="1"/>
          </p:cNvPicPr>
          <p:nvPr/>
        </p:nvPicPr>
        <p:blipFill>
          <a:blip r:embed="rId2"/>
          <a:stretch>
            <a:fillRect/>
          </a:stretch>
        </p:blipFill>
        <p:spPr>
          <a:xfrm>
            <a:off x="7224965" y="1515786"/>
            <a:ext cx="4792864" cy="3197516"/>
          </a:xfrm>
          <a:prstGeom prst="rect">
            <a:avLst/>
          </a:prstGeom>
        </p:spPr>
      </p:pic>
      <p:sp>
        <p:nvSpPr>
          <p:cNvPr id="6" name="Прямоугольник 5"/>
          <p:cNvSpPr/>
          <p:nvPr/>
        </p:nvSpPr>
        <p:spPr>
          <a:xfrm>
            <a:off x="5273341" y="153552"/>
            <a:ext cx="1326004" cy="369332"/>
          </a:xfrm>
          <a:prstGeom prst="rect">
            <a:avLst/>
          </a:prstGeom>
        </p:spPr>
        <p:txBody>
          <a:bodyPr wrap="square">
            <a:spAutoFit/>
          </a:bodyPr>
          <a:lstStyle/>
          <a:p>
            <a:r>
              <a:rPr lang="uk-UA" b="1" dirty="0" smtClean="0">
                <a:solidFill>
                  <a:schemeClr val="bg1"/>
                </a:solidFill>
              </a:rPr>
              <a:t>Зупинка 4</a:t>
            </a:r>
            <a:endParaRPr lang="uk-UA" b="1" dirty="0">
              <a:solidFill>
                <a:schemeClr val="bg1"/>
              </a:solidFill>
            </a:endParaRPr>
          </a:p>
        </p:txBody>
      </p:sp>
      <p:pic>
        <p:nvPicPr>
          <p:cNvPr id="7" name="Рисунок 6"/>
          <p:cNvPicPr>
            <a:picLocks noChangeAspect="1"/>
          </p:cNvPicPr>
          <p:nvPr/>
        </p:nvPicPr>
        <p:blipFill rotWithShape="1">
          <a:blip r:embed="rId3"/>
          <a:srcRect l="4405" r="7185" b="7543"/>
          <a:stretch/>
        </p:blipFill>
        <p:spPr>
          <a:xfrm>
            <a:off x="79827" y="1287399"/>
            <a:ext cx="4659085" cy="3654291"/>
          </a:xfrm>
          <a:prstGeom prst="rect">
            <a:avLst/>
          </a:prstGeom>
        </p:spPr>
      </p:pic>
      <p:pic>
        <p:nvPicPr>
          <p:cNvPr id="4" name="Объект 3"/>
          <p:cNvPicPr>
            <a:picLocks noGrp="1" noChangeAspect="1"/>
          </p:cNvPicPr>
          <p:nvPr>
            <p:ph idx="1"/>
          </p:nvPr>
        </p:nvPicPr>
        <p:blipFill rotWithShape="1">
          <a:blip r:embed="rId4"/>
          <a:srcRect l="1575" t="5780" r="-604" b="2145"/>
          <a:stretch/>
        </p:blipFill>
        <p:spPr>
          <a:xfrm>
            <a:off x="4376537" y="791544"/>
            <a:ext cx="3649863" cy="5086742"/>
          </a:xfrm>
          <a:prstGeom prst="rect">
            <a:avLst/>
          </a:prstGeom>
        </p:spPr>
      </p:pic>
    </p:spTree>
    <p:extLst>
      <p:ext uri="{BB962C8B-B14F-4D97-AF65-F5344CB8AC3E}">
        <p14:creationId xmlns:p14="http://schemas.microsoft.com/office/powerpoint/2010/main" val="1889769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600" y="5194223"/>
            <a:ext cx="11974285" cy="1511376"/>
          </a:xfrm>
        </p:spPr>
        <p:txBody>
          <a:bodyPr>
            <a:normAutofit fontScale="90000"/>
          </a:bodyPr>
          <a:lstStyle/>
          <a:p>
            <a:pPr algn="ctr"/>
            <a:r>
              <a:rPr lang="uk-UA" sz="1600" dirty="0"/>
              <a:t>Єдиний в Україні музей письменниці Марко </a:t>
            </a:r>
            <a:r>
              <a:rPr lang="uk-UA" sz="1600" dirty="0" smtClean="0"/>
              <a:t>Вовчок.</a:t>
            </a:r>
            <a:br>
              <a:rPr lang="uk-UA" sz="1600" dirty="0" smtClean="0"/>
            </a:br>
            <a:r>
              <a:rPr lang="uk-UA" sz="1600" dirty="0" smtClean="0"/>
              <a:t>Саме В </a:t>
            </a:r>
            <a:r>
              <a:rPr lang="uk-UA" sz="1600" dirty="0"/>
              <a:t>цій хаті Марія Олександрівна Вілінська, що публікувала свої твори під псевдонімом Марко Вовчок, </a:t>
            </a:r>
            <a:r>
              <a:rPr lang="uk-UA" sz="1600" dirty="0" smtClean="0"/>
              <a:t>прожила майже </a:t>
            </a:r>
            <a:r>
              <a:rPr lang="uk-UA" sz="1600" dirty="0"/>
              <a:t>1 рік у</a:t>
            </a:r>
            <a:r>
              <a:rPr lang="uk-UA" sz="1600" dirty="0" smtClean="0"/>
              <a:t> 1885 -1886 рр., </a:t>
            </a:r>
            <a:r>
              <a:rPr lang="uk-UA" sz="1600" dirty="0"/>
              <a:t>а </a:t>
            </a:r>
            <a:r>
              <a:rPr lang="uk-UA" sz="1600" dirty="0" smtClean="0"/>
              <a:t>згодом </a:t>
            </a:r>
            <a:r>
              <a:rPr lang="uk-UA" sz="1600" dirty="0"/>
              <a:t>близько 7 років провела в мальовничому селі </a:t>
            </a:r>
            <a:r>
              <a:rPr lang="uk-UA" sz="1600" dirty="0" smtClean="0"/>
              <a:t>Хохітва богуславського району.</a:t>
            </a:r>
            <a:br>
              <a:rPr lang="uk-UA" sz="1600" dirty="0" smtClean="0"/>
            </a:br>
            <a:r>
              <a:rPr lang="uk-UA" sz="1600" dirty="0" smtClean="0"/>
              <a:t>Під </a:t>
            </a:r>
            <a:r>
              <a:rPr lang="uk-UA" sz="1600" dirty="0"/>
              <a:t>експозицію відведена половина будинку з 5-ти кімнат загальною площею 87 </a:t>
            </a:r>
            <a:r>
              <a:rPr lang="uk-UA" sz="1600" dirty="0" err="1" smtClean="0"/>
              <a:t>кв.м</a:t>
            </a:r>
            <a:r>
              <a:rPr lang="uk-UA" sz="1600" dirty="0" smtClean="0"/>
              <a:t>. </a:t>
            </a:r>
            <a:r>
              <a:rPr lang="uk-UA" sz="1600" dirty="0"/>
              <a:t>В експозиції представлено більше 500 експонатів – фото, меблі, книги, живопис, скульптура, речі домашнього </a:t>
            </a:r>
            <a:r>
              <a:rPr lang="uk-UA" sz="1600" dirty="0" smtClean="0"/>
              <a:t>вжитку.</a:t>
            </a:r>
            <a:br>
              <a:rPr lang="uk-UA" sz="1600" dirty="0" smtClean="0"/>
            </a:br>
            <a:r>
              <a:rPr lang="uk-UA" sz="1600" dirty="0" smtClean="0"/>
              <a:t>Серед </a:t>
            </a:r>
            <a:r>
              <a:rPr lang="uk-UA" sz="1600" dirty="0"/>
              <a:t>експонатів є </a:t>
            </a:r>
            <a:r>
              <a:rPr lang="uk-UA" sz="1600" dirty="0" smtClean="0"/>
              <a:t>оригінальні </a:t>
            </a:r>
            <a:r>
              <a:rPr lang="uk-UA" sz="1600" dirty="0"/>
              <a:t>речі, які належали письменниці.</a:t>
            </a:r>
          </a:p>
        </p:txBody>
      </p:sp>
      <p:pic>
        <p:nvPicPr>
          <p:cNvPr id="4" name="Объект 3"/>
          <p:cNvPicPr>
            <a:picLocks noGrp="1" noChangeAspect="1"/>
          </p:cNvPicPr>
          <p:nvPr>
            <p:ph idx="1"/>
          </p:nvPr>
        </p:nvPicPr>
        <p:blipFill>
          <a:blip r:embed="rId2"/>
          <a:stretch>
            <a:fillRect/>
          </a:stretch>
        </p:blipFill>
        <p:spPr>
          <a:xfrm>
            <a:off x="275771" y="918028"/>
            <a:ext cx="5418253" cy="3614738"/>
          </a:xfrm>
          <a:prstGeom prst="rect">
            <a:avLst/>
          </a:prstGeom>
        </p:spPr>
      </p:pic>
      <p:sp>
        <p:nvSpPr>
          <p:cNvPr id="5" name="Прямоугольник 4"/>
          <p:cNvSpPr/>
          <p:nvPr/>
        </p:nvSpPr>
        <p:spPr>
          <a:xfrm>
            <a:off x="4951412" y="129674"/>
            <a:ext cx="1326004" cy="369332"/>
          </a:xfrm>
          <a:prstGeom prst="rect">
            <a:avLst/>
          </a:prstGeom>
        </p:spPr>
        <p:txBody>
          <a:bodyPr wrap="none">
            <a:spAutoFit/>
          </a:bodyPr>
          <a:lstStyle/>
          <a:p>
            <a:r>
              <a:rPr lang="uk-UA" b="1" dirty="0">
                <a:solidFill>
                  <a:schemeClr val="bg1"/>
                </a:solidFill>
              </a:rPr>
              <a:t>Зупинка </a:t>
            </a:r>
            <a:r>
              <a:rPr lang="uk-UA" b="1" dirty="0" smtClean="0">
                <a:solidFill>
                  <a:schemeClr val="bg1"/>
                </a:solidFill>
              </a:rPr>
              <a:t>5</a:t>
            </a:r>
            <a:endParaRPr lang="uk-UA" b="1" dirty="0">
              <a:solidFill>
                <a:schemeClr val="bg1"/>
              </a:solidFill>
            </a:endParaRPr>
          </a:p>
        </p:txBody>
      </p:sp>
      <p:pic>
        <p:nvPicPr>
          <p:cNvPr id="6" name="Рисунок 5"/>
          <p:cNvPicPr>
            <a:picLocks noChangeAspect="1"/>
          </p:cNvPicPr>
          <p:nvPr/>
        </p:nvPicPr>
        <p:blipFill rotWithShape="1">
          <a:blip r:embed="rId3"/>
          <a:srcRect r="238" b="5484"/>
          <a:stretch/>
        </p:blipFill>
        <p:spPr>
          <a:xfrm>
            <a:off x="5790672" y="685800"/>
            <a:ext cx="6082014" cy="4321629"/>
          </a:xfrm>
          <a:prstGeom prst="rect">
            <a:avLst/>
          </a:prstGeom>
        </p:spPr>
      </p:pic>
    </p:spTree>
    <p:extLst>
      <p:ext uri="{BB962C8B-B14F-4D97-AF65-F5344CB8AC3E}">
        <p14:creationId xmlns:p14="http://schemas.microsoft.com/office/powerpoint/2010/main" val="2113890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5143" y="5544457"/>
            <a:ext cx="11930743" cy="1313543"/>
          </a:xfrm>
        </p:spPr>
        <p:txBody>
          <a:bodyPr>
            <a:normAutofit/>
          </a:bodyPr>
          <a:lstStyle/>
          <a:p>
            <a:pPr algn="ctr"/>
            <a:r>
              <a:rPr lang="uk-UA" sz="1400" dirty="0" smtClean="0"/>
              <a:t>Перебуваючи </a:t>
            </a:r>
            <a:r>
              <a:rPr lang="uk-UA" sz="1400" dirty="0"/>
              <a:t>у Богуславі, </a:t>
            </a:r>
            <a:r>
              <a:rPr lang="uk-UA" sz="1400" dirty="0" smtClean="0"/>
              <a:t>я раджу </a:t>
            </a:r>
            <a:r>
              <a:rPr lang="uk-UA" sz="1400" dirty="0"/>
              <a:t>відвідати </a:t>
            </a:r>
            <a:r>
              <a:rPr lang="uk-UA" sz="1400" dirty="0" smtClean="0"/>
              <a:t>музеї, які ми бачили під час цієї екскурсії,  </a:t>
            </a:r>
            <a:r>
              <a:rPr lang="uk-UA" sz="1400" dirty="0"/>
              <a:t>і послухати розповіді місцевих екскурсоводів</a:t>
            </a:r>
            <a:r>
              <a:rPr lang="uk-UA" sz="1400"/>
              <a:t>. </a:t>
            </a:r>
            <a:r>
              <a:rPr lang="ru-RU" sz="1400" dirty="0" smtClean="0"/>
              <a:t/>
            </a:r>
            <a:br>
              <a:rPr lang="ru-RU" sz="1400" dirty="0" smtClean="0"/>
            </a:br>
            <a:r>
              <a:rPr lang="uk-UA" sz="1400" dirty="0" smtClean="0"/>
              <a:t>Животрепетна природа вражає в усі пори року, прекрасна Рось навіює спогади, камінні скелі мовчать про плинність часу, а археологічні експонати запрошують в історію таку древню, що не видно ні кінця, ні краю…</a:t>
            </a:r>
            <a:br>
              <a:rPr lang="uk-UA" sz="1400" dirty="0" smtClean="0"/>
            </a:br>
            <a:r>
              <a:rPr lang="uk-UA" sz="1400" dirty="0" smtClean="0"/>
              <a:t>Приїздіть до Богуслава – міста славетної історії та великого майбутнього!</a:t>
            </a:r>
            <a:endParaRPr lang="uk-UA" sz="1400" dirty="0"/>
          </a:p>
        </p:txBody>
      </p:sp>
      <p:pic>
        <p:nvPicPr>
          <p:cNvPr id="4" name="Объект 3"/>
          <p:cNvPicPr>
            <a:picLocks noGrp="1" noChangeAspect="1"/>
          </p:cNvPicPr>
          <p:nvPr>
            <p:ph idx="1"/>
          </p:nvPr>
        </p:nvPicPr>
        <p:blipFill rotWithShape="1">
          <a:blip r:embed="rId2"/>
          <a:srcRect r="654" b="4536"/>
          <a:stretch/>
        </p:blipFill>
        <p:spPr>
          <a:xfrm>
            <a:off x="2156062" y="131723"/>
            <a:ext cx="7510452" cy="5412734"/>
          </a:xfrm>
          <a:prstGeom prst="rect">
            <a:avLst/>
          </a:prstGeom>
        </p:spPr>
      </p:pic>
    </p:spTree>
    <p:extLst>
      <p:ext uri="{BB962C8B-B14F-4D97-AF65-F5344CB8AC3E}">
        <p14:creationId xmlns:p14="http://schemas.microsoft.com/office/powerpoint/2010/main" val="3250086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5735" y="4114800"/>
            <a:ext cx="11519283" cy="2743199"/>
          </a:xfrm>
        </p:spPr>
        <p:txBody>
          <a:bodyPr>
            <a:normAutofit/>
          </a:bodyPr>
          <a:lstStyle/>
          <a:p>
            <a:r>
              <a:rPr lang="uk-UA" sz="1800" b="1" dirty="0">
                <a:solidFill>
                  <a:schemeClr val="bg1"/>
                </a:solidFill>
                <a:latin typeface="Times New Roman" panose="02020603050405020304" pitchFamily="18" charset="0"/>
                <a:cs typeface="Times New Roman" panose="02020603050405020304" pitchFamily="18" charset="0"/>
              </a:rPr>
              <a:t>Вид екскурсії: </a:t>
            </a:r>
            <a:r>
              <a:rPr lang="uk-UA" sz="1800" dirty="0">
                <a:solidFill>
                  <a:schemeClr val="bg1"/>
                </a:solidFill>
                <a:latin typeface="Times New Roman" panose="02020603050405020304" pitchFamily="18" charset="0"/>
                <a:cs typeface="Times New Roman" panose="02020603050405020304" pitchFamily="18" charset="0"/>
              </a:rPr>
              <a:t>тематична (територією населеного пункту). </a:t>
            </a:r>
            <a:br>
              <a:rPr lang="uk-UA" sz="1800" dirty="0">
                <a:solidFill>
                  <a:schemeClr val="bg1"/>
                </a:solidFill>
                <a:latin typeface="Times New Roman" panose="02020603050405020304" pitchFamily="18" charset="0"/>
                <a:cs typeface="Times New Roman" panose="02020603050405020304" pitchFamily="18" charset="0"/>
              </a:rPr>
            </a:br>
            <a:r>
              <a:rPr lang="uk-UA" sz="1800" b="1" dirty="0">
                <a:solidFill>
                  <a:schemeClr val="bg1"/>
                </a:solidFill>
                <a:latin typeface="Times New Roman" panose="02020603050405020304" pitchFamily="18" charset="0"/>
                <a:cs typeface="Times New Roman" panose="02020603050405020304" pitchFamily="18" charset="0"/>
              </a:rPr>
              <a:t>Місце екскурсії: </a:t>
            </a:r>
            <a:r>
              <a:rPr lang="uk-UA" sz="1800" dirty="0">
                <a:solidFill>
                  <a:schemeClr val="bg1"/>
                </a:solidFill>
                <a:latin typeface="Times New Roman" panose="02020603050405020304" pitchFamily="18" charset="0"/>
                <a:cs typeface="Times New Roman" panose="02020603050405020304" pitchFamily="18" charset="0"/>
              </a:rPr>
              <a:t>центр древнього Богуслава.</a:t>
            </a:r>
            <a:br>
              <a:rPr lang="uk-UA" sz="1800" dirty="0">
                <a:solidFill>
                  <a:schemeClr val="bg1"/>
                </a:solidFill>
                <a:latin typeface="Times New Roman" panose="02020603050405020304" pitchFamily="18" charset="0"/>
                <a:cs typeface="Times New Roman" panose="02020603050405020304" pitchFamily="18" charset="0"/>
              </a:rPr>
            </a:br>
            <a:r>
              <a:rPr lang="uk-UA" sz="1800" b="1" dirty="0">
                <a:solidFill>
                  <a:schemeClr val="bg1"/>
                </a:solidFill>
                <a:latin typeface="Times New Roman" panose="02020603050405020304" pitchFamily="18" charset="0"/>
                <a:cs typeface="Times New Roman" panose="02020603050405020304" pitchFamily="18" charset="0"/>
              </a:rPr>
              <a:t>Тематика екскурсії</a:t>
            </a:r>
            <a:r>
              <a:rPr lang="uk-UA" sz="1800" dirty="0">
                <a:solidFill>
                  <a:schemeClr val="bg1"/>
                </a:solidFill>
                <a:latin typeface="Times New Roman" panose="02020603050405020304" pitchFamily="18" charset="0"/>
                <a:cs typeface="Times New Roman" panose="02020603050405020304" pitchFamily="18" charset="0"/>
              </a:rPr>
              <a:t>: «Історичний центр міста Богуслава»  - це </a:t>
            </a:r>
            <a:r>
              <a:rPr lang="uk-UA" sz="1800" dirty="0" smtClean="0">
                <a:solidFill>
                  <a:schemeClr val="bg1"/>
                </a:solidFill>
                <a:latin typeface="Times New Roman" panose="02020603050405020304" pitchFamily="18" charset="0"/>
                <a:cs typeface="Times New Roman" panose="02020603050405020304" pitchFamily="18" charset="0"/>
              </a:rPr>
              <a:t>одноденний </a:t>
            </a:r>
            <a:r>
              <a:rPr lang="uk-UA" sz="1800" dirty="0">
                <a:solidFill>
                  <a:schemeClr val="bg1"/>
                </a:solidFill>
                <a:latin typeface="Times New Roman" panose="02020603050405020304" pitchFamily="18" charset="0"/>
                <a:cs typeface="Times New Roman" panose="02020603050405020304" pitchFamily="18" charset="0"/>
              </a:rPr>
              <a:t>маршрут вихідного дня історико-краєзнавчої тематики. </a:t>
            </a:r>
            <a:br>
              <a:rPr lang="uk-UA" sz="1800" dirty="0">
                <a:solidFill>
                  <a:schemeClr val="bg1"/>
                </a:solidFill>
                <a:latin typeface="Times New Roman" panose="02020603050405020304" pitchFamily="18" charset="0"/>
                <a:cs typeface="Times New Roman" panose="02020603050405020304" pitchFamily="18" charset="0"/>
              </a:rPr>
            </a:br>
            <a:r>
              <a:rPr lang="uk-UA" sz="1800" b="1" dirty="0">
                <a:solidFill>
                  <a:schemeClr val="bg1"/>
                </a:solidFill>
                <a:latin typeface="Times New Roman" panose="02020603050405020304" pitchFamily="18" charset="0"/>
                <a:cs typeface="Times New Roman" panose="02020603050405020304" pitchFamily="18" charset="0"/>
              </a:rPr>
              <a:t>Мета:</a:t>
            </a:r>
            <a:r>
              <a:rPr lang="uk-UA" sz="1800" dirty="0">
                <a:solidFill>
                  <a:schemeClr val="bg1"/>
                </a:solidFill>
                <a:latin typeface="Times New Roman" panose="02020603050405020304" pitchFamily="18" charset="0"/>
                <a:cs typeface="Times New Roman" panose="02020603050405020304" pitchFamily="18" charset="0"/>
              </a:rPr>
              <a:t> ознайомити з важливими історичними об’єктами та подіями </a:t>
            </a:r>
            <a:r>
              <a:rPr lang="uk-UA" sz="1800" dirty="0" smtClean="0">
                <a:solidFill>
                  <a:schemeClr val="bg1"/>
                </a:solidFill>
                <a:latin typeface="Times New Roman" panose="02020603050405020304" pitchFamily="18" charset="0"/>
                <a:cs typeface="Times New Roman" panose="02020603050405020304" pitchFamily="18" charset="0"/>
              </a:rPr>
              <a:t>рідного </a:t>
            </a:r>
            <a:r>
              <a:rPr lang="uk-UA" sz="1800" dirty="0">
                <a:solidFill>
                  <a:schemeClr val="bg1"/>
                </a:solidFill>
                <a:latin typeface="Times New Roman" panose="02020603050405020304" pitchFamily="18" charset="0"/>
                <a:cs typeface="Times New Roman" panose="02020603050405020304" pitchFamily="18" charset="0"/>
              </a:rPr>
              <a:t>міста. Виховувати патріотизм та гордість за </a:t>
            </a:r>
            <a:r>
              <a:rPr lang="uk-UA" sz="1800" dirty="0" smtClean="0">
                <a:solidFill>
                  <a:schemeClr val="bg1"/>
                </a:solidFill>
                <a:latin typeface="Times New Roman" panose="02020603050405020304" pitchFamily="18" charset="0"/>
                <a:cs typeface="Times New Roman" panose="02020603050405020304" pitchFamily="18" charset="0"/>
              </a:rPr>
              <a:t>славет</a:t>
            </a:r>
            <a:r>
              <a:rPr lang="uk-UA" sz="1800" dirty="0">
                <a:solidFill>
                  <a:schemeClr val="bg1"/>
                </a:solidFill>
                <a:latin typeface="Times New Roman" panose="02020603050405020304" pitchFamily="18" charset="0"/>
                <a:cs typeface="Times New Roman" panose="02020603050405020304" pitchFamily="18" charset="0"/>
              </a:rPr>
              <a:t>н</a:t>
            </a:r>
            <a:r>
              <a:rPr lang="uk-UA" sz="1800" dirty="0" smtClean="0">
                <a:solidFill>
                  <a:schemeClr val="bg1"/>
                </a:solidFill>
                <a:latin typeface="Times New Roman" panose="02020603050405020304" pitchFamily="18" charset="0"/>
                <a:cs typeface="Times New Roman" panose="02020603050405020304" pitchFamily="18" charset="0"/>
              </a:rPr>
              <a:t>е </a:t>
            </a:r>
            <a:r>
              <a:rPr lang="uk-UA" sz="1800" dirty="0">
                <a:solidFill>
                  <a:schemeClr val="bg1"/>
                </a:solidFill>
                <a:latin typeface="Times New Roman" panose="02020603050405020304" pitchFamily="18" charset="0"/>
                <a:cs typeface="Times New Roman" panose="02020603050405020304" pitchFamily="18" charset="0"/>
              </a:rPr>
              <a:t>минуле рідного краю та земляків.</a:t>
            </a:r>
            <a:r>
              <a:rPr lang="uk-UA" dirty="0">
                <a:solidFill>
                  <a:schemeClr val="bg1"/>
                </a:solidFill>
              </a:rPr>
              <a:t/>
            </a:r>
            <a:br>
              <a:rPr lang="uk-UA" dirty="0">
                <a:solidFill>
                  <a:schemeClr val="bg1"/>
                </a:solidFill>
              </a:rPr>
            </a:br>
            <a:endParaRPr lang="uk-UA" dirty="0">
              <a:solidFill>
                <a:schemeClr val="bg1"/>
              </a:solidFill>
            </a:endParaRPr>
          </a:p>
        </p:txBody>
      </p:sp>
      <p:sp>
        <p:nvSpPr>
          <p:cNvPr id="3" name="Объект 2"/>
          <p:cNvSpPr>
            <a:spLocks noGrp="1"/>
          </p:cNvSpPr>
          <p:nvPr>
            <p:ph idx="1"/>
          </p:nvPr>
        </p:nvSpPr>
        <p:spPr>
          <a:xfrm>
            <a:off x="5666509" y="471056"/>
            <a:ext cx="6267594" cy="3220192"/>
          </a:xfrm>
        </p:spPr>
        <p:txBody>
          <a:bodyPr>
            <a:normAutofit fontScale="70000" lnSpcReduction="20000"/>
          </a:bodyPr>
          <a:lstStyle/>
          <a:p>
            <a:pPr marL="0" indent="0">
              <a:buNone/>
            </a:pPr>
            <a:r>
              <a:rPr lang="uk-UA" b="1" dirty="0"/>
              <a:t>Громадська та екскурсійна </a:t>
            </a:r>
            <a:r>
              <a:rPr lang="uk-UA" b="1" dirty="0" smtClean="0"/>
              <a:t>діяльність автора:</a:t>
            </a:r>
            <a:endParaRPr lang="uk-UA" b="1" dirty="0"/>
          </a:p>
          <a:p>
            <a:r>
              <a:rPr lang="uk-UA" dirty="0"/>
              <a:t>Активно приймаю участь в громадському житті Центру творчості, </a:t>
            </a:r>
            <a:r>
              <a:rPr lang="uk-UA" dirty="0" smtClean="0"/>
              <a:t>школи</a:t>
            </a:r>
            <a:r>
              <a:rPr lang="uk-UA" dirty="0"/>
              <a:t>. Займаюсь у хореографічних студіях та гуртку «Юні екскурсоводи». </a:t>
            </a:r>
            <a:r>
              <a:rPr lang="uk-UA" dirty="0" smtClean="0"/>
              <a:t>Цікавлюсь </a:t>
            </a:r>
            <a:r>
              <a:rPr lang="uk-UA" dirty="0"/>
              <a:t>історією свого краю та країни.</a:t>
            </a:r>
          </a:p>
          <a:p>
            <a:r>
              <a:rPr lang="uk-UA" dirty="0"/>
              <a:t>Постійно приймаю участь в районних та обласних олімпіадах, </a:t>
            </a:r>
            <a:r>
              <a:rPr lang="uk-UA" dirty="0" smtClean="0"/>
              <a:t>конкурсах.</a:t>
            </a:r>
          </a:p>
          <a:p>
            <a:r>
              <a:rPr lang="uk-UA" dirty="0" smtClean="0"/>
              <a:t>У </a:t>
            </a:r>
            <a:r>
              <a:rPr lang="uk-UA" dirty="0"/>
              <a:t>2019 році став учасником </a:t>
            </a:r>
            <a:r>
              <a:rPr lang="en-US" dirty="0"/>
              <a:t>IV </a:t>
            </a:r>
            <a:r>
              <a:rPr lang="uk-UA" dirty="0"/>
              <a:t>Всеукраїнської історико-краєзнавчої </a:t>
            </a:r>
            <a:r>
              <a:rPr lang="uk-UA" dirty="0" smtClean="0"/>
              <a:t>конференції </a:t>
            </a:r>
            <a:r>
              <a:rPr lang="uk-UA" dirty="0"/>
              <a:t>учнівської молоді «Державотворчі процеси в Україні: через віки у ХХІ століття», зайняв ІІІ місце в обласному етапі Всеукраїнської краєзнавчої акції учнівської молоді «Герої серед нас: сучасні захисники України</a:t>
            </a:r>
            <a:r>
              <a:rPr lang="uk-UA" dirty="0" smtClean="0"/>
              <a:t>». У 2020 році зайняв ІІ місце у обласному конкурсі «Юні екскурсоводи»</a:t>
            </a:r>
            <a:endParaRPr lang="uk-UA" dirty="0"/>
          </a:p>
          <a:p>
            <a:endParaRPr lang="uk-UA" dirty="0"/>
          </a:p>
        </p:txBody>
      </p:sp>
      <p:pic>
        <p:nvPicPr>
          <p:cNvPr id="1026" name="Picture 2" descr="D:\дистанційно\viber_image_2020-04-13_13-17-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735" y="478972"/>
            <a:ext cx="4876798" cy="365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7539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124548" y="0"/>
            <a:ext cx="7425853" cy="5572925"/>
          </a:xfrm>
          <a:prstGeom prst="rect">
            <a:avLst/>
          </a:prstGeom>
        </p:spPr>
      </p:pic>
      <p:sp>
        <p:nvSpPr>
          <p:cNvPr id="2" name="Заголовок 1"/>
          <p:cNvSpPr>
            <a:spLocks noGrp="1"/>
          </p:cNvSpPr>
          <p:nvPr>
            <p:ph type="title"/>
          </p:nvPr>
        </p:nvSpPr>
        <p:spPr>
          <a:xfrm>
            <a:off x="3747416" y="0"/>
            <a:ext cx="4180115" cy="928913"/>
          </a:xfrm>
        </p:spPr>
        <p:txBody>
          <a:bodyPr>
            <a:normAutofit/>
          </a:bodyPr>
          <a:lstStyle/>
          <a:p>
            <a:pPr algn="ctr"/>
            <a:r>
              <a:rPr lang="uk-UA" sz="1800" b="1" dirty="0" smtClean="0">
                <a:solidFill>
                  <a:schemeClr val="bg1"/>
                </a:solidFill>
              </a:rPr>
              <a:t>Схема екскурсії</a:t>
            </a:r>
            <a:endParaRPr lang="uk-UA" sz="1800" b="1" dirty="0">
              <a:solidFill>
                <a:schemeClr val="bg1"/>
              </a:solidFill>
            </a:endParaRPr>
          </a:p>
        </p:txBody>
      </p:sp>
      <p:sp>
        <p:nvSpPr>
          <p:cNvPr id="3" name="Прямоугольник 2"/>
          <p:cNvSpPr/>
          <p:nvPr/>
        </p:nvSpPr>
        <p:spPr>
          <a:xfrm>
            <a:off x="0" y="5657671"/>
            <a:ext cx="12192000" cy="1200329"/>
          </a:xfrm>
          <a:prstGeom prst="rect">
            <a:avLst/>
          </a:prstGeom>
        </p:spPr>
        <p:txBody>
          <a:bodyPr wrap="square">
            <a:spAutoFit/>
          </a:bodyPr>
          <a:lstStyle/>
          <a:p>
            <a:pPr algn="ctr"/>
            <a:r>
              <a:rPr lang="uk-UA" dirty="0"/>
              <a:t>Як часто прагнеш побачити далекі країни і нові міста, в той час як у тебе «під носом», </a:t>
            </a:r>
            <a:r>
              <a:rPr lang="uk-UA" dirty="0" smtClean="0"/>
              <a:t>у </a:t>
            </a:r>
            <a:r>
              <a:rPr lang="uk-UA" dirty="0"/>
              <a:t>твоєму рідному місті є ще багато цікавого. </a:t>
            </a:r>
            <a:r>
              <a:rPr lang="uk-UA" dirty="0" smtClean="0"/>
              <a:t>Мій Богуслав- </a:t>
            </a:r>
            <a:r>
              <a:rPr lang="uk-UA" dirty="0"/>
              <a:t>місто з тисячолітньою історією, місто легенд та козацької слави. Тут неймовірно гарна природа, затишна спокійна атмосфера. Відома </a:t>
            </a:r>
            <a:r>
              <a:rPr lang="uk-UA" dirty="0" err="1"/>
              <a:t>Богуславщина</a:t>
            </a:r>
            <a:r>
              <a:rPr lang="uk-UA" dirty="0"/>
              <a:t> майстрами ткацтва, гончарства, вишивки. Подорож до </a:t>
            </a:r>
            <a:r>
              <a:rPr lang="uk-UA" dirty="0" smtClean="0"/>
              <a:t>Богуслава завжди </a:t>
            </a:r>
            <a:r>
              <a:rPr lang="uk-UA" dirty="0"/>
              <a:t>пізнавальна та емоційна.</a:t>
            </a:r>
          </a:p>
        </p:txBody>
      </p:sp>
    </p:spTree>
    <p:extLst>
      <p:ext uri="{BB962C8B-B14F-4D97-AF65-F5344CB8AC3E}">
        <p14:creationId xmlns:p14="http://schemas.microsoft.com/office/powerpoint/2010/main" val="3931315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834742"/>
            <a:ext cx="12192000" cy="1023257"/>
          </a:xfrm>
        </p:spPr>
        <p:txBody>
          <a:bodyPr>
            <a:normAutofit/>
          </a:bodyPr>
          <a:lstStyle/>
          <a:p>
            <a:pPr algn="ctr"/>
            <a:r>
              <a:rPr lang="uk-UA" sz="1800" dirty="0" smtClean="0"/>
              <a:t>пам’ятник засновникові Богуслава князю Ярославу Мудрому.</a:t>
            </a:r>
            <a:br>
              <a:rPr lang="uk-UA" sz="1800" dirty="0" smtClean="0"/>
            </a:br>
            <a:r>
              <a:rPr lang="uk-UA" sz="1800" dirty="0" smtClean="0"/>
              <a:t>Символічно починаємо нашу подорож у минуле історії Богуслава саме від цього місця.</a:t>
            </a:r>
            <a:endParaRPr lang="uk-UA" sz="1800" dirty="0"/>
          </a:p>
        </p:txBody>
      </p:sp>
      <p:pic>
        <p:nvPicPr>
          <p:cNvPr id="4" name="Объект 3"/>
          <p:cNvPicPr>
            <a:picLocks noGrp="1" noChangeAspect="1"/>
          </p:cNvPicPr>
          <p:nvPr>
            <p:ph idx="1"/>
          </p:nvPr>
        </p:nvPicPr>
        <p:blipFill>
          <a:blip r:embed="rId2"/>
          <a:stretch>
            <a:fillRect/>
          </a:stretch>
        </p:blipFill>
        <p:spPr>
          <a:xfrm>
            <a:off x="3904343" y="0"/>
            <a:ext cx="4005942" cy="6003427"/>
          </a:xfrm>
          <a:prstGeom prst="rect">
            <a:avLst/>
          </a:prstGeom>
        </p:spPr>
      </p:pic>
    </p:spTree>
    <p:extLst>
      <p:ext uri="{BB962C8B-B14F-4D97-AF65-F5344CB8AC3E}">
        <p14:creationId xmlns:p14="http://schemas.microsoft.com/office/powerpoint/2010/main" val="2987001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123542"/>
            <a:ext cx="12191999" cy="1553029"/>
          </a:xfrm>
        </p:spPr>
        <p:txBody>
          <a:bodyPr>
            <a:normAutofit/>
          </a:bodyPr>
          <a:lstStyle/>
          <a:p>
            <a:r>
              <a:rPr lang="uk-UA" sz="1600" dirty="0" smtClean="0"/>
              <a:t>Дорогою до першої зупинки(ВНИЗ </a:t>
            </a:r>
            <a:r>
              <a:rPr lang="uk-UA" sz="1600" dirty="0" err="1" smtClean="0"/>
              <a:t>ВУЛИЦею</a:t>
            </a:r>
            <a:r>
              <a:rPr lang="uk-UA" sz="1600" dirty="0" smtClean="0"/>
              <a:t> </a:t>
            </a:r>
            <a:r>
              <a:rPr lang="uk-UA" sz="1600" dirty="0" err="1" smtClean="0"/>
              <a:t>шЕВЧЕНКА</a:t>
            </a:r>
            <a:r>
              <a:rPr lang="uk-UA" sz="1600" dirty="0" smtClean="0"/>
              <a:t>) нам зустрічаються старі будівлі та цікаві </a:t>
            </a:r>
            <a:r>
              <a:rPr lang="uk-UA" sz="1600" dirty="0" err="1" smtClean="0"/>
              <a:t>пам</a:t>
            </a:r>
            <a:r>
              <a:rPr lang="en-US" sz="1600" dirty="0" smtClean="0"/>
              <a:t>’</a:t>
            </a:r>
            <a:r>
              <a:rPr lang="uk-UA" sz="1600" dirty="0" err="1" smtClean="0"/>
              <a:t>ятники</a:t>
            </a:r>
            <a:r>
              <a:rPr lang="uk-UA" sz="1600" dirty="0" smtClean="0"/>
              <a:t>:</a:t>
            </a:r>
            <a:br>
              <a:rPr lang="uk-UA" sz="1600" dirty="0" smtClean="0"/>
            </a:br>
            <a:r>
              <a:rPr lang="uk-UA" sz="1600" dirty="0" smtClean="0"/>
              <a:t>- </a:t>
            </a:r>
            <a:r>
              <a:rPr lang="ru-RU" sz="1600" dirty="0" smtClean="0"/>
              <a:t>В </a:t>
            </a:r>
            <a:r>
              <a:rPr lang="ru-RU" sz="1600" dirty="0"/>
              <a:t>одному </a:t>
            </a:r>
            <a:r>
              <a:rPr lang="uk-UA" sz="1600" dirty="0" smtClean="0"/>
              <a:t>з найбільших старих будинків розмістилася Богуславська міська рада. Його збудовано у 1887 році за проектом архітектора Крауса на замовлення місцевого купця Покраса (фото зліва);</a:t>
            </a:r>
            <a:br>
              <a:rPr lang="uk-UA" sz="1600" dirty="0" smtClean="0"/>
            </a:br>
            <a:r>
              <a:rPr lang="uk-UA" sz="1600" dirty="0" smtClean="0"/>
              <a:t>- Ще один симпатичний особняк звели двома роками пізніше напроти будинку Покраса(фото справа).</a:t>
            </a:r>
            <a:endParaRPr lang="uk-UA" sz="1600" dirty="0"/>
          </a:p>
        </p:txBody>
      </p:sp>
      <p:pic>
        <p:nvPicPr>
          <p:cNvPr id="4" name="Объект 3"/>
          <p:cNvPicPr>
            <a:picLocks noGrp="1" noChangeAspect="1"/>
          </p:cNvPicPr>
          <p:nvPr>
            <p:ph idx="1"/>
          </p:nvPr>
        </p:nvPicPr>
        <p:blipFill>
          <a:blip r:embed="rId2"/>
          <a:stretch>
            <a:fillRect/>
          </a:stretch>
        </p:blipFill>
        <p:spPr>
          <a:xfrm>
            <a:off x="172462" y="134257"/>
            <a:ext cx="5958359" cy="3614738"/>
          </a:xfrm>
          <a:prstGeom prst="rect">
            <a:avLst/>
          </a:prstGeom>
        </p:spPr>
      </p:pic>
      <p:pic>
        <p:nvPicPr>
          <p:cNvPr id="5" name="Рисунок 4"/>
          <p:cNvPicPr>
            <a:picLocks noChangeAspect="1"/>
          </p:cNvPicPr>
          <p:nvPr/>
        </p:nvPicPr>
        <p:blipFill rotWithShape="1">
          <a:blip r:embed="rId3"/>
          <a:srcRect l="6528" r="732" b="10703"/>
          <a:stretch/>
        </p:blipFill>
        <p:spPr>
          <a:xfrm>
            <a:off x="6329249" y="1291770"/>
            <a:ext cx="5562330" cy="3570515"/>
          </a:xfrm>
          <a:prstGeom prst="rect">
            <a:avLst/>
          </a:prstGeom>
        </p:spPr>
      </p:pic>
    </p:spTree>
    <p:extLst>
      <p:ext uri="{BB962C8B-B14F-4D97-AF65-F5344CB8AC3E}">
        <p14:creationId xmlns:p14="http://schemas.microsoft.com/office/powerpoint/2010/main" val="3168262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85579" y="139180"/>
            <a:ext cx="3723382" cy="5579971"/>
          </a:xfrm>
          <a:prstGeom prst="rect">
            <a:avLst/>
          </a:prstGeom>
        </p:spPr>
      </p:pic>
      <p:pic>
        <p:nvPicPr>
          <p:cNvPr id="4" name="Объект 3"/>
          <p:cNvPicPr>
            <a:picLocks noGrp="1" noChangeAspect="1"/>
          </p:cNvPicPr>
          <p:nvPr>
            <p:ph idx="1"/>
          </p:nvPr>
        </p:nvPicPr>
        <p:blipFill>
          <a:blip r:embed="rId3"/>
          <a:stretch>
            <a:fillRect/>
          </a:stretch>
        </p:blipFill>
        <p:spPr>
          <a:xfrm>
            <a:off x="8229889" y="175163"/>
            <a:ext cx="3723381" cy="5579971"/>
          </a:xfrm>
          <a:prstGeom prst="rect">
            <a:avLst/>
          </a:prstGeom>
        </p:spPr>
      </p:pic>
      <p:sp>
        <p:nvSpPr>
          <p:cNvPr id="2" name="Заголовок 1"/>
          <p:cNvSpPr>
            <a:spLocks noGrp="1"/>
          </p:cNvSpPr>
          <p:nvPr>
            <p:ph type="title"/>
          </p:nvPr>
        </p:nvSpPr>
        <p:spPr>
          <a:xfrm>
            <a:off x="0" y="5755134"/>
            <a:ext cx="12192000" cy="1102866"/>
          </a:xfrm>
        </p:spPr>
        <p:txBody>
          <a:bodyPr>
            <a:normAutofit fontScale="90000"/>
          </a:bodyPr>
          <a:lstStyle/>
          <a:p>
            <a:pPr algn="ctr"/>
            <a:r>
              <a:rPr lang="uk-UA" sz="1400" dirty="0" smtClean="0"/>
              <a:t>З обох сторін  вулиці бачимо скверики з пам’ятниками:</a:t>
            </a:r>
            <a:br>
              <a:rPr lang="uk-UA" sz="1400" dirty="0" smtClean="0"/>
            </a:br>
            <a:r>
              <a:rPr lang="uk-UA" sz="1400" dirty="0"/>
              <a:t>в одному встановлено бюст Тараса Шевченка, в </a:t>
            </a:r>
            <a:r>
              <a:rPr lang="uk-UA" sz="1400" dirty="0" smtClean="0"/>
              <a:t>іншому –  </a:t>
            </a:r>
            <a:r>
              <a:rPr lang="uk-UA" sz="1400" dirty="0"/>
              <a:t>пам’ятний хрест на честь головного маляра Києво-Печерської Лаври Алімпія Галика, уродженця </a:t>
            </a:r>
            <a:r>
              <a:rPr lang="uk-UA" sz="1400" dirty="0" smtClean="0"/>
              <a:t>Богуслава</a:t>
            </a:r>
            <a:r>
              <a:rPr lang="uk-UA" sz="1400" dirty="0" smtClean="0"/>
              <a:t>, трохи </a:t>
            </a:r>
            <a:r>
              <a:rPr lang="uk-UA" sz="1400" dirty="0"/>
              <a:t>нижче - пам’ятний камінь на честь богуславського полковника Самійла Самуся, активного борця за возз’єднання Правобережжя і Лівобережжя</a:t>
            </a:r>
            <a:r>
              <a:rPr lang="uk-UA" sz="1400" dirty="0" smtClean="0"/>
              <a:t/>
            </a:r>
            <a:br>
              <a:rPr lang="uk-UA" sz="1400" dirty="0" smtClean="0"/>
            </a:br>
            <a:endParaRPr lang="uk-UA" sz="1400" dirty="0"/>
          </a:p>
        </p:txBody>
      </p:sp>
      <p:pic>
        <p:nvPicPr>
          <p:cNvPr id="6" name="Объект 3"/>
          <p:cNvPicPr>
            <a:picLocks noChangeAspect="1"/>
          </p:cNvPicPr>
          <p:nvPr/>
        </p:nvPicPr>
        <p:blipFill>
          <a:blip r:embed="rId4"/>
          <a:stretch>
            <a:fillRect/>
          </a:stretch>
        </p:blipFill>
        <p:spPr>
          <a:xfrm>
            <a:off x="4249439" y="175163"/>
            <a:ext cx="3675361" cy="5508007"/>
          </a:xfrm>
          <a:prstGeom prst="rect">
            <a:avLst/>
          </a:prstGeom>
        </p:spPr>
      </p:pic>
    </p:spTree>
    <p:extLst>
      <p:ext uri="{BB962C8B-B14F-4D97-AF65-F5344CB8AC3E}">
        <p14:creationId xmlns:p14="http://schemas.microsoft.com/office/powerpoint/2010/main" val="2803471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733143"/>
            <a:ext cx="12192000" cy="1124857"/>
          </a:xfrm>
        </p:spPr>
        <p:txBody>
          <a:bodyPr>
            <a:noAutofit/>
          </a:bodyPr>
          <a:lstStyle/>
          <a:p>
            <a:pPr algn="ctr"/>
            <a:r>
              <a:rPr lang="uk-UA" sz="1400" dirty="0" smtClean="0"/>
              <a:t>Музей історії </a:t>
            </a:r>
            <a:r>
              <a:rPr lang="uk-UA" sz="1400" dirty="0" err="1" smtClean="0"/>
              <a:t>богуславщини</a:t>
            </a:r>
            <a:r>
              <a:rPr lang="uk-UA" sz="1400" dirty="0" smtClean="0"/>
              <a:t> розташувався в старому будинку. Це будинок купця, побудований в 19-му столітті. </a:t>
            </a:r>
            <a:r>
              <a:rPr lang="uk-UA" sz="1400" dirty="0" smtClean="0"/>
              <a:t>Вся </a:t>
            </a:r>
            <a:r>
              <a:rPr lang="uk-UA" sz="1400" dirty="0" smtClean="0"/>
              <a:t>вулиця (раніше – поштова, а нині – Шевченка) в 17-19 століттях була торговою вулицею і тут в основному жили </a:t>
            </a:r>
            <a:r>
              <a:rPr lang="uk-UA" sz="1400" dirty="0" smtClean="0"/>
              <a:t>купці. </a:t>
            </a:r>
            <a:r>
              <a:rPr lang="uk-UA" sz="1400" dirty="0" smtClean="0"/>
              <a:t>На першому поверсі будинку був магазин, а на </a:t>
            </a:r>
            <a:r>
              <a:rPr lang="uk-UA" sz="1400" dirty="0" smtClean="0"/>
              <a:t>другому жила </a:t>
            </a:r>
            <a:r>
              <a:rPr lang="uk-UA" sz="1400" dirty="0" smtClean="0"/>
              <a:t>купецька сім’я. У голодні 20-ті роки тут була контора, в якій радянська влада виманювала або обмінювала у євреїв золото і коштовності на продукти харчування. Після війни на першому поверсі був магазин, на другому бібліотека, а пізніше - банк.</a:t>
            </a:r>
            <a:endParaRPr lang="uk-UA" sz="1400" dirty="0"/>
          </a:p>
        </p:txBody>
      </p:sp>
      <p:pic>
        <p:nvPicPr>
          <p:cNvPr id="4" name="Объект 3"/>
          <p:cNvPicPr>
            <a:picLocks noGrp="1" noChangeAspect="1"/>
          </p:cNvPicPr>
          <p:nvPr>
            <p:ph idx="1"/>
          </p:nvPr>
        </p:nvPicPr>
        <p:blipFill>
          <a:blip r:embed="rId2"/>
          <a:stretch>
            <a:fillRect/>
          </a:stretch>
        </p:blipFill>
        <p:spPr>
          <a:xfrm>
            <a:off x="2061029" y="153332"/>
            <a:ext cx="7750629" cy="5579811"/>
          </a:xfrm>
          <a:prstGeom prst="rect">
            <a:avLst/>
          </a:prstGeom>
        </p:spPr>
      </p:pic>
      <p:sp>
        <p:nvSpPr>
          <p:cNvPr id="3" name="Прямоугольник 2"/>
          <p:cNvSpPr/>
          <p:nvPr/>
        </p:nvSpPr>
        <p:spPr>
          <a:xfrm>
            <a:off x="5305401" y="312448"/>
            <a:ext cx="1261884" cy="369332"/>
          </a:xfrm>
          <a:prstGeom prst="rect">
            <a:avLst/>
          </a:prstGeom>
        </p:spPr>
        <p:txBody>
          <a:bodyPr wrap="none">
            <a:spAutoFit/>
          </a:bodyPr>
          <a:lstStyle/>
          <a:p>
            <a:r>
              <a:rPr lang="uk-UA" b="1" dirty="0">
                <a:solidFill>
                  <a:schemeClr val="bg1"/>
                </a:solidFill>
              </a:rPr>
              <a:t>Зупинка1</a:t>
            </a:r>
          </a:p>
        </p:txBody>
      </p:sp>
    </p:spTree>
    <p:extLst>
      <p:ext uri="{BB962C8B-B14F-4D97-AF65-F5344CB8AC3E}">
        <p14:creationId xmlns:p14="http://schemas.microsoft.com/office/powerpoint/2010/main" val="3075209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a:srcRect r="903" b="4888"/>
          <a:stretch/>
        </p:blipFill>
        <p:spPr>
          <a:xfrm>
            <a:off x="4660576" y="3434550"/>
            <a:ext cx="3409336" cy="2454169"/>
          </a:xfrm>
          <a:prstGeom prst="rect">
            <a:avLst/>
          </a:prstGeom>
        </p:spPr>
      </p:pic>
      <p:pic>
        <p:nvPicPr>
          <p:cNvPr id="8" name="Рисунок 7"/>
          <p:cNvPicPr>
            <a:picLocks noChangeAspect="1"/>
          </p:cNvPicPr>
          <p:nvPr/>
        </p:nvPicPr>
        <p:blipFill rotWithShape="1">
          <a:blip r:embed="rId3"/>
          <a:srcRect l="-1905" t="19646" r="5" b="4680"/>
          <a:stretch/>
        </p:blipFill>
        <p:spPr>
          <a:xfrm>
            <a:off x="8810170" y="3133965"/>
            <a:ext cx="3133595" cy="3102013"/>
          </a:xfrm>
          <a:prstGeom prst="rect">
            <a:avLst/>
          </a:prstGeom>
        </p:spPr>
      </p:pic>
      <p:sp>
        <p:nvSpPr>
          <p:cNvPr id="2" name="Заголовок 1"/>
          <p:cNvSpPr>
            <a:spLocks noGrp="1"/>
          </p:cNvSpPr>
          <p:nvPr>
            <p:ph type="title"/>
          </p:nvPr>
        </p:nvSpPr>
        <p:spPr>
          <a:xfrm>
            <a:off x="0" y="5615209"/>
            <a:ext cx="12192000" cy="1507067"/>
          </a:xfrm>
        </p:spPr>
        <p:txBody>
          <a:bodyPr>
            <a:normAutofit/>
          </a:bodyPr>
          <a:lstStyle/>
          <a:p>
            <a:pPr algn="ctr"/>
            <a:r>
              <a:rPr lang="uk-UA" sz="1600" dirty="0" smtClean="0"/>
              <a:t>В музеї </a:t>
            </a:r>
            <a:r>
              <a:rPr lang="uk-UA" sz="1600" dirty="0"/>
              <a:t>зібрані незліченні багатства, близько 6 тис. історичних </a:t>
            </a:r>
            <a:r>
              <a:rPr lang="uk-UA" sz="1600" dirty="0" smtClean="0"/>
              <a:t>експонатів.</a:t>
            </a:r>
            <a:br>
              <a:rPr lang="uk-UA" sz="1600" dirty="0" smtClean="0"/>
            </a:br>
            <a:r>
              <a:rPr lang="uk-UA" sz="1600" dirty="0" smtClean="0"/>
              <a:t>Експозиція незвична. Кожна зала </a:t>
            </a:r>
            <a:r>
              <a:rPr lang="uk-UA" sz="1600" dirty="0"/>
              <a:t>музею </a:t>
            </a:r>
            <a:r>
              <a:rPr lang="uk-UA" sz="1600" dirty="0" smtClean="0"/>
              <a:t>оформлена </a:t>
            </a:r>
            <a:r>
              <a:rPr lang="uk-UA" sz="1600" dirty="0"/>
              <a:t>у стилі своєї історичної епохи, продумана кожна деталь інтер’єру: печера кам’яного віку, скіфське поховання, зруб дерев’яного Богуславського замку, українська хата тощо</a:t>
            </a:r>
          </a:p>
        </p:txBody>
      </p:sp>
      <p:pic>
        <p:nvPicPr>
          <p:cNvPr id="4" name="Объект 3"/>
          <p:cNvPicPr>
            <a:picLocks noGrp="1" noChangeAspect="1"/>
          </p:cNvPicPr>
          <p:nvPr>
            <p:ph idx="1"/>
          </p:nvPr>
        </p:nvPicPr>
        <p:blipFill rotWithShape="1">
          <a:blip r:embed="rId4"/>
          <a:srcRect l="-1" r="-249" b="7347"/>
          <a:stretch/>
        </p:blipFill>
        <p:spPr>
          <a:xfrm>
            <a:off x="0" y="172960"/>
            <a:ext cx="4310743" cy="2988080"/>
          </a:xfrm>
          <a:prstGeom prst="rect">
            <a:avLst/>
          </a:prstGeom>
        </p:spPr>
      </p:pic>
      <p:pic>
        <p:nvPicPr>
          <p:cNvPr id="6" name="Рисунок 5"/>
          <p:cNvPicPr>
            <a:picLocks noChangeAspect="1"/>
          </p:cNvPicPr>
          <p:nvPr/>
        </p:nvPicPr>
        <p:blipFill rotWithShape="1">
          <a:blip r:embed="rId5"/>
          <a:srcRect l="1" r="480" b="5639"/>
          <a:stretch/>
        </p:blipFill>
        <p:spPr>
          <a:xfrm>
            <a:off x="3831774" y="172960"/>
            <a:ext cx="4586514" cy="3261590"/>
          </a:xfrm>
          <a:prstGeom prst="rect">
            <a:avLst/>
          </a:prstGeom>
        </p:spPr>
      </p:pic>
      <p:pic>
        <p:nvPicPr>
          <p:cNvPr id="5" name="Рисунок 4"/>
          <p:cNvPicPr>
            <a:picLocks noChangeAspect="1"/>
          </p:cNvPicPr>
          <p:nvPr/>
        </p:nvPicPr>
        <p:blipFill rotWithShape="1">
          <a:blip r:embed="rId6"/>
          <a:srcRect l="1" r="480" b="5639"/>
          <a:stretch/>
        </p:blipFill>
        <p:spPr>
          <a:xfrm>
            <a:off x="8069912" y="116676"/>
            <a:ext cx="4122088" cy="2931324"/>
          </a:xfrm>
          <a:prstGeom prst="rect">
            <a:avLst/>
          </a:prstGeom>
        </p:spPr>
      </p:pic>
      <p:pic>
        <p:nvPicPr>
          <p:cNvPr id="7" name="Рисунок 6"/>
          <p:cNvPicPr>
            <a:picLocks noChangeAspect="1"/>
          </p:cNvPicPr>
          <p:nvPr/>
        </p:nvPicPr>
        <p:blipFill rotWithShape="1">
          <a:blip r:embed="rId7"/>
          <a:srcRect l="1" r="242" b="5321"/>
          <a:stretch/>
        </p:blipFill>
        <p:spPr>
          <a:xfrm>
            <a:off x="87087" y="3287878"/>
            <a:ext cx="3657600" cy="2603537"/>
          </a:xfrm>
          <a:prstGeom prst="rect">
            <a:avLst/>
          </a:prstGeom>
        </p:spPr>
      </p:pic>
    </p:spTree>
    <p:extLst>
      <p:ext uri="{BB962C8B-B14F-4D97-AF65-F5344CB8AC3E}">
        <p14:creationId xmlns:p14="http://schemas.microsoft.com/office/powerpoint/2010/main" val="1775161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5500914"/>
            <a:ext cx="12192000" cy="1551050"/>
          </a:xfrm>
        </p:spPr>
        <p:txBody>
          <a:bodyPr>
            <a:normAutofit/>
          </a:bodyPr>
          <a:lstStyle/>
          <a:p>
            <a:pPr algn="ctr"/>
            <a:r>
              <a:rPr lang="uk-UA" sz="1600" dirty="0" smtClean="0"/>
              <a:t>Найстаріша вціліла і, можливо, найцікавіша</a:t>
            </a:r>
            <a:r>
              <a:rPr lang="ru-RU" sz="1600" dirty="0"/>
              <a:t> </a:t>
            </a:r>
            <a:r>
              <a:rPr lang="uk-UA" sz="1600" dirty="0" smtClean="0"/>
              <a:t>пам’ятка</a:t>
            </a:r>
            <a:r>
              <a:rPr lang="ru-RU" sz="1600" dirty="0" smtClean="0"/>
              <a:t> </a:t>
            </a:r>
            <a:r>
              <a:rPr lang="uk-UA" sz="1600" dirty="0"/>
              <a:t>Богуслава</a:t>
            </a:r>
            <a:r>
              <a:rPr lang="ru-RU" sz="1600" dirty="0"/>
              <a:t> – </a:t>
            </a:r>
            <a:r>
              <a:rPr lang="uk-UA" sz="1600" dirty="0" smtClean="0"/>
              <a:t>колишня єврейська школа або хедер. Судячи з таблички, збудовано її у 1726 році, тобто ще за часів Польщі. На другий поверх ведуть криті сходи. Будівля являє</a:t>
            </a:r>
            <a:r>
              <a:rPr lang="ru-RU" sz="1600" dirty="0" smtClean="0"/>
              <a:t> собою </a:t>
            </a:r>
            <a:r>
              <a:rPr lang="uk-UA" sz="1600" dirty="0" smtClean="0"/>
              <a:t>дуже рідкісний приклад мурованої цивільної архітектури першої половини</a:t>
            </a:r>
            <a:r>
              <a:rPr lang="ru-RU" sz="1600" dirty="0" smtClean="0"/>
              <a:t> </a:t>
            </a:r>
            <a:r>
              <a:rPr lang="en-US" sz="1600" dirty="0" smtClean="0"/>
              <a:t>XVIII </a:t>
            </a:r>
            <a:r>
              <a:rPr lang="uk-UA" sz="1600" dirty="0" smtClean="0"/>
              <a:t>століття</a:t>
            </a:r>
            <a:r>
              <a:rPr lang="ru-RU" sz="1600" dirty="0" smtClean="0"/>
              <a:t> на </a:t>
            </a:r>
            <a:r>
              <a:rPr lang="uk-UA" sz="1600" dirty="0" smtClean="0"/>
              <a:t>Правобережжі.</a:t>
            </a:r>
            <a:r>
              <a:rPr lang="ru-RU" sz="1600" dirty="0" smtClean="0"/>
              <a:t/>
            </a:r>
            <a:br>
              <a:rPr lang="ru-RU" sz="1600" dirty="0" smtClean="0"/>
            </a:br>
            <a:r>
              <a:rPr lang="uk-UA" sz="1600" dirty="0" smtClean="0"/>
              <a:t>Нині тут розташовано музей декоративно-прикладного мистецтва</a:t>
            </a:r>
            <a:endParaRPr lang="uk-UA" sz="1600" dirty="0"/>
          </a:p>
        </p:txBody>
      </p:sp>
      <p:pic>
        <p:nvPicPr>
          <p:cNvPr id="4" name="Объект 3"/>
          <p:cNvPicPr>
            <a:picLocks noGrp="1" noChangeAspect="1"/>
          </p:cNvPicPr>
          <p:nvPr>
            <p:ph idx="1"/>
          </p:nvPr>
        </p:nvPicPr>
        <p:blipFill>
          <a:blip r:embed="rId2"/>
          <a:stretch>
            <a:fillRect/>
          </a:stretch>
        </p:blipFill>
        <p:spPr>
          <a:xfrm>
            <a:off x="195773" y="134257"/>
            <a:ext cx="5418253" cy="3614738"/>
          </a:xfrm>
          <a:prstGeom prst="rect">
            <a:avLst/>
          </a:prstGeom>
        </p:spPr>
      </p:pic>
      <p:pic>
        <p:nvPicPr>
          <p:cNvPr id="5" name="Рисунок 4"/>
          <p:cNvPicPr>
            <a:picLocks noChangeAspect="1"/>
          </p:cNvPicPr>
          <p:nvPr/>
        </p:nvPicPr>
        <p:blipFill>
          <a:blip r:embed="rId3"/>
          <a:stretch>
            <a:fillRect/>
          </a:stretch>
        </p:blipFill>
        <p:spPr>
          <a:xfrm>
            <a:off x="3224212" y="3197871"/>
            <a:ext cx="3615502" cy="2409371"/>
          </a:xfrm>
          <a:prstGeom prst="rect">
            <a:avLst/>
          </a:prstGeom>
        </p:spPr>
      </p:pic>
      <p:pic>
        <p:nvPicPr>
          <p:cNvPr id="6" name="Рисунок 5"/>
          <p:cNvPicPr>
            <a:picLocks noChangeAspect="1"/>
          </p:cNvPicPr>
          <p:nvPr/>
        </p:nvPicPr>
        <p:blipFill>
          <a:blip r:embed="rId4"/>
          <a:stretch>
            <a:fillRect/>
          </a:stretch>
        </p:blipFill>
        <p:spPr>
          <a:xfrm>
            <a:off x="6429796" y="134257"/>
            <a:ext cx="5577631" cy="3721066"/>
          </a:xfrm>
          <a:prstGeom prst="rect">
            <a:avLst/>
          </a:prstGeom>
        </p:spPr>
      </p:pic>
      <p:sp>
        <p:nvSpPr>
          <p:cNvPr id="7" name="Прямоугольник 6"/>
          <p:cNvSpPr/>
          <p:nvPr/>
        </p:nvSpPr>
        <p:spPr>
          <a:xfrm>
            <a:off x="5390969" y="134257"/>
            <a:ext cx="1326004" cy="369332"/>
          </a:xfrm>
          <a:prstGeom prst="rect">
            <a:avLst/>
          </a:prstGeom>
        </p:spPr>
        <p:txBody>
          <a:bodyPr wrap="none">
            <a:spAutoFit/>
          </a:bodyPr>
          <a:lstStyle/>
          <a:p>
            <a:r>
              <a:rPr lang="uk-UA" b="1" dirty="0" smtClean="0">
                <a:solidFill>
                  <a:schemeClr val="bg1"/>
                </a:solidFill>
              </a:rPr>
              <a:t>Зупинка 2</a:t>
            </a:r>
            <a:endParaRPr lang="uk-UA" b="1" dirty="0">
              <a:solidFill>
                <a:schemeClr val="bg1"/>
              </a:solidFill>
            </a:endParaRPr>
          </a:p>
        </p:txBody>
      </p:sp>
    </p:spTree>
    <p:extLst>
      <p:ext uri="{BB962C8B-B14F-4D97-AF65-F5344CB8AC3E}">
        <p14:creationId xmlns:p14="http://schemas.microsoft.com/office/powerpoint/2010/main" val="3283625123"/>
      </p:ext>
    </p:extLst>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374</TotalTime>
  <Words>634</Words>
  <Application>Microsoft Office PowerPoint</Application>
  <PresentationFormat>Custom</PresentationFormat>
  <Paragraphs>37</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Сектор</vt:lpstr>
      <vt:lpstr>PowerPoint Presentation</vt:lpstr>
      <vt:lpstr>Вид екскурсії: тематична (територією населеного пункту).  Місце екскурсії: центр древнього Богуслава. Тематика екскурсії: «Історичний центр міста Богуслава»  - це одноденний маршрут вихідного дня історико-краєзнавчої тематики.  Мета: ознайомити з важливими історичними об’єктами та подіями рідного міста. Виховувати патріотизм та гордість за славетне минуле рідного краю та земляків. </vt:lpstr>
      <vt:lpstr>Схема екскурсії</vt:lpstr>
      <vt:lpstr>пам’ятник засновникові Богуслава князю Ярославу Мудрому. Символічно починаємо нашу подорож у минуле історії Богуслава саме від цього місця.</vt:lpstr>
      <vt:lpstr>Дорогою до першої зупинки(ВНИЗ ВУЛИЦею шЕВЧЕНКА) нам зустрічаються старі будівлі та цікаві пам’ятники: - В одному з найбільших старих будинків розмістилася Богуславська міська рада. Його збудовано у 1887 році за проектом архітектора Крауса на замовлення місцевого купця Покраса (фото зліва); - Ще один симпатичний особняк звели двома роками пізніше напроти будинку Покраса(фото справа).</vt:lpstr>
      <vt:lpstr>З обох сторін  вулиці бачимо скверики з пам’ятниками: в одному встановлено бюст Тараса Шевченка, в іншому –  пам’ятний хрест на честь головного маляра Києво-Печерської Лаври Алімпія Галика, уродженця Богуслава, трохи нижче - пам’ятний камінь на честь богуславського полковника Самійла Самуся, активного борця за возз’єднання Правобережжя і Лівобережжя </vt:lpstr>
      <vt:lpstr>Музей історії богуславщини розташувався в старому будинку. Це будинок купця, побудований в 19-му столітті. Вся вулиця (раніше – поштова, а нині – Шевченка) в 17-19 століттях була торговою вулицею і тут в основному жили купці. На першому поверсі будинку був магазин, а на другому жила купецька сім’я. У голодні 20-ті роки тут була контора, в якій радянська влада виманювала або обмінювала у євреїв золото і коштовності на продукти харчування. Після війни на першому поверсі був магазин, на другому бібліотека, а пізніше - банк.</vt:lpstr>
      <vt:lpstr>В музеї зібрані незліченні багатства, близько 6 тис. історичних експонатів. Експозиція незвична. Кожна зала музею оформлена у стилі своєї історичної епохи, продумана кожна деталь інтер’єру: печера кам’яного віку, скіфське поховання, зруб дерев’яного Богуславського замку, українська хата тощо</vt:lpstr>
      <vt:lpstr>Найстаріша вціліла і, можливо, найцікавіша пам’ятка Богуслава – колишня єврейська школа або хедер. Судячи з таблички, збудовано її у 1726 році, тобто ще за часів Польщі. На другий поверх ведуть криті сходи. Будівля являє собою дуже рідкісний приклад мурованої цивільної архітектури першої половини XVIII століття на Правобережжі. Нині тут розташовано музей декоративно-прикладного мистецтва</vt:lpstr>
      <vt:lpstr>Дорогою до наступної зупинки можемо побачити також одну з найцікавіших пам’яток Богуслава— свято-Троїцьку церкву-ротонду, збудовану в 1832-1861 роках. Церква складається з двох об’ємів: дзвіниці і храму-ротонди. Така композиція дуже характерна для архітектури класицизму.</vt:lpstr>
      <vt:lpstr>Саме на північний захід від церкви знаходиться музей-садиба художника Івана Максимовича Сошенка, більше відомого як друга Тараса Шевченка. На території садиби - хата, в якій у 1807 році народився і прожив до 13 років Сошенко, та пам’ятник йому (1982).  Експозиція музею розповідає про роки дитинства художника в Богуславі та Вільшані, його навчання в Петербурзький Академії Художеств, про доленосну зустріч з Тарасом Шевченком, про творчість та педагогічну діяльність..</vt:lpstr>
      <vt:lpstr>Богуслав відомий не лише своїми архітектурними пам’ятками, але й природною пам’яткою — гранітним оголенням Українського кристалічного щита, який  бачимо дорогою до наступної зупинки. У цій ділянці річка Рось вся усіяна порогами. На острові влаштовано ландшафтний парк “Богуславль”.</vt:lpstr>
      <vt:lpstr>У центрі парку стоїть скульптура Марусі Богуславки, легендарної української героїні XVII сторіччя, яка звільнила  700 українських козаків-невольників, які перебували в полоні протягом 30 років. Пам’ятник роботи Марії  Корткевич відкрито у 1980 році.</vt:lpstr>
      <vt:lpstr>Єдиний в Україні музей письменниці Марко Вовчок. Саме В цій хаті Марія Олександрівна Вілінська, що публікувала свої твори під псевдонімом Марко Вовчок, прожила майже 1 рік у 1885 -1886 рр., а згодом близько 7 років провела в мальовничому селі Хохітва богуславського району. Під експозицію відведена половина будинку з 5-ти кімнат загальною площею 87 кв.м. В експозиції представлено більше 500 експонатів – фото, меблі, книги, живопис, скульптура, речі домашнього вжитку. Серед експонатів є оригінальні речі, які належали письменниці.</vt:lpstr>
      <vt:lpstr>Перебуваючи у Богуславі, я раджу відвідати музеї, які ми бачили під час цієї екскурсії,  і послухати розповіді місцевих екскурсоводів.  Животрепетна природа вражає в усі пори року, прекрасна Рось навіює спогади, камінні скелі мовчать про плинність часу, а археологічні експонати запрошують в історію таку древню, що не видно ні кінця, ні краю… Приїздіть до Богуслава – міста славетної історії та великого майбутнього!</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Користувач Windows</dc:creator>
  <cp:lastModifiedBy>Tetiana Lagovska</cp:lastModifiedBy>
  <cp:revision>51</cp:revision>
  <dcterms:created xsi:type="dcterms:W3CDTF">2020-01-21T12:18:59Z</dcterms:created>
  <dcterms:modified xsi:type="dcterms:W3CDTF">2020-04-14T13:20:47Z</dcterms:modified>
</cp:coreProperties>
</file>