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60" r:id="rId4"/>
    <p:sldId id="274" r:id="rId5"/>
    <p:sldId id="275" r:id="rId6"/>
    <p:sldId id="276" r:id="rId7"/>
    <p:sldId id="278" r:id="rId8"/>
    <p:sldId id="280" r:id="rId9"/>
    <p:sldId id="283" r:id="rId10"/>
    <p:sldId id="284" r:id="rId11"/>
    <p:sldId id="286" r:id="rId12"/>
    <p:sldId id="288" r:id="rId13"/>
    <p:sldId id="29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8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3918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1847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127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42947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31.03.2020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6281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0254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97283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273343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3564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156915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9803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28185386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772400" cy="720079"/>
          </a:xfrm>
        </p:spPr>
        <p:txBody>
          <a:bodyPr>
            <a:normAutofit fontScale="90000"/>
          </a:bodyPr>
          <a:lstStyle/>
          <a:p>
            <a:r>
              <a:rPr lang="uk-UA" sz="2200" dirty="0" smtClean="0">
                <a:latin typeface="Times New Roman" panose="02020603050405020304" pitchFamily="18" charset="0"/>
                <a:cs typeface="Times New Roman" panose="02020603050405020304" pitchFamily="18" charset="0"/>
              </a:rPr>
              <a:t>Всеукраїнський інтерактивний конкурс «МАН-Юніор Дослідник»</a:t>
            </a:r>
            <a:br>
              <a:rPr lang="uk-UA" sz="2200" dirty="0" smtClean="0">
                <a:latin typeface="Times New Roman" panose="02020603050405020304" pitchFamily="18" charset="0"/>
                <a:cs typeface="Times New Roman" panose="02020603050405020304" pitchFamily="18" charset="0"/>
              </a:rPr>
            </a:br>
            <a:r>
              <a:rPr lang="uk-UA" sz="2200" dirty="0" smtClean="0">
                <a:latin typeface="Times New Roman" panose="02020603050405020304" pitchFamily="18" charset="0"/>
                <a:cs typeface="Times New Roman" panose="02020603050405020304" pitchFamily="18" charset="0"/>
              </a:rPr>
              <a:t>Харківське територіальне відділення Малої академії наук України</a:t>
            </a:r>
            <a:endParaRPr lang="ru-RU" dirty="0"/>
          </a:p>
        </p:txBody>
      </p:sp>
      <p:sp>
        <p:nvSpPr>
          <p:cNvPr id="3" name="Подзаголовок 2"/>
          <p:cNvSpPr>
            <a:spLocks noGrp="1"/>
          </p:cNvSpPr>
          <p:nvPr>
            <p:ph type="subTitle" idx="1"/>
          </p:nvPr>
        </p:nvSpPr>
        <p:spPr>
          <a:xfrm>
            <a:off x="431540" y="1452763"/>
            <a:ext cx="8280920" cy="1584176"/>
          </a:xfrm>
        </p:spPr>
        <p:txBody>
          <a:bodyPr>
            <a:normAutofit/>
          </a:bodyPr>
          <a:lstStyle/>
          <a:p>
            <a:r>
              <a:rPr lang="uk-UA" b="1" dirty="0">
                <a:solidFill>
                  <a:schemeClr val="tx1"/>
                </a:solidFill>
                <a:latin typeface="Times New Roman" panose="02020603050405020304" pitchFamily="18" charset="0"/>
                <a:cs typeface="Times New Roman" panose="02020603050405020304" pitchFamily="18" charset="0"/>
              </a:rPr>
              <a:t>ДОСЛІДЖЕННЯ  ШУМОВОГО ВПЛИВУ </a:t>
            </a:r>
            <a:r>
              <a:rPr lang="uk-UA" b="1" dirty="0" smtClean="0">
                <a:solidFill>
                  <a:schemeClr val="tx1"/>
                </a:solidFill>
                <a:latin typeface="Times New Roman" panose="02020603050405020304" pitchFamily="18" charset="0"/>
                <a:cs typeface="Times New Roman" panose="02020603050405020304" pitchFamily="18" charset="0"/>
              </a:rPr>
              <a:t>НА </a:t>
            </a:r>
            <a:r>
              <a:rPr lang="uk-UA" b="1" dirty="0">
                <a:solidFill>
                  <a:schemeClr val="tx1"/>
                </a:solidFill>
                <a:latin typeface="Times New Roman" panose="02020603050405020304" pitchFamily="18" charset="0"/>
                <a:cs typeface="Times New Roman" panose="02020603050405020304" pitchFamily="18" charset="0"/>
              </a:rPr>
              <a:t>ФІЗИОЛОГІЧНІ ХАРАКТЕРИСТИКИ </a:t>
            </a:r>
            <a:r>
              <a:rPr lang="uk-UA" b="1" dirty="0" smtClean="0">
                <a:solidFill>
                  <a:schemeClr val="tx1"/>
                </a:solidFill>
                <a:latin typeface="Times New Roman" panose="02020603050405020304" pitchFamily="18" charset="0"/>
                <a:cs typeface="Times New Roman" panose="02020603050405020304" pitchFamily="18" charset="0"/>
              </a:rPr>
              <a:t>ФІТООБ’ЄКТІВ</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318985"/>
            <a:ext cx="2376264" cy="330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Объект 2"/>
          <p:cNvSpPr txBox="1">
            <a:spLocks/>
          </p:cNvSpPr>
          <p:nvPr/>
        </p:nvSpPr>
        <p:spPr>
          <a:xfrm>
            <a:off x="3059832" y="3429000"/>
            <a:ext cx="5832648" cy="31931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uk-UA" sz="1400" dirty="0" smtClean="0">
                <a:solidFill>
                  <a:schemeClr val="tx1"/>
                </a:solidFill>
                <a:latin typeface="Times New Roman" panose="02020603050405020304" pitchFamily="18" charset="0"/>
                <a:cs typeface="Times New Roman" panose="02020603050405020304" pitchFamily="18" charset="0"/>
              </a:rPr>
              <a:t>Роботу виконав</a:t>
            </a:r>
            <a:r>
              <a:rPr lang="ru-RU" sz="1400" dirty="0" smtClean="0">
                <a:solidFill>
                  <a:schemeClr val="tx1"/>
                </a:solidFill>
                <a:latin typeface="Times New Roman" panose="02020603050405020304" pitchFamily="18" charset="0"/>
                <a:cs typeface="Times New Roman" panose="02020603050405020304" pitchFamily="18" charset="0"/>
              </a:rPr>
              <a:t>:</a:t>
            </a:r>
          </a:p>
          <a:p>
            <a:pPr algn="just"/>
            <a:r>
              <a:rPr lang="uk-UA" sz="1400" b="1" dirty="0" err="1" smtClean="0">
                <a:solidFill>
                  <a:schemeClr val="tx1"/>
                </a:solidFill>
                <a:latin typeface="Times New Roman" panose="02020603050405020304" pitchFamily="18" charset="0"/>
                <a:cs typeface="Times New Roman" panose="02020603050405020304" pitchFamily="18" charset="0"/>
              </a:rPr>
              <a:t>Фещенко</a:t>
            </a:r>
            <a:r>
              <a:rPr lang="uk-UA" sz="1400" b="1" dirty="0" smtClean="0">
                <a:solidFill>
                  <a:schemeClr val="tx1"/>
                </a:solidFill>
                <a:latin typeface="Times New Roman" panose="02020603050405020304" pitchFamily="18" charset="0"/>
                <a:cs typeface="Times New Roman" panose="02020603050405020304" pitchFamily="18" charset="0"/>
              </a:rPr>
              <a:t> Кирило Євгенович, </a:t>
            </a:r>
            <a:r>
              <a:rPr lang="uk-UA" sz="1400" dirty="0" smtClean="0">
                <a:solidFill>
                  <a:schemeClr val="tx1"/>
                </a:solidFill>
                <a:latin typeface="Times New Roman" panose="02020603050405020304" pitchFamily="18" charset="0"/>
                <a:cs typeface="Times New Roman" panose="02020603050405020304" pitchFamily="18" charset="0"/>
              </a:rPr>
              <a:t>учень 8 класу </a:t>
            </a:r>
            <a:r>
              <a:rPr lang="uk-UA" sz="1400" dirty="0">
                <a:solidFill>
                  <a:schemeClr val="tx1"/>
                </a:solidFill>
                <a:latin typeface="Times New Roman" panose="02020603050405020304" pitchFamily="18" charset="0"/>
                <a:cs typeface="Times New Roman" panose="02020603050405020304" pitchFamily="18" charset="0"/>
              </a:rPr>
              <a:t>Комунального  закладу «Харківська загальноосвітня школа І-ІІІ ступенів №136 Харківської міської ради Харківської області імені Героя Радянського Союзу П. Д.  Говоруненка», «спеціаліст вищої категорії</a:t>
            </a:r>
            <a:r>
              <a:rPr lang="uk-UA" sz="1400" dirty="0" smtClean="0">
                <a:solidFill>
                  <a:schemeClr val="tx1"/>
                </a:solidFill>
                <a:latin typeface="Times New Roman" panose="02020603050405020304" pitchFamily="18" charset="0"/>
                <a:cs typeface="Times New Roman" panose="02020603050405020304" pitchFamily="18" charset="0"/>
              </a:rPr>
              <a:t>»</a:t>
            </a:r>
            <a:r>
              <a:rPr lang="ru-RU" sz="1400" dirty="0" smtClean="0">
                <a:solidFill>
                  <a:schemeClr val="tx1"/>
                </a:solidFill>
                <a:latin typeface="Times New Roman" panose="02020603050405020304" pitchFamily="18" charset="0"/>
                <a:cs typeface="Times New Roman" panose="02020603050405020304" pitchFamily="18" charset="0"/>
              </a:rPr>
              <a:t>;</a:t>
            </a:r>
            <a:r>
              <a:rPr lang="uk-UA" sz="1400" dirty="0" smtClean="0">
                <a:solidFill>
                  <a:schemeClr val="tx1"/>
                </a:solidFill>
                <a:latin typeface="Times New Roman" panose="02020603050405020304" pitchFamily="18" charset="0"/>
                <a:cs typeface="Times New Roman" panose="02020603050405020304" pitchFamily="18" charset="0"/>
              </a:rPr>
              <a:t> </a:t>
            </a:r>
            <a:endParaRPr lang="ru-RU" sz="1400" dirty="0" smtClean="0">
              <a:solidFill>
                <a:schemeClr val="tx1"/>
              </a:solidFill>
              <a:latin typeface="Times New Roman" panose="02020603050405020304" pitchFamily="18" charset="0"/>
              <a:cs typeface="Times New Roman" panose="02020603050405020304" pitchFamily="18" charset="0"/>
            </a:endParaRPr>
          </a:p>
          <a:p>
            <a:pPr algn="just"/>
            <a:r>
              <a:rPr lang="uk-UA" sz="1400" dirty="0" smtClean="0">
                <a:solidFill>
                  <a:schemeClr val="tx1"/>
                </a:solidFill>
                <a:latin typeface="Times New Roman" panose="02020603050405020304" pitchFamily="18" charset="0"/>
                <a:cs typeface="Times New Roman" panose="02020603050405020304" pitchFamily="18" charset="0"/>
              </a:rPr>
              <a:t>Науковий керівник: </a:t>
            </a:r>
            <a:endParaRPr lang="ru-RU" sz="1400" dirty="0" smtClean="0">
              <a:solidFill>
                <a:schemeClr val="tx1"/>
              </a:solidFill>
              <a:latin typeface="Times New Roman" panose="02020603050405020304" pitchFamily="18" charset="0"/>
              <a:cs typeface="Times New Roman" panose="02020603050405020304" pitchFamily="18" charset="0"/>
            </a:endParaRPr>
          </a:p>
          <a:p>
            <a:pPr algn="just"/>
            <a:r>
              <a:rPr lang="uk-UA" sz="1400" b="1" dirty="0" err="1" smtClean="0">
                <a:solidFill>
                  <a:schemeClr val="tx1"/>
                </a:solidFill>
                <a:latin typeface="Times New Roman" panose="02020603050405020304" pitchFamily="18" charset="0"/>
                <a:cs typeface="Times New Roman" panose="02020603050405020304" pitchFamily="18" charset="0"/>
              </a:rPr>
              <a:t>Піпа</a:t>
            </a:r>
            <a:r>
              <a:rPr lang="uk-UA" sz="1400" b="1" dirty="0" smtClean="0">
                <a:solidFill>
                  <a:schemeClr val="tx1"/>
                </a:solidFill>
                <a:latin typeface="Times New Roman" panose="02020603050405020304" pitchFamily="18" charset="0"/>
                <a:cs typeface="Times New Roman" panose="02020603050405020304" pitchFamily="18" charset="0"/>
              </a:rPr>
              <a:t> Олена Анатоліївна, </a:t>
            </a:r>
            <a:r>
              <a:rPr lang="uk-UA" sz="1400" dirty="0" smtClean="0">
                <a:solidFill>
                  <a:schemeClr val="tx1"/>
                </a:solidFill>
                <a:latin typeface="Times New Roman" panose="02020603050405020304" pitchFamily="18" charset="0"/>
                <a:cs typeface="Times New Roman" panose="02020603050405020304" pitchFamily="18" charset="0"/>
              </a:rPr>
              <a:t>учитель біології  Комунального  закладу «Харківська загальноосвітня школа І-ІІІ ступенів №136 Харківської міської ради Харківської області імені Героя Радянського Союзу П. Д.  Говоруненка», «спеціаліст вищої категорії»;</a:t>
            </a:r>
            <a:endParaRPr lang="ru-RU" sz="1400" dirty="0" smtClean="0">
              <a:solidFill>
                <a:schemeClr val="tx1"/>
              </a:solidFill>
              <a:latin typeface="Times New Roman" panose="02020603050405020304" pitchFamily="18" charset="0"/>
              <a:cs typeface="Times New Roman" panose="02020603050405020304" pitchFamily="18" charset="0"/>
            </a:endParaRPr>
          </a:p>
          <a:p>
            <a:pPr algn="just"/>
            <a:r>
              <a:rPr lang="uk-UA" sz="1400" b="1" dirty="0" smtClean="0">
                <a:solidFill>
                  <a:schemeClr val="tx1"/>
                </a:solidFill>
                <a:latin typeface="Times New Roman" panose="02020603050405020304" pitchFamily="18" charset="0"/>
                <a:cs typeface="Times New Roman" panose="02020603050405020304" pitchFamily="18" charset="0"/>
              </a:rPr>
              <a:t>Мельнікова Оксана Григорівна, </a:t>
            </a:r>
            <a:r>
              <a:rPr lang="uk-UA" sz="1400" dirty="0" smtClean="0">
                <a:solidFill>
                  <a:schemeClr val="tx1"/>
                </a:solidFill>
                <a:latin typeface="Times New Roman" panose="02020603050405020304" pitchFamily="18" charset="0"/>
                <a:cs typeface="Times New Roman" panose="02020603050405020304" pitchFamily="18" charset="0"/>
              </a:rPr>
              <a:t>кандидат технічних наук, старший викладач кафедри безпеки життєдіяльності та інженерної екології Харківського національного університету будівництва та архітектури</a:t>
            </a:r>
            <a:endParaRPr lang="ru-RU" sz="800" dirty="0"/>
          </a:p>
        </p:txBody>
      </p:sp>
    </p:spTree>
    <p:extLst>
      <p:ext uri="{BB962C8B-B14F-4D97-AF65-F5344CB8AC3E}">
        <p14:creationId xmlns:p14="http://schemas.microsoft.com/office/powerpoint/2010/main" val="309408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lgn="just">
              <a:buNone/>
            </a:pPr>
            <a:r>
              <a:rPr lang="uk-UA" sz="2200" dirty="0" smtClean="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Шум </a:t>
            </a:r>
            <a:r>
              <a:rPr lang="uk-UA" sz="2800" dirty="0">
                <a:latin typeface="Times New Roman" panose="02020603050405020304" pitchFamily="18" charset="0"/>
                <a:cs typeface="Times New Roman" panose="02020603050405020304" pitchFamily="18" charset="0"/>
              </a:rPr>
              <a:t>може негативно впливати на здоров’я людини,  тваринний </a:t>
            </a:r>
            <a:r>
              <a:rPr lang="uk-UA" sz="2800" dirty="0" smtClean="0">
                <a:latin typeface="Times New Roman" panose="02020603050405020304" pitchFamily="18" charset="0"/>
                <a:cs typeface="Times New Roman" panose="02020603050405020304" pitchFamily="18" charset="0"/>
              </a:rPr>
              <a:t>і </a:t>
            </a:r>
            <a:r>
              <a:rPr lang="uk-UA" sz="2800" dirty="0">
                <a:latin typeface="Times New Roman" panose="02020603050405020304" pitchFamily="18" charset="0"/>
                <a:cs typeface="Times New Roman" panose="02020603050405020304" pitchFamily="18" charset="0"/>
              </a:rPr>
              <a:t>рослинний світ. Шкідливість його залежить від інтенсивності, частоти, та тривалості. Особливо небезпечним є шум, що виникає як одинокий імпульс звуку (гук, сигнал) і постійно повторюється. У складі шуму, разом із звичайними звуковими сигналами, можуть бути одночасно представлені </a:t>
            </a:r>
            <a:r>
              <a:rPr lang="uk-UA" sz="2800" dirty="0" err="1">
                <a:latin typeface="Times New Roman" panose="02020603050405020304" pitchFamily="18" charset="0"/>
                <a:cs typeface="Times New Roman" panose="02020603050405020304" pitchFamily="18" charset="0"/>
              </a:rPr>
              <a:t>інфразвуки</a:t>
            </a:r>
            <a:r>
              <a:rPr lang="uk-UA" sz="2800" dirty="0">
                <a:latin typeface="Times New Roman" panose="02020603050405020304" pitchFamily="18" charset="0"/>
                <a:cs typeface="Times New Roman" panose="02020603050405020304" pitchFamily="18" charset="0"/>
              </a:rPr>
              <a:t> та </a:t>
            </a:r>
            <a:r>
              <a:rPr lang="uk-UA" sz="2800" dirty="0" err="1">
                <a:latin typeface="Times New Roman" panose="02020603050405020304" pitchFamily="18" charset="0"/>
                <a:cs typeface="Times New Roman" panose="02020603050405020304" pitchFamily="18" charset="0"/>
              </a:rPr>
              <a:t>ультразвуки</a:t>
            </a:r>
            <a:r>
              <a:rPr lang="uk-UA" sz="2800" dirty="0">
                <a:latin typeface="Times New Roman" panose="02020603050405020304" pitchFamily="18" charset="0"/>
                <a:cs typeface="Times New Roman" panose="02020603050405020304" pitchFamily="18" charset="0"/>
              </a:rPr>
              <a:t>, які здійснюють додатковий шкідливий вплив на  всі </a:t>
            </a:r>
            <a:r>
              <a:rPr lang="uk-UA" sz="2800" dirty="0" smtClean="0">
                <a:latin typeface="Times New Roman" panose="02020603050405020304" pitchFamily="18" charset="0"/>
                <a:cs typeface="Times New Roman" panose="02020603050405020304" pitchFamily="18" charset="0"/>
              </a:rPr>
              <a:t>організми</a:t>
            </a:r>
            <a:endParaRPr lang="ru-RU" sz="2800" dirty="0">
              <a:latin typeface="Times New Roman" panose="02020603050405020304" pitchFamily="18" charset="0"/>
              <a:cs typeface="Times New Roman" panose="02020603050405020304" pitchFamily="18" charset="0"/>
            </a:endParaRP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88840"/>
            <a:ext cx="3168352"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7500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5576" y="410225"/>
            <a:ext cx="7992888" cy="5273238"/>
          </a:xfrm>
          <a:prstGeom prst="rect">
            <a:avLst/>
          </a:prstGeom>
        </p:spPr>
        <p:txBody>
          <a:bodyPr wrap="square">
            <a:spAutoFit/>
          </a:bodyPr>
          <a:lstStyle/>
          <a:p>
            <a:pPr marL="342900" lvl="0" indent="-342900" algn="just">
              <a:spcAft>
                <a:spcPts val="0"/>
              </a:spcAft>
              <a:buFont typeface="Symbol"/>
              <a:buChar char=""/>
            </a:pPr>
            <a:r>
              <a:rPr lang="uk-UA" sz="1600" b="1" u="sng" dirty="0">
                <a:latin typeface="Times New Roman"/>
                <a:ea typeface="Times New Roman"/>
              </a:rPr>
              <a:t>Мета роботи</a:t>
            </a:r>
            <a:r>
              <a:rPr lang="uk-UA" sz="1600" dirty="0">
                <a:latin typeface="Times New Roman"/>
                <a:ea typeface="Times New Roman"/>
              </a:rPr>
              <a:t>: вивчення шумового впливу техногенного походження на сільськогосподарські рослин, шляхом оцінки такого показника, як інтенсивності темнавого дихання </a:t>
            </a:r>
            <a:r>
              <a:rPr lang="uk-UA" sz="1600" dirty="0" smtClean="0">
                <a:latin typeface="Times New Roman"/>
                <a:ea typeface="Times New Roman"/>
              </a:rPr>
              <a:t>проростків</a:t>
            </a:r>
            <a:r>
              <a:rPr lang="uk-UA" sz="1600" dirty="0">
                <a:latin typeface="Times New Roman"/>
                <a:ea typeface="Times New Roman"/>
              </a:rPr>
              <a:t>;</a:t>
            </a:r>
            <a:endParaRPr lang="ru-RU" sz="1600" dirty="0">
              <a:latin typeface="Times New Roman"/>
              <a:ea typeface="Times New Roman"/>
            </a:endParaRPr>
          </a:p>
          <a:p>
            <a:pPr marL="342900" lvl="0" indent="-342900" algn="just">
              <a:spcAft>
                <a:spcPts val="0"/>
              </a:spcAft>
              <a:buFont typeface="Symbol"/>
              <a:buChar char=""/>
            </a:pPr>
            <a:r>
              <a:rPr lang="uk-UA" sz="1600" b="1" u="sng" dirty="0">
                <a:latin typeface="Times New Roman"/>
                <a:ea typeface="Times New Roman"/>
              </a:rPr>
              <a:t>Об’єкт дослідження</a:t>
            </a:r>
            <a:r>
              <a:rPr lang="uk-UA" sz="1600" dirty="0">
                <a:latin typeface="Times New Roman"/>
                <a:ea typeface="Times New Roman"/>
              </a:rPr>
              <a:t>: проросле насіння сільськогосподарських рослин, що досить часто культивуються вздовж автомобільних </a:t>
            </a:r>
            <a:r>
              <a:rPr lang="uk-UA" sz="1600" dirty="0" smtClean="0">
                <a:latin typeface="Times New Roman"/>
                <a:ea typeface="Times New Roman"/>
              </a:rPr>
              <a:t>доріг;</a:t>
            </a:r>
            <a:endParaRPr lang="ru-RU" sz="1600" dirty="0">
              <a:latin typeface="Times New Roman"/>
              <a:ea typeface="Times New Roman"/>
            </a:endParaRPr>
          </a:p>
          <a:p>
            <a:pPr marL="342900" lvl="0" indent="-342900" algn="just" fontAlgn="base">
              <a:spcBef>
                <a:spcPts val="975"/>
              </a:spcBef>
              <a:spcAft>
                <a:spcPts val="0"/>
              </a:spcAft>
              <a:buFont typeface="Symbol"/>
              <a:buChar char=""/>
            </a:pPr>
            <a:r>
              <a:rPr lang="uk-UA" sz="1600" b="1" u="sng" dirty="0">
                <a:latin typeface="Times New Roman"/>
                <a:ea typeface="Times New Roman"/>
              </a:rPr>
              <a:t>Предмет дослідження</a:t>
            </a:r>
            <a:r>
              <a:rPr lang="uk-UA" sz="1600" dirty="0">
                <a:latin typeface="Times New Roman"/>
                <a:ea typeface="Times New Roman"/>
              </a:rPr>
              <a:t>: зв’язок між шумовим впливом техногенного походження та інтенсивністю темнавого дихання </a:t>
            </a:r>
            <a:r>
              <a:rPr lang="uk-UA" sz="1600" dirty="0" smtClean="0">
                <a:latin typeface="Times New Roman"/>
                <a:ea typeface="Times New Roman"/>
              </a:rPr>
              <a:t>проростків</a:t>
            </a:r>
          </a:p>
          <a:p>
            <a:pPr lvl="0" fontAlgn="base"/>
            <a:r>
              <a:rPr lang="uk-UA" sz="1600" dirty="0">
                <a:latin typeface="Times New Roman" panose="02020603050405020304" pitchFamily="18" charset="0"/>
                <a:cs typeface="Times New Roman" panose="02020603050405020304" pitchFamily="18" charset="0"/>
              </a:rPr>
              <a:t> </a:t>
            </a:r>
            <a:r>
              <a:rPr lang="uk-UA" sz="1600" b="1" u="sng" dirty="0">
                <a:latin typeface="Times New Roman" panose="02020603050405020304" pitchFamily="18" charset="0"/>
                <a:cs typeface="Times New Roman" panose="02020603050405020304" pitchFamily="18" charset="0"/>
              </a:rPr>
              <a:t>Завдання: </a:t>
            </a:r>
            <a:endParaRPr lang="ru-RU" sz="1600" b="1" dirty="0">
              <a:latin typeface="Times New Roman" panose="02020603050405020304" pitchFamily="18" charset="0"/>
              <a:cs typeface="Times New Roman" panose="02020603050405020304" pitchFamily="18" charset="0"/>
            </a:endParaRPr>
          </a:p>
          <a:p>
            <a:pPr marL="457200" lvl="0" indent="-457200" algn="just" fontAlgn="base">
              <a:buFont typeface="Arial" panose="020B0604020202020204" pitchFamily="34" charset="0"/>
              <a:buChar char="•"/>
            </a:pPr>
            <a:r>
              <a:rPr lang="uk-UA" sz="1600" dirty="0">
                <a:latin typeface="Times New Roman" panose="02020603050405020304" pitchFamily="18" charset="0"/>
                <a:cs typeface="Times New Roman" panose="02020603050405020304" pitchFamily="18" charset="0"/>
              </a:rPr>
              <a:t>Ознайомитись з загальними характеристиками шумів та впливом шумів на організми;</a:t>
            </a:r>
            <a:endParaRPr lang="ru-RU" sz="1600" dirty="0">
              <a:latin typeface="Times New Roman" panose="02020603050405020304" pitchFamily="18" charset="0"/>
              <a:cs typeface="Times New Roman" panose="02020603050405020304" pitchFamily="18" charset="0"/>
            </a:endParaRPr>
          </a:p>
          <a:p>
            <a:pPr marL="457200" lvl="0" indent="-457200" algn="just" fontAlgn="base">
              <a:buFont typeface="Arial" panose="020B0604020202020204" pitchFamily="34" charset="0"/>
              <a:buChar char="•"/>
            </a:pPr>
            <a:r>
              <a:rPr lang="uk-UA" sz="1600" dirty="0">
                <a:latin typeface="Times New Roman" panose="02020603050405020304" pitchFamily="18" charset="0"/>
                <a:cs typeface="Times New Roman" panose="02020603050405020304" pitchFamily="18" charset="0"/>
              </a:rPr>
              <a:t>Провести дослідження між впливом шуму та інтенсивністю темнавого дихання проростків;</a:t>
            </a:r>
            <a:endParaRPr lang="ru-RU" sz="1600" dirty="0">
              <a:latin typeface="Times New Roman" panose="02020603050405020304" pitchFamily="18" charset="0"/>
              <a:cs typeface="Times New Roman" panose="02020603050405020304" pitchFamily="18" charset="0"/>
            </a:endParaRPr>
          </a:p>
          <a:p>
            <a:pPr marL="457200" lvl="0" indent="-457200" algn="just" fontAlgn="base">
              <a:buFont typeface="Arial" panose="020B0604020202020204" pitchFamily="34" charset="0"/>
              <a:buChar char="•"/>
            </a:pPr>
            <a:r>
              <a:rPr lang="uk-UA" sz="1600" dirty="0">
                <a:latin typeface="Times New Roman" panose="02020603050405020304" pitchFamily="18" charset="0"/>
                <a:cs typeface="Times New Roman" panose="02020603050405020304" pitchFamily="18" charset="0"/>
              </a:rPr>
              <a:t>Зробити висновки за результатами дослідження;</a:t>
            </a:r>
            <a:endParaRPr lang="ru-RU" sz="1600" dirty="0">
              <a:latin typeface="Times New Roman" panose="02020603050405020304" pitchFamily="18" charset="0"/>
              <a:cs typeface="Times New Roman" panose="02020603050405020304" pitchFamily="18" charset="0"/>
            </a:endParaRPr>
          </a:p>
          <a:p>
            <a:pPr marL="457200" lvl="0" indent="-457200" algn="just" fontAlgn="base">
              <a:buFont typeface="Arial" panose="020B0604020202020204" pitchFamily="34" charset="0"/>
              <a:buChar char="•"/>
            </a:pPr>
            <a:r>
              <a:rPr lang="uk-UA" sz="1600" dirty="0">
                <a:latin typeface="Times New Roman" panose="02020603050405020304" pitchFamily="18" charset="0"/>
                <a:cs typeface="Times New Roman" panose="02020603050405020304" pitchFamily="18" charset="0"/>
              </a:rPr>
              <a:t>Розробити рекомендації за результатами дослідження</a:t>
            </a:r>
          </a:p>
          <a:p>
            <a:pPr algn="just" fontAlgn="base"/>
            <a:endParaRPr lang="uk-UA" sz="1600" u="sng" dirty="0">
              <a:solidFill>
                <a:srgbClr val="000000"/>
              </a:solidFill>
              <a:latin typeface="Times New Roman"/>
              <a:ea typeface="Times New Roman"/>
            </a:endParaRPr>
          </a:p>
          <a:p>
            <a:pPr algn="just" fontAlgn="base"/>
            <a:r>
              <a:rPr lang="uk-UA" sz="1600" b="1" u="sng" dirty="0">
                <a:solidFill>
                  <a:srgbClr val="000000"/>
                </a:solidFill>
                <a:latin typeface="Times New Roman"/>
                <a:ea typeface="Times New Roman"/>
              </a:rPr>
              <a:t>Новизна роботи </a:t>
            </a:r>
            <a:r>
              <a:rPr lang="uk-UA" sz="1600" dirty="0">
                <a:solidFill>
                  <a:srgbClr val="000000"/>
                </a:solidFill>
                <a:latin typeface="Times New Roman"/>
                <a:ea typeface="Times New Roman"/>
              </a:rPr>
              <a:t>полягає: у встановленні впливу шумового навантаження на </a:t>
            </a:r>
            <a:r>
              <a:rPr lang="uk-UA" sz="1600" dirty="0" err="1">
                <a:solidFill>
                  <a:srgbClr val="000000"/>
                </a:solidFill>
                <a:latin typeface="Times New Roman"/>
                <a:ea typeface="Times New Roman"/>
              </a:rPr>
              <a:t>фітооб’єкти</a:t>
            </a:r>
            <a:r>
              <a:rPr lang="uk-UA" sz="1600" dirty="0">
                <a:solidFill>
                  <a:srgbClr val="000000"/>
                </a:solidFill>
                <a:latin typeface="Times New Roman"/>
                <a:ea typeface="Times New Roman"/>
              </a:rPr>
              <a:t> (проросле насіння), які не мають органів сприйняття звуку, шляхом оцінки біохімічного показника – темрявого дихання проростків. А також у пошуку взаємозв’язку між рівнем шумового впливу та показниками інтенсивності темрявого дихання</a:t>
            </a:r>
            <a:endParaRPr lang="ru-RU" sz="1600" dirty="0">
              <a:latin typeface="Times New Roman"/>
              <a:ea typeface="Times New Roman"/>
            </a:endParaRPr>
          </a:p>
          <a:p>
            <a:pPr marL="342900" lvl="0" indent="-342900" algn="just" fontAlgn="base">
              <a:spcBef>
                <a:spcPts val="975"/>
              </a:spcBef>
              <a:spcAft>
                <a:spcPts val="0"/>
              </a:spcAft>
              <a:buFont typeface="Symbol"/>
              <a:buChar char=""/>
            </a:pPr>
            <a:endParaRPr lang="ru-RU" sz="1600" dirty="0">
              <a:effectLst/>
              <a:latin typeface="Times New Roman"/>
              <a:ea typeface="Times New Roman"/>
            </a:endParaRPr>
          </a:p>
        </p:txBody>
      </p:sp>
    </p:spTree>
    <p:extLst>
      <p:ext uri="{BB962C8B-B14F-4D97-AF65-F5344CB8AC3E}">
        <p14:creationId xmlns:p14="http://schemas.microsoft.com/office/powerpoint/2010/main" val="35059298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5" name="Рисунок 4"/>
          <p:cNvSpPr>
            <a:spLocks noGrp="1"/>
          </p:cNvSpPr>
          <p:nvPr>
            <p:ph type="pic" idx="1"/>
          </p:nvPr>
        </p:nvSpPr>
        <p:spPr>
          <a:xfrm>
            <a:off x="1792288" y="612775"/>
            <a:ext cx="5486400" cy="2960241"/>
          </a:xfrm>
        </p:spPr>
      </p:sp>
      <p:sp>
        <p:nvSpPr>
          <p:cNvPr id="6" name="Текст 5"/>
          <p:cNvSpPr>
            <a:spLocks noGrp="1"/>
          </p:cNvSpPr>
          <p:nvPr>
            <p:ph type="body" sz="half" idx="2"/>
          </p:nvPr>
        </p:nvSpPr>
        <p:spPr>
          <a:xfrm>
            <a:off x="971600" y="4005064"/>
            <a:ext cx="6984776" cy="2167136"/>
          </a:xfrm>
        </p:spPr>
        <p:txBody>
          <a:bodyPr>
            <a:noAutofit/>
          </a:bodyPr>
          <a:lstStyle/>
          <a:p>
            <a:pPr algn="just"/>
            <a:r>
              <a:rPr lang="ru-RU" sz="2000" dirty="0">
                <a:latin typeface="Times New Roman" panose="02020603050405020304" pitchFamily="18" charset="0"/>
                <a:cs typeface="Times New Roman" panose="02020603050405020304" pitchFamily="18" charset="0"/>
              </a:rPr>
              <a:t>Д</a:t>
            </a:r>
            <a:r>
              <a:rPr lang="uk-UA" sz="2000" dirty="0" err="1" smtClean="0">
                <a:latin typeface="Times New Roman" panose="02020603050405020304" pitchFamily="18" charset="0"/>
                <a:cs typeface="Times New Roman" panose="02020603050405020304" pitchFamily="18" charset="0"/>
              </a:rPr>
              <a:t>ослідження</a:t>
            </a:r>
            <a:r>
              <a:rPr lang="uk-UA" sz="2000" dirty="0" smtClean="0">
                <a:latin typeface="Times New Roman" panose="02020603050405020304" pitchFamily="18" charset="0"/>
                <a:cs typeface="Times New Roman" panose="02020603050405020304" pitchFamily="18" charset="0"/>
              </a:rPr>
              <a:t> впливу  шуму на </a:t>
            </a:r>
            <a:r>
              <a:rPr lang="uk-UA" sz="2000" dirty="0" err="1" smtClean="0">
                <a:latin typeface="Times New Roman" panose="02020603050405020304" pitchFamily="18" charset="0"/>
                <a:cs typeface="Times New Roman" panose="02020603050405020304" pitchFamily="18" charset="0"/>
              </a:rPr>
              <a:t>фітооб'єкти</a:t>
            </a:r>
            <a:r>
              <a:rPr lang="uk-UA" sz="2000" dirty="0" smtClean="0">
                <a:latin typeface="Times New Roman" panose="02020603050405020304" pitchFamily="18" charset="0"/>
                <a:cs typeface="Times New Roman" panose="02020603050405020304" pitchFamily="18" charset="0"/>
              </a:rPr>
              <a:t> проводили </a:t>
            </a:r>
            <a:r>
              <a:rPr lang="uk-UA" sz="2000" dirty="0">
                <a:latin typeface="Times New Roman" panose="02020603050405020304" pitchFamily="18" charset="0"/>
                <a:cs typeface="Times New Roman" panose="02020603050405020304" pitchFamily="18" charset="0"/>
              </a:rPr>
              <a:t>у лабораторних умовах за допомогою установки – шумової камери, яка моделювала виключно шумовий вплив автомобільної дороги. Установка імітувала звуки працюючого двигуна, розгін і гальмування автомобіля, звуки клаксонів і сигналізації на рівні 85-90 </a:t>
            </a:r>
            <a:r>
              <a:rPr lang="uk-UA" sz="2000" dirty="0" err="1">
                <a:latin typeface="Times New Roman" panose="02020603050405020304" pitchFamily="18" charset="0"/>
                <a:cs typeface="Times New Roman" panose="02020603050405020304" pitchFamily="18" charset="0"/>
              </a:rPr>
              <a:t>дБ</a:t>
            </a:r>
            <a:r>
              <a:rPr lang="uk-UA" sz="2000" dirty="0">
                <a:latin typeface="Times New Roman" panose="02020603050405020304" pitchFamily="18" charset="0"/>
                <a:cs typeface="Times New Roman" panose="02020603050405020304" pitchFamily="18" charset="0"/>
              </a:rPr>
              <a:t>. Рівень шумового впливу контролювали за допомогою приладу </a:t>
            </a:r>
            <a:r>
              <a:rPr lang="uk-UA" sz="2000" dirty="0" err="1">
                <a:latin typeface="Times New Roman" panose="02020603050405020304" pitchFamily="18" charset="0"/>
                <a:cs typeface="Times New Roman" panose="02020603050405020304" pitchFamily="18" charset="0"/>
              </a:rPr>
              <a:t>шумометр</a:t>
            </a:r>
            <a:r>
              <a:rPr lang="uk-UA" sz="2000" dirty="0">
                <a:latin typeface="Times New Roman" panose="02020603050405020304" pitchFamily="18" charset="0"/>
                <a:cs typeface="Times New Roman" panose="02020603050405020304" pitchFamily="18" charset="0"/>
              </a:rPr>
              <a:t> ВШВ-003 </a:t>
            </a:r>
            <a:endParaRPr lang="ru-RU" sz="2000" dirty="0">
              <a:latin typeface="Times New Roman" panose="02020603050405020304" pitchFamily="18" charset="0"/>
              <a:cs typeface="Times New Roman" panose="02020603050405020304" pitchFamily="18" charset="0"/>
            </a:endParaRPr>
          </a:p>
        </p:txBody>
      </p:sp>
      <p:pic>
        <p:nvPicPr>
          <p:cNvPr id="7" name="Рисунок 6" descr="1-prodam-shumomer-vshv-003"/>
          <p:cNvPicPr/>
          <p:nvPr/>
        </p:nvPicPr>
        <p:blipFill>
          <a:blip r:embed="rId2">
            <a:extLst>
              <a:ext uri="{28A0092B-C50C-407E-A947-70E740481C1C}">
                <a14:useLocalDpi xmlns:a14="http://schemas.microsoft.com/office/drawing/2010/main" val="0"/>
              </a:ext>
            </a:extLst>
          </a:blip>
          <a:srcRect/>
          <a:stretch>
            <a:fillRect/>
          </a:stretch>
        </p:blipFill>
        <p:spPr bwMode="auto">
          <a:xfrm>
            <a:off x="1691680" y="692696"/>
            <a:ext cx="5472607" cy="2952328"/>
          </a:xfrm>
          <a:prstGeom prst="rect">
            <a:avLst/>
          </a:prstGeom>
          <a:noFill/>
          <a:ln>
            <a:noFill/>
          </a:ln>
        </p:spPr>
      </p:pic>
    </p:spTree>
    <p:extLst>
      <p:ext uri="{BB962C8B-B14F-4D97-AF65-F5344CB8AC3E}">
        <p14:creationId xmlns:p14="http://schemas.microsoft.com/office/powerpoint/2010/main" val="676965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3528" y="332656"/>
            <a:ext cx="8229600" cy="1296144"/>
          </a:xfrm>
        </p:spPr>
        <p:txBody>
          <a:bodyPr>
            <a:noAutofit/>
          </a:bodyPr>
          <a:lstStyle/>
          <a:p>
            <a:pPr algn="just"/>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У </a:t>
            </a:r>
            <a:r>
              <a:rPr lang="uk-UA" sz="2000" dirty="0">
                <a:latin typeface="Times New Roman" panose="02020603050405020304" pitchFamily="18" charset="0"/>
                <a:cs typeface="Times New Roman" panose="02020603050405020304" pitchFamily="18" charset="0"/>
              </a:rPr>
              <a:t>шумовій камері розміщували пророщені у темряві насіння сільськогосподарських культур, типових для сільськогосподарських угідь, які розташовуються уздовж автомобільних доріг Харківської та Полтавської областей: соняшник (сем. Складноцвіті) і квасоля (сем. Бобові).</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1026" name="Picture 2" descr="C:\Users\Пользователь\Desktop\Даша\IMG_20191023_090444.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2206142"/>
            <a:ext cx="2160240" cy="38404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Пользователь\Desktop\Даша\IMG_20191025_09472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2308313"/>
            <a:ext cx="2147540" cy="381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468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8424936" cy="4524315"/>
          </a:xfrm>
          <a:prstGeom prst="rect">
            <a:avLst/>
          </a:prstGeom>
        </p:spPr>
        <p:txBody>
          <a:bodyPr wrap="square">
            <a:spAutoFit/>
          </a:bodyPr>
          <a:lstStyle/>
          <a:p>
            <a:pPr marL="285750" indent="-285750" algn="just">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Протягом усього досліду доступ світла був повністю виключений, що дозволяло вивчати процес «</a:t>
            </a:r>
            <a:r>
              <a:rPr lang="uk-UA" dirty="0" err="1">
                <a:latin typeface="Times New Roman" panose="02020603050405020304" pitchFamily="18" charset="0"/>
                <a:cs typeface="Times New Roman" panose="02020603050405020304" pitchFamily="18" charset="0"/>
              </a:rPr>
              <a:t>темнового</a:t>
            </a:r>
            <a:r>
              <a:rPr lang="uk-UA" dirty="0">
                <a:latin typeface="Times New Roman" panose="02020603050405020304" pitchFamily="18" charset="0"/>
                <a:cs typeface="Times New Roman" panose="02020603050405020304" pitchFamily="18" charset="0"/>
              </a:rPr>
              <a:t>» дихання без впливу процесу фотосинтезу. Пророслі насіння соняшнику піддавали шумовому впливу в установці протягом певного часу (24 і 52 год, проросле насіння квасолі – 48 і 52 год). Після експозиції у шумовій камері вимірювали інтенсивність дихання пророслого насіння за методом </a:t>
            </a:r>
            <a:r>
              <a:rPr lang="uk-UA" dirty="0" err="1">
                <a:latin typeface="Times New Roman" panose="02020603050405020304" pitchFamily="18" charset="0"/>
                <a:cs typeface="Times New Roman" panose="02020603050405020304" pitchFamily="18" charset="0"/>
              </a:rPr>
              <a:t>Галстяна</a:t>
            </a:r>
            <a:r>
              <a:rPr lang="uk-UA" dirty="0">
                <a:latin typeface="Times New Roman" panose="02020603050405020304" pitchFamily="18" charset="0"/>
                <a:cs typeface="Times New Roman" panose="02020603050405020304" pitchFamily="18" charset="0"/>
              </a:rPr>
              <a:t>, при температурі повітря 20</a:t>
            </a:r>
            <a:r>
              <a:rPr lang="uk-UA" baseline="30000" dirty="0">
                <a:latin typeface="Times New Roman" panose="02020603050405020304" pitchFamily="18" charset="0"/>
                <a:cs typeface="Times New Roman" panose="02020603050405020304" pitchFamily="18" charset="0"/>
              </a:rPr>
              <a:t>0</a:t>
            </a:r>
            <a:r>
              <a:rPr lang="uk-UA" dirty="0">
                <a:latin typeface="Times New Roman" panose="02020603050405020304" pitchFamily="18" charset="0"/>
                <a:cs typeface="Times New Roman" panose="02020603050405020304" pitchFamily="18" charset="0"/>
              </a:rPr>
              <a:t> С [9,10]. Метод заснований на визначенні інтенсивності дихання пророслого насіння, шляхом визначення концентрації вуглекислого газу у навколишній атмосфері. </a:t>
            </a:r>
            <a:endParaRPr lang="uk-UA" dirty="0" smtClean="0">
              <a:latin typeface="Times New Roman" panose="02020603050405020304" pitchFamily="18" charset="0"/>
              <a:cs typeface="Times New Roman" panose="02020603050405020304" pitchFamily="18" charset="0"/>
            </a:endParaRPr>
          </a:p>
          <a:p>
            <a:pPr algn="just"/>
            <a:endParaRPr lang="uk-UA"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uk-UA" dirty="0" smtClean="0">
                <a:latin typeface="Times New Roman" panose="02020603050405020304" pitchFamily="18" charset="0"/>
                <a:cs typeface="Times New Roman" panose="02020603050405020304" pitchFamily="18" charset="0"/>
              </a:rPr>
              <a:t>Дослідження </a:t>
            </a:r>
            <a:r>
              <a:rPr lang="uk-UA" dirty="0">
                <a:latin typeface="Times New Roman" panose="02020603050405020304" pitchFamily="18" charset="0"/>
                <a:cs typeface="Times New Roman" panose="02020603050405020304" pitchFamily="18" charset="0"/>
              </a:rPr>
              <a:t>проводили у лабораторних умовах, при виключенні хімічних факторів впливу, на двох основних сільськогосподарських культурах: соняшнику (сем. Складноцвіті) і квасолі (сем. Бобові).Результати експерименту показали, що вплив шуму на рівні 85-90 </a:t>
            </a:r>
            <a:r>
              <a:rPr lang="uk-UA" dirty="0" err="1">
                <a:latin typeface="Times New Roman" panose="02020603050405020304" pitchFamily="18" charset="0"/>
                <a:cs typeface="Times New Roman" panose="02020603050405020304" pitchFamily="18" charset="0"/>
              </a:rPr>
              <a:t>дБ</a:t>
            </a:r>
            <a:r>
              <a:rPr lang="uk-UA" dirty="0">
                <a:latin typeface="Times New Roman" panose="02020603050405020304" pitchFamily="18" charset="0"/>
                <a:cs typeface="Times New Roman" panose="02020603050405020304" pitchFamily="18" charset="0"/>
              </a:rPr>
              <a:t> (рівень шуму, створюваний об'єктами АД) призводив до значних змін показника фізіологічної активності рослин – ІД пророслого насіння </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4114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43608" y="2420888"/>
            <a:ext cx="7128792" cy="3096344"/>
          </a:xfrm>
        </p:spPr>
        <p:txBody>
          <a:bodyPr>
            <a:normAutofit fontScale="90000"/>
          </a:bodyPr>
          <a:lstStyle/>
          <a:p>
            <a:pPr algn="just"/>
            <a:r>
              <a:rPr lang="uk-UA" b="0" dirty="0">
                <a:latin typeface="Times New Roman" panose="02020603050405020304" pitchFamily="18" charset="0"/>
                <a:cs typeface="Times New Roman" panose="02020603050405020304" pitchFamily="18" charset="0"/>
              </a:rPr>
              <a:t>Як видно, у рослин, що піддавалися гострому шумовому впливу протягом 52 год (шумове навантаження відбувалося безперервно протягом усього досліду) – ІД істотно змінювалася. На 5-ту годину шумового впливу ІД зросла на 60%, порівняно із контролем, що свідчить про гостру надлишкову стресову реакцію рослин на шумове навантаження. Після впливу шумового навантаження протягом 52 год ІД пророслого насіння знижувалась, але перевищувала вихідний рівень на 17%, що, ймовірно, пов'язано із «включенням» адаптаційних механізмів.</a:t>
            </a:r>
            <a:endParaRPr lang="ru-RU" b="0" dirty="0">
              <a:latin typeface="Times New Roman" panose="02020603050405020304" pitchFamily="18" charset="0"/>
              <a:cs typeface="Times New Roman" panose="02020603050405020304" pitchFamily="18" charset="0"/>
            </a:endParaRPr>
          </a:p>
        </p:txBody>
      </p:sp>
      <p:sp>
        <p:nvSpPr>
          <p:cNvPr id="7" name="Текст 6"/>
          <p:cNvSpPr>
            <a:spLocks noGrp="1"/>
          </p:cNvSpPr>
          <p:nvPr>
            <p:ph type="body" sz="half" idx="2"/>
          </p:nvPr>
        </p:nvSpPr>
        <p:spPr>
          <a:xfrm>
            <a:off x="827584" y="2132856"/>
            <a:ext cx="6912768" cy="576064"/>
          </a:xfrm>
        </p:spPr>
        <p:txBody>
          <a:bodyPr>
            <a:normAutofit fontScale="55000" lnSpcReduction="20000"/>
          </a:bodyPr>
          <a:lstStyle/>
          <a:p>
            <a:r>
              <a:rPr lang="ru-RU" sz="2400" dirty="0">
                <a:latin typeface="Times New Roman" panose="02020603050405020304" pitchFamily="18" charset="0"/>
                <a:cs typeface="Times New Roman" panose="02020603050405020304" pitchFamily="18" charset="0"/>
              </a:rPr>
              <a:t>Рисунок </a:t>
            </a:r>
            <a:r>
              <a:rPr lang="uk-UA" sz="2400" dirty="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2 – Вплив гострого шумового навантаження на ІД пророслого насіння соняшника</a:t>
            </a:r>
            <a:endParaRPr lang="ru-RU"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endParaRPr lang="ru-RU" dirty="0"/>
          </a:p>
        </p:txBody>
      </p:sp>
      <p:pic>
        <p:nvPicPr>
          <p:cNvPr id="8" name="Рисунок 7"/>
          <p:cNvPicPr>
            <a:picLocks noGrp="1"/>
          </p:cNvPicPr>
          <p:nvPr>
            <p:ph type="pic" idx="1"/>
          </p:nvPr>
        </p:nvPicPr>
        <p:blipFill>
          <a:blip r:embed="rId2" cstate="print">
            <a:extLst>
              <a:ext uri="{28A0092B-C50C-407E-A947-70E740481C1C}">
                <a14:useLocalDpi xmlns:a14="http://schemas.microsoft.com/office/drawing/2010/main" val="0"/>
              </a:ext>
            </a:extLst>
          </a:blip>
          <a:srcRect l="8490" r="8490"/>
          <a:stretch>
            <a:fillRect/>
          </a:stretch>
        </p:blipFill>
        <p:spPr bwMode="auto">
          <a:xfrm>
            <a:off x="1259632" y="548680"/>
            <a:ext cx="5544616" cy="1440160"/>
          </a:xfrm>
          <a:prstGeom prst="rect">
            <a:avLst/>
          </a:prstGeom>
          <a:noFill/>
          <a:ln>
            <a:noFill/>
          </a:ln>
        </p:spPr>
      </p:pic>
    </p:spTree>
    <p:extLst>
      <p:ext uri="{BB962C8B-B14F-4D97-AF65-F5344CB8AC3E}">
        <p14:creationId xmlns:p14="http://schemas.microsoft.com/office/powerpoint/2010/main" val="3280702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068960"/>
            <a:ext cx="7200800" cy="2232248"/>
          </a:xfrm>
        </p:spPr>
        <p:txBody>
          <a:bodyPr/>
          <a:lstStyle/>
          <a:p>
            <a:pPr algn="just"/>
            <a:r>
              <a:rPr lang="uk-UA" b="0" dirty="0">
                <a:latin typeface="Times New Roman"/>
                <a:ea typeface="Times New Roman"/>
              </a:rPr>
              <a:t>Р</a:t>
            </a:r>
            <a:r>
              <a:rPr lang="uk-UA" b="0" dirty="0" smtClean="0">
                <a:latin typeface="Times New Roman"/>
                <a:ea typeface="Times New Roman"/>
              </a:rPr>
              <a:t>еакція </a:t>
            </a:r>
            <a:r>
              <a:rPr lang="uk-UA" b="0" dirty="0">
                <a:latin typeface="Times New Roman"/>
                <a:ea typeface="Times New Roman"/>
              </a:rPr>
              <a:t>на гострий шумовий стрес відзначалась і у рослин квасолі (рис.3.3). Після 5-годинного шумового впливу ІД пророслого насіння виросла на 67%, порівняно із контролем. Після шумового навантаження на </a:t>
            </a:r>
            <a:r>
              <a:rPr lang="uk-UA" b="0" dirty="0" err="1">
                <a:latin typeface="Times New Roman"/>
                <a:ea typeface="Times New Roman"/>
              </a:rPr>
              <a:t>фітооб'єкти</a:t>
            </a:r>
            <a:r>
              <a:rPr lang="uk-UA" b="0" dirty="0">
                <a:latin typeface="Times New Roman"/>
                <a:ea typeface="Times New Roman"/>
              </a:rPr>
              <a:t> протягом 52 год інтенсивність дихання пророслого насіння знижувалась, але перевищувала вихідний рівень на 7%.</a:t>
            </a:r>
            <a:r>
              <a:rPr lang="ru-RU" b="0" dirty="0">
                <a:latin typeface="Times New Roman"/>
                <a:ea typeface="Times New Roman"/>
              </a:rPr>
              <a:t/>
            </a:r>
            <a:br>
              <a:rPr lang="ru-RU" b="0" dirty="0">
                <a:latin typeface="Times New Roman"/>
                <a:ea typeface="Times New Roman"/>
              </a:rPr>
            </a:br>
            <a:endParaRPr lang="ru-RU" b="0" dirty="0"/>
          </a:p>
        </p:txBody>
      </p:sp>
      <p:sp>
        <p:nvSpPr>
          <p:cNvPr id="4" name="Текст 3"/>
          <p:cNvSpPr>
            <a:spLocks noGrp="1"/>
          </p:cNvSpPr>
          <p:nvPr>
            <p:ph type="body" sz="half" idx="2"/>
          </p:nvPr>
        </p:nvSpPr>
        <p:spPr>
          <a:xfrm>
            <a:off x="539552" y="2276872"/>
            <a:ext cx="7344816" cy="720080"/>
          </a:xfrm>
        </p:spPr>
        <p:txBody>
          <a:bodyPr>
            <a:normAutofit fontScale="62500" lnSpcReduction="20000"/>
          </a:bodyPr>
          <a:lstStyle/>
          <a:p>
            <a:r>
              <a:rPr lang="ru-RU" sz="2400" dirty="0">
                <a:latin typeface="Times New Roman" panose="02020603050405020304" pitchFamily="18" charset="0"/>
                <a:cs typeface="Times New Roman" panose="02020603050405020304" pitchFamily="18" charset="0"/>
              </a:rPr>
              <a:t>Рисунок </a:t>
            </a:r>
            <a:r>
              <a:rPr lang="uk-UA" sz="2400" dirty="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3 </a:t>
            </a:r>
            <a:r>
              <a:rPr lang="ru-RU"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Вплив гострого шумового навантаження на ІД пророслого насіння квасолі</a:t>
            </a:r>
            <a:endParaRPr lang="ru-RU"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endParaRPr lang="ru-RU" dirty="0"/>
          </a:p>
        </p:txBody>
      </p:sp>
      <p:pic>
        <p:nvPicPr>
          <p:cNvPr id="5" name="Рисунок 4"/>
          <p:cNvPicPr>
            <a:picLocks noGrp="1"/>
          </p:cNvPicPr>
          <p:nvPr>
            <p:ph type="pic" idx="1"/>
          </p:nvPr>
        </p:nvPicPr>
        <p:blipFill>
          <a:blip r:embed="rId2" cstate="print">
            <a:extLst>
              <a:ext uri="{28A0092B-C50C-407E-A947-70E740481C1C}">
                <a14:useLocalDpi xmlns:a14="http://schemas.microsoft.com/office/drawing/2010/main" val="0"/>
              </a:ext>
            </a:extLst>
          </a:blip>
          <a:srcRect l="8490" r="8490"/>
          <a:stretch>
            <a:fillRect/>
          </a:stretch>
        </p:blipFill>
        <p:spPr bwMode="auto">
          <a:xfrm>
            <a:off x="1792288" y="612775"/>
            <a:ext cx="3067744" cy="1664097"/>
          </a:xfrm>
          <a:prstGeom prst="rect">
            <a:avLst/>
          </a:prstGeom>
          <a:noFill/>
          <a:ln>
            <a:noFill/>
          </a:ln>
        </p:spPr>
      </p:pic>
    </p:spTree>
    <p:extLst>
      <p:ext uri="{BB962C8B-B14F-4D97-AF65-F5344CB8AC3E}">
        <p14:creationId xmlns:p14="http://schemas.microsoft.com/office/powerpoint/2010/main" val="3371367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476672"/>
            <a:ext cx="7457794" cy="4191981"/>
          </a:xfrm>
          <a:prstGeom prst="rect">
            <a:avLst/>
          </a:prstGeom>
        </p:spPr>
        <p:txBody>
          <a:bodyPr wrap="square">
            <a:spAutoFit/>
          </a:bodyPr>
          <a:lstStyle/>
          <a:p>
            <a:pPr algn="just">
              <a:lnSpc>
                <a:spcPct val="150000"/>
              </a:lnSpc>
              <a:spcAft>
                <a:spcPts val="0"/>
              </a:spcAft>
            </a:pPr>
            <a:r>
              <a:rPr lang="uk-UA" sz="2000" dirty="0" smtClean="0">
                <a:latin typeface="Times New Roman"/>
                <a:ea typeface="Times New Roman"/>
              </a:rPr>
              <a:t>У </a:t>
            </a:r>
            <a:r>
              <a:rPr lang="uk-UA" sz="2000" dirty="0">
                <a:latin typeface="Times New Roman"/>
                <a:ea typeface="Times New Roman"/>
              </a:rPr>
              <a:t>лабораторних умовах вивчили вплив на рослини хронічного шумового навантаження, за режимом і інтенсивністю наближеного до реального шумового впливу АД (рис. 2.4): 12 год шуму (модель денної експлуатації об'єктів АД), 12 год тиші (модель нічної експлуатації об'єктів АД). Експеримент із періодичним шумовим впливом тривав 5 діб. У контрольному варіанті ІД визначали у паралельно вирощуваних рослин, що не піддаються шумовому впливу</a:t>
            </a:r>
            <a:r>
              <a:rPr lang="uk-UA" sz="2000" dirty="0" smtClean="0">
                <a:latin typeface="Times New Roman"/>
                <a:ea typeface="Times New Roman"/>
              </a:rPr>
              <a:t>.</a:t>
            </a:r>
          </a:p>
          <a:p>
            <a:pPr algn="just">
              <a:lnSpc>
                <a:spcPct val="150000"/>
              </a:lnSpc>
              <a:spcAft>
                <a:spcPts val="0"/>
              </a:spcAft>
            </a:pPr>
            <a:endParaRPr lang="ru-RU" sz="2000" dirty="0">
              <a:effectLst/>
              <a:latin typeface="Times New Roman"/>
              <a:ea typeface="Times New Roman"/>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1" y="2815364"/>
            <a:ext cx="6593699" cy="2341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325" y="2674938"/>
            <a:ext cx="5975350"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6215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692695"/>
            <a:ext cx="4248472" cy="1217565"/>
          </a:xfrm>
          <a:prstGeom prst="rect">
            <a:avLst/>
          </a:prstGeom>
          <a:noFill/>
          <a:ln>
            <a:noFill/>
          </a:ln>
        </p:spPr>
      </p:pic>
      <p:sp>
        <p:nvSpPr>
          <p:cNvPr id="3" name="Прямоугольник 2"/>
          <p:cNvSpPr/>
          <p:nvPr/>
        </p:nvSpPr>
        <p:spPr>
          <a:xfrm>
            <a:off x="1115616" y="2060849"/>
            <a:ext cx="6912768" cy="523220"/>
          </a:xfrm>
          <a:prstGeom prst="rect">
            <a:avLst/>
          </a:prstGeom>
        </p:spPr>
        <p:txBody>
          <a:bodyPr wrap="square">
            <a:spAutoFit/>
          </a:bodyPr>
          <a:lstStyle/>
          <a:p>
            <a:pPr algn="just"/>
            <a:r>
              <a:rPr lang="uk-UA" sz="1400" dirty="0">
                <a:latin typeface="Times New Roman" panose="02020603050405020304" pitchFamily="18" charset="0"/>
                <a:cs typeface="Times New Roman" panose="02020603050405020304" pitchFamily="18" charset="0"/>
              </a:rPr>
              <a:t>Рисунок 3</a:t>
            </a:r>
            <a:r>
              <a:rPr lang="uk-UA" sz="1400" dirty="0" smtClean="0">
                <a:latin typeface="Times New Roman" panose="02020603050405020304" pitchFamily="18" charset="0"/>
                <a:cs typeface="Times New Roman" panose="02020603050405020304" pitchFamily="18" charset="0"/>
              </a:rPr>
              <a:t>.4 </a:t>
            </a:r>
            <a:r>
              <a:rPr lang="uk-UA" sz="1400" dirty="0">
                <a:latin typeface="Times New Roman" panose="02020603050405020304" pitchFamily="18" charset="0"/>
                <a:cs typeface="Times New Roman" panose="02020603050405020304" pitchFamily="18" charset="0"/>
              </a:rPr>
              <a:t>– Вплив періодичного шумового навантаження на ІД пророслого насіння соняшнику</a:t>
            </a:r>
            <a:endParaRPr lang="ru-RU" sz="1400" dirty="0">
              <a:latin typeface="Times New Roman" panose="02020603050405020304" pitchFamily="18" charset="0"/>
              <a:cs typeface="Times New Roman" panose="02020603050405020304" pitchFamily="18" charset="0"/>
            </a:endParaRPr>
          </a:p>
        </p:txBody>
      </p:sp>
      <p:sp>
        <p:nvSpPr>
          <p:cNvPr id="7" name="Текст 6"/>
          <p:cNvSpPr>
            <a:spLocks noGrp="1"/>
          </p:cNvSpPr>
          <p:nvPr>
            <p:ph type="body" sz="half" idx="4294967295"/>
          </p:nvPr>
        </p:nvSpPr>
        <p:spPr>
          <a:xfrm>
            <a:off x="899592" y="2780929"/>
            <a:ext cx="7128792" cy="2520280"/>
          </a:xfrm>
        </p:spPr>
        <p:txBody>
          <a:bodyPr>
            <a:noAutofit/>
          </a:bodyPr>
          <a:lstStyle/>
          <a:p>
            <a:pPr indent="0" algn="just">
              <a:lnSpc>
                <a:spcPct val="150000"/>
              </a:lnSpc>
              <a:spcAft>
                <a:spcPts val="0"/>
              </a:spcAft>
              <a:buNone/>
            </a:pPr>
            <a:r>
              <a:rPr lang="uk-UA" sz="1400" dirty="0">
                <a:latin typeface="Times New Roman"/>
                <a:ea typeface="Times New Roman"/>
              </a:rPr>
              <a:t>Як видно із даних рис 3.4, у дослідному варіанті під впливом шуму ІД пророслого насіння соняшнику на першу добу експерименту підвищилася. У контрольному варіанті ІД так само зросла на першу добу експозиції (без впливу шуму). Можливо, підвищення ІД пророслого насіння у контрольному і дослідному варіантах обумовлене стресовою реакцією не так на шум, як на інший стресор, що впливає на </a:t>
            </a:r>
            <a:r>
              <a:rPr lang="uk-UA" sz="1400" dirty="0" err="1">
                <a:latin typeface="Times New Roman"/>
                <a:ea typeface="Times New Roman"/>
              </a:rPr>
              <a:t>фітооб'єкти</a:t>
            </a:r>
            <a:r>
              <a:rPr lang="uk-UA" sz="1400" dirty="0">
                <a:latin typeface="Times New Roman"/>
                <a:ea typeface="Times New Roman"/>
              </a:rPr>
              <a:t>, у дослідному і контрольному варіантах – переміщення рослинних </a:t>
            </a:r>
            <a:r>
              <a:rPr lang="uk-UA" sz="1400" dirty="0" err="1">
                <a:latin typeface="Times New Roman"/>
                <a:ea typeface="Times New Roman"/>
              </a:rPr>
              <a:t>фітооб'єктів</a:t>
            </a:r>
            <a:r>
              <a:rPr lang="uk-UA" sz="1400" dirty="0">
                <a:latin typeface="Times New Roman"/>
                <a:ea typeface="Times New Roman"/>
              </a:rPr>
              <a:t> до темряви. Певно, стресова реакція на вплив шуму не перевищувала стресового впливу темряви.</a:t>
            </a:r>
            <a:endParaRPr lang="ru-RU" sz="1400" dirty="0">
              <a:latin typeface="Times New Roman"/>
              <a:ea typeface="Times New Roman"/>
            </a:endParaRPr>
          </a:p>
          <a:p>
            <a:pPr marL="0" indent="0">
              <a:lnSpc>
                <a:spcPct val="150000"/>
              </a:lnSpc>
              <a:spcAft>
                <a:spcPts val="0"/>
              </a:spcAft>
              <a:buNone/>
            </a:pPr>
            <a:r>
              <a:rPr lang="uk-UA" sz="1400" dirty="0">
                <a:latin typeface="Times New Roman"/>
                <a:ea typeface="Times New Roman"/>
              </a:rPr>
              <a:t> </a:t>
            </a:r>
            <a:endParaRPr lang="ru-RU" sz="1400" dirty="0">
              <a:latin typeface="Times New Roman"/>
              <a:ea typeface="Times New Roman"/>
            </a:endParaRPr>
          </a:p>
          <a:p>
            <a:endParaRPr lang="ru-RU" sz="1400" dirty="0"/>
          </a:p>
        </p:txBody>
      </p:sp>
    </p:spTree>
    <p:extLst>
      <p:ext uri="{BB962C8B-B14F-4D97-AF65-F5344CB8AC3E}">
        <p14:creationId xmlns:p14="http://schemas.microsoft.com/office/powerpoint/2010/main" val="1586040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5"/>
            <a:ext cx="8208912" cy="5632311"/>
          </a:xfrm>
          <a:prstGeom prst="rect">
            <a:avLst/>
          </a:prstGeom>
        </p:spPr>
        <p:txBody>
          <a:bodyPr wrap="square">
            <a:spAutoFit/>
          </a:bodyPr>
          <a:lstStyle/>
          <a:p>
            <a:pPr algn="just">
              <a:lnSpc>
                <a:spcPct val="150000"/>
              </a:lnSpc>
            </a:pPr>
            <a:endParaRPr lang="uk-UA" sz="2000" dirty="0" smtClean="0">
              <a:latin typeface="Times New Roman" panose="02020603050405020304" pitchFamily="18" charset="0"/>
              <a:cs typeface="Times New Roman" panose="02020603050405020304" pitchFamily="18" charset="0"/>
            </a:endParaRPr>
          </a:p>
          <a:p>
            <a:pPr algn="just">
              <a:lnSpc>
                <a:spcPct val="150000"/>
              </a:lnSpc>
            </a:pPr>
            <a:r>
              <a:rPr lang="uk-UA" sz="2000" dirty="0" smtClean="0">
                <a:latin typeface="Times New Roman" panose="02020603050405020304" pitchFamily="18" charset="0"/>
                <a:cs typeface="Times New Roman" panose="02020603050405020304" pitchFamily="18" charset="0"/>
              </a:rPr>
              <a:t>Через </a:t>
            </a:r>
            <a:r>
              <a:rPr lang="uk-UA" sz="2000" dirty="0">
                <a:latin typeface="Times New Roman" panose="02020603050405020304" pitchFamily="18" charset="0"/>
                <a:cs typeface="Times New Roman" panose="02020603050405020304" pitchFamily="18" charset="0"/>
              </a:rPr>
              <a:t>2 доби експерименту з'являються відмінності в ІД пророслого насіння у дослідному і контрольному варіантах, які у подальшому стабільно збільшувалися, через 5 діб експерименту ІД пророслого насіння у контрольному варіанті була у 2,5 рази вище, ніж ІД пророслого насіння у дослідному варіанті. Це зниження ІД пророслого насіння у дослідному варіанті, що відбувалося за типовою кривою стресу, аналогічною рис.3.17, можна пояснити тільки шумовим впливом на рослину. Імовірно, рослини реагують стабільним пригніченням фізіологічних функцій на періодичний тривалий вплив шуму (хронічний шумовий стрес), створюваний об'єктами АД.</a:t>
            </a:r>
            <a:endParaRPr lang="ru-RU" sz="2000" dirty="0">
              <a:latin typeface="Times New Roman" panose="02020603050405020304" pitchFamily="18" charset="0"/>
              <a:cs typeface="Times New Roman" panose="02020603050405020304" pitchFamily="18" charset="0"/>
            </a:endParaRPr>
          </a:p>
          <a:p>
            <a:pPr algn="just">
              <a:lnSpc>
                <a:spcPct val="150000"/>
              </a:lnSpc>
            </a:pPr>
            <a:r>
              <a:rPr lang="uk-UA"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0645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7560840" cy="7078861"/>
          </a:xfrm>
          <a:prstGeom prst="rect">
            <a:avLst/>
          </a:prstGeom>
        </p:spPr>
        <p:txBody>
          <a:bodyPr wrap="square">
            <a:spAutoFit/>
          </a:bodyPr>
          <a:lstStyle/>
          <a:p>
            <a:pPr algn="just"/>
            <a:r>
              <a:rPr lang="uk-UA" sz="2000" b="1" dirty="0">
                <a:latin typeface="Times New Roman" panose="02020603050405020304" pitchFamily="18" charset="0"/>
                <a:cs typeface="Times New Roman" panose="02020603050405020304" pitchFamily="18" charset="0"/>
              </a:rPr>
              <a:t>ВИСНОВКИ</a:t>
            </a:r>
            <a:endParaRPr lang="ru-RU" sz="2000"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1. Дослідили вплив шумового навантаження на </a:t>
            </a:r>
            <a:r>
              <a:rPr lang="uk-UA" sz="2000" dirty="0" err="1">
                <a:latin typeface="Times New Roman" panose="02020603050405020304" pitchFamily="18" charset="0"/>
                <a:cs typeface="Times New Roman" panose="02020603050405020304" pitchFamily="18" charset="0"/>
              </a:rPr>
              <a:t>фітооб’єкти</a:t>
            </a:r>
            <a:r>
              <a:rPr lang="uk-UA" sz="2000" dirty="0">
                <a:latin typeface="Times New Roman" panose="02020603050405020304" pitchFamily="18" charset="0"/>
                <a:cs typeface="Times New Roman" panose="02020603050405020304" pitchFamily="18" charset="0"/>
              </a:rPr>
              <a:t>, зокрема на такий  фізіологічний показник, як інтенсивність дихання проростків. </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2. Встановили характеристики фізіологічної реакції </a:t>
            </a:r>
            <a:r>
              <a:rPr lang="uk-UA" sz="2000" dirty="0" err="1">
                <a:latin typeface="Times New Roman" panose="02020603050405020304" pitchFamily="18" charset="0"/>
                <a:cs typeface="Times New Roman" panose="02020603050405020304" pitchFamily="18" charset="0"/>
              </a:rPr>
              <a:t>фітооб’єктів</a:t>
            </a:r>
            <a:r>
              <a:rPr lang="uk-UA" sz="2000" dirty="0">
                <a:latin typeface="Times New Roman" panose="02020603050405020304" pitchFamily="18" charset="0"/>
                <a:cs typeface="Times New Roman" panose="02020603050405020304" pitchFamily="18" charset="0"/>
              </a:rPr>
              <a:t> на  гостре та хронічне шумове навантаження.</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3. При гострому шумовому навантаженні спостерігалось різке зростання ІД у досліджуваних </a:t>
            </a:r>
            <a:r>
              <a:rPr lang="uk-UA" sz="2000" dirty="0" err="1">
                <a:latin typeface="Times New Roman" panose="02020603050405020304" pitchFamily="18" charset="0"/>
                <a:cs typeface="Times New Roman" panose="02020603050405020304" pitchFamily="18" charset="0"/>
              </a:rPr>
              <a:t>фітооб’єктах</a:t>
            </a:r>
            <a:r>
              <a:rPr lang="uk-UA" sz="2000" dirty="0">
                <a:latin typeface="Times New Roman" panose="02020603050405020304" pitchFamily="18" charset="0"/>
                <a:cs typeface="Times New Roman" panose="02020603050405020304" pitchFamily="18" charset="0"/>
              </a:rPr>
              <a:t>, що перевищувало контроль на ~ 60 %, з наступним поступовим пригніченням ІД, така динаміка вказує на типову реакцію </a:t>
            </a:r>
            <a:r>
              <a:rPr lang="uk-UA" sz="2000" dirty="0" err="1">
                <a:latin typeface="Times New Roman" panose="02020603050405020304" pitchFamily="18" charset="0"/>
                <a:cs typeface="Times New Roman" panose="02020603050405020304" pitchFamily="18" charset="0"/>
              </a:rPr>
              <a:t>фітооб'єктів</a:t>
            </a:r>
            <a:r>
              <a:rPr lang="uk-UA" sz="2000" dirty="0">
                <a:latin typeface="Times New Roman" panose="02020603050405020304" pitchFamily="18" charset="0"/>
                <a:cs typeface="Times New Roman" panose="02020603050405020304" pitchFamily="18" charset="0"/>
              </a:rPr>
              <a:t> на стрес – гостре зростання з подальшим пригнічення фізіологічного показника.</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4. Дослідження хронічного шумового навантаження показали, що вплив цього фактору призводить так само до типової реакції </a:t>
            </a:r>
            <a:r>
              <a:rPr lang="uk-UA" sz="2000" dirty="0" err="1">
                <a:latin typeface="Times New Roman" panose="02020603050405020304" pitchFamily="18" charset="0"/>
                <a:cs typeface="Times New Roman" panose="02020603050405020304" pitchFamily="18" charset="0"/>
              </a:rPr>
              <a:t>фітооб'єктів</a:t>
            </a:r>
            <a:r>
              <a:rPr lang="uk-UA" sz="2000" dirty="0">
                <a:latin typeface="Times New Roman" panose="02020603050405020304" pitchFamily="18" charset="0"/>
                <a:cs typeface="Times New Roman" panose="02020603050405020304" pitchFamily="18" charset="0"/>
              </a:rPr>
              <a:t> на стрес – гостре зростання, а потім – вихід показників на новий адаптований рівень, який однак є значно нижчим ніж у контрольних зразків.</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r>
              <a:rPr lang="uk-UA" dirty="0"/>
              <a:t> </a:t>
            </a:r>
            <a:endParaRPr lang="ru-RU" dirty="0"/>
          </a:p>
          <a:p>
            <a:r>
              <a:rPr lang="uk-UA" dirty="0"/>
              <a:t> </a:t>
            </a:r>
            <a:endParaRPr lang="ru-RU" dirty="0"/>
          </a:p>
          <a:p>
            <a:r>
              <a:rPr lang="uk-UA" dirty="0"/>
              <a:t> </a:t>
            </a:r>
            <a:endParaRPr lang="ru-RU" dirty="0"/>
          </a:p>
        </p:txBody>
      </p:sp>
    </p:spTree>
    <p:extLst>
      <p:ext uri="{BB962C8B-B14F-4D97-AF65-F5344CB8AC3E}">
        <p14:creationId xmlns:p14="http://schemas.microsoft.com/office/powerpoint/2010/main" val="887082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340768"/>
            <a:ext cx="7848872" cy="2492990"/>
          </a:xfrm>
          <a:prstGeom prst="rect">
            <a:avLst/>
          </a:prstGeom>
        </p:spPr>
        <p:txBody>
          <a:bodyPr wrap="square">
            <a:spAutoFit/>
          </a:bodyPr>
          <a:lstStyle/>
          <a:p>
            <a:r>
              <a:rPr lang="uk-UA" sz="2800" b="1" dirty="0">
                <a:latin typeface="Times New Roman" panose="02020603050405020304" pitchFamily="18" charset="0"/>
                <a:cs typeface="Times New Roman" panose="02020603050405020304" pitchFamily="18" charset="0"/>
              </a:rPr>
              <a:t>РЕКОМЕНДАЦШЇ</a:t>
            </a:r>
            <a:endParaRPr lang="ru-RU" sz="2800" dirty="0">
              <a:latin typeface="Times New Roman" panose="02020603050405020304" pitchFamily="18" charset="0"/>
              <a:cs typeface="Times New Roman" panose="02020603050405020304" pitchFamily="18" charset="0"/>
            </a:endParaRPr>
          </a:p>
          <a:p>
            <a:r>
              <a:rPr lang="uk-UA" sz="2800" b="1"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Метод заснований на визначенні інтенсивності дихання пророслого насіння, шляхом визначення концентрації вуглекислого газу у навколишній атмосфері не складний  може бути рекомендований для </a:t>
            </a:r>
            <a:r>
              <a:rPr lang="uk-UA" sz="2000" dirty="0" err="1">
                <a:latin typeface="Times New Roman" panose="02020603050405020304" pitchFamily="18" charset="0"/>
                <a:cs typeface="Times New Roman" panose="02020603050405020304" pitchFamily="18" charset="0"/>
              </a:rPr>
              <a:t>біоіндикації</a:t>
            </a:r>
            <a:r>
              <a:rPr lang="uk-UA" sz="2000" dirty="0">
                <a:latin typeface="Times New Roman" panose="02020603050405020304" pitchFamily="18" charset="0"/>
                <a:cs typeface="Times New Roman" panose="02020603050405020304" pitchFamily="18" charset="0"/>
              </a:rPr>
              <a:t>  шумового впливу на рослини.</a:t>
            </a:r>
            <a:endParaRPr lang="ru-RU"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3147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TotalTime>
  <Words>828</Words>
  <Application>Microsoft Office PowerPoint</Application>
  <PresentationFormat>Экран (4:3)</PresentationFormat>
  <Paragraphs>51</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Symbol</vt:lpstr>
      <vt:lpstr>Times New Roman</vt:lpstr>
      <vt:lpstr>Wingdings</vt:lpstr>
      <vt:lpstr>Тема Office</vt:lpstr>
      <vt:lpstr>Всеукраїнський інтерактивний конкурс «МАН-Юніор Дослідник» Харківське територіальне відділення Малої академії наук України</vt:lpstr>
      <vt:lpstr>Презентация PowerPoint</vt:lpstr>
      <vt:lpstr>Презентация PowerPoint</vt:lpstr>
      <vt:lpstr>Презентация PowerPoint</vt:lpstr>
      <vt:lpstr> У шумовій камері розміщували пророщені у темряві насіння сільськогосподарських культур, типових для сільськогосподарських угідь, які розташовуються уздовж автомобільних доріг Харківської та Полтавської областей: соняшник (сем. Складноцвіті) і квасоля (сем. Бобові). </vt:lpstr>
      <vt:lpstr>Презентация PowerPoint</vt:lpstr>
      <vt:lpstr>Як видно, у рослин, що піддавалися гострому шумовому впливу протягом 52 год (шумове навантаження відбувалося безперервно протягом усього досліду) – ІД істотно змінювалася. На 5-ту годину шумового впливу ІД зросла на 60%, порівняно із контролем, що свідчить про гостру надлишкову стресову реакцію рослин на шумове навантаження. Після впливу шумового навантаження протягом 52 год ІД пророслого насіння знижувалась, але перевищувала вихідний рівень на 17%, що, ймовірно, пов'язано із «включенням» адаптаційних механізмів.</vt:lpstr>
      <vt:lpstr>Реакція на гострий шумовий стрес відзначалась і у рослин квасолі (рис.3.3). Після 5-годинного шумового впливу ІД пророслого насіння виросла на 67%, порівняно із контролем. Після шумового навантаження на фітооб'єкти протягом 52 год інтенсивність дихання пророслого насіння знижувалась, але перевищувала вихідний рівень на 7%.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Комунальний заклад  «Харківська загальноосвітня школа І-ІІІ ступенів №136  Харківської міської ради  Харківської області   імені Героя Радянського Союзу Петра Дмитровича Говоруненка »     </dc:title>
  <dc:creator>Пользователь</dc:creator>
  <cp:lastModifiedBy>Анатолий Щёголев</cp:lastModifiedBy>
  <cp:revision>23</cp:revision>
  <dcterms:created xsi:type="dcterms:W3CDTF">2020-03-28T10:32:22Z</dcterms:created>
  <dcterms:modified xsi:type="dcterms:W3CDTF">2020-03-31T15:52:42Z</dcterms:modified>
</cp:coreProperties>
</file>