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61" r:id="rId8"/>
    <p:sldId id="263" r:id="rId9"/>
    <p:sldId id="264" r:id="rId10"/>
    <p:sldId id="265" r:id="rId11"/>
    <p:sldId id="266" r:id="rId12"/>
    <p:sldId id="267" r:id="rId13"/>
    <p:sldId id="269" r:id="rId14"/>
    <p:sldId id="270" r:id="rId15"/>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3" d="100"/>
          <a:sy n="73" d="100"/>
        </p:scale>
        <p:origin x="-42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4/7/2020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4/7/2020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4/7/2020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4/7/2020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09600" y="609600"/>
            <a:ext cx="7772400" cy="1676400"/>
          </a:xfrm>
        </p:spPr>
        <p:txBody>
          <a:bodyPr>
            <a:noAutofit/>
          </a:bodyPr>
          <a:lstStyle/>
          <a:p>
            <a:r>
              <a:rPr lang="uk-UA" sz="2000" dirty="0" smtClean="0">
                <a:latin typeface="Times New Roman" panose="02020603050405020304" pitchFamily="18" charset="0"/>
                <a:cs typeface="Times New Roman" panose="02020603050405020304" pitchFamily="18" charset="0"/>
              </a:rPr>
              <a:t>Комунальний заклад </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 «</a:t>
            </a:r>
            <a:r>
              <a:rPr lang="uk-UA" sz="2000" dirty="0" err="1" smtClean="0">
                <a:latin typeface="Times New Roman" panose="02020603050405020304" pitchFamily="18" charset="0"/>
                <a:cs typeface="Times New Roman" panose="02020603050405020304" pitchFamily="18" charset="0"/>
              </a:rPr>
              <a:t>Зміївська</a:t>
            </a:r>
            <a:r>
              <a:rPr lang="uk-UA" sz="2000" dirty="0" smtClean="0">
                <a:latin typeface="Times New Roman" panose="02020603050405020304" pitchFamily="18" charset="0"/>
                <a:cs typeface="Times New Roman" panose="02020603050405020304" pitchFamily="18" charset="0"/>
              </a:rPr>
              <a:t> загальноосвітня школа І-ІІІ ступенів № 2</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імені льотчика-космонавта Ігоря Петровича </a:t>
            </a:r>
            <a:r>
              <a:rPr lang="uk-UA" sz="2000" dirty="0" err="1" smtClean="0">
                <a:latin typeface="Times New Roman" panose="02020603050405020304" pitchFamily="18" charset="0"/>
                <a:cs typeface="Times New Roman" panose="02020603050405020304" pitchFamily="18" charset="0"/>
              </a:rPr>
              <a:t>Волка</a:t>
            </a:r>
            <a:r>
              <a:rPr lang="uk-UA" sz="2000" dirty="0" smtClean="0">
                <a:latin typeface="Times New Roman" panose="02020603050405020304" pitchFamily="18" charset="0"/>
                <a:cs typeface="Times New Roman" panose="02020603050405020304" pitchFamily="18" charset="0"/>
              </a:rPr>
              <a:t/>
            </a:r>
            <a:br>
              <a:rPr lang="uk-UA" sz="2000" dirty="0" smtClean="0">
                <a:latin typeface="Times New Roman" panose="02020603050405020304" pitchFamily="18" charset="0"/>
                <a:cs typeface="Times New Roman" panose="02020603050405020304" pitchFamily="18" charset="0"/>
              </a:rPr>
            </a:br>
            <a:r>
              <a:rPr lang="uk-UA" sz="2000" dirty="0" err="1" smtClean="0">
                <a:latin typeface="Times New Roman" panose="02020603050405020304" pitchFamily="18" charset="0"/>
                <a:cs typeface="Times New Roman" panose="02020603050405020304" pitchFamily="18" charset="0"/>
              </a:rPr>
              <a:t>Зміївської</a:t>
            </a:r>
            <a:r>
              <a:rPr lang="uk-UA" sz="2000" dirty="0" smtClean="0">
                <a:latin typeface="Times New Roman" panose="02020603050405020304" pitchFamily="18" charset="0"/>
                <a:cs typeface="Times New Roman" panose="02020603050405020304" pitchFamily="18" charset="0"/>
              </a:rPr>
              <a:t> районної ради Харківської області»</a:t>
            </a:r>
            <a:endParaRPr lang="ru-RU" sz="2000" dirty="0"/>
          </a:p>
        </p:txBody>
      </p:sp>
      <p:sp>
        <p:nvSpPr>
          <p:cNvPr id="3" name="Подзаголовок 2"/>
          <p:cNvSpPr>
            <a:spLocks noGrp="1"/>
          </p:cNvSpPr>
          <p:nvPr>
            <p:ph type="subTitle" idx="1"/>
          </p:nvPr>
        </p:nvSpPr>
        <p:spPr>
          <a:xfrm>
            <a:off x="1371600" y="3124200"/>
            <a:ext cx="6400800" cy="2514600"/>
          </a:xfrm>
        </p:spPr>
        <p:txBody>
          <a:bodyPr>
            <a:noAutofit/>
          </a:bodyPr>
          <a:lstStyle/>
          <a:p>
            <a:r>
              <a:rPr lang="uk-UA" b="1" dirty="0" smtClean="0">
                <a:solidFill>
                  <a:schemeClr val="tx1"/>
                </a:solidFill>
                <a:latin typeface="Times New Roman" panose="02020603050405020304" pitchFamily="18" charset="0"/>
                <a:cs typeface="Times New Roman" panose="02020603050405020304" pitchFamily="18" charset="0"/>
              </a:rPr>
              <a:t>ВИВЧЕННЯ МЕТОДОМ ЛІХЕНОІНДИКАЦІЇ СТАНУ АТМОСФЕРНОГО ПОВІТРЯ МІСТА ЗМІЄВА</a:t>
            </a:r>
          </a:p>
          <a:p>
            <a:endParaRPr lang="ru-RU"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3733800" y="273050"/>
            <a:ext cx="4953000" cy="5853113"/>
          </a:xfrm>
        </p:spPr>
        <p:txBody>
          <a:bodyPr>
            <a:normAutofit/>
          </a:bodyPr>
          <a:lstStyle/>
          <a:p>
            <a:endParaRPr lang="uk-UA" sz="1600" dirty="0" smtClean="0">
              <a:latin typeface="Times New Roman" panose="02020603050405020304" pitchFamily="18" charset="0"/>
              <a:cs typeface="Times New Roman" panose="02020603050405020304" pitchFamily="18" charset="0"/>
            </a:endParaRPr>
          </a:p>
          <a:p>
            <a:pPr>
              <a:buNone/>
            </a:pPr>
            <a:r>
              <a:rPr lang="uk-UA" sz="1600" dirty="0" smtClean="0">
                <a:latin typeface="Times New Roman" panose="02020603050405020304" pitchFamily="18" charset="0"/>
                <a:cs typeface="Times New Roman" panose="02020603050405020304" pitchFamily="18" charset="0"/>
              </a:rPr>
              <a:t>Роботу виконала: </a:t>
            </a:r>
          </a:p>
          <a:p>
            <a:pPr>
              <a:buNone/>
            </a:pPr>
            <a:r>
              <a:rPr lang="uk-UA" sz="1600" b="1" dirty="0" err="1" smtClean="0">
                <a:latin typeface="Times New Roman" panose="02020603050405020304" pitchFamily="18" charset="0"/>
                <a:cs typeface="Times New Roman" panose="02020603050405020304" pitchFamily="18" charset="0"/>
              </a:rPr>
              <a:t>Супрунова</a:t>
            </a:r>
            <a:r>
              <a:rPr lang="uk-UA" sz="1600" b="1" dirty="0" smtClean="0">
                <a:latin typeface="Times New Roman" panose="02020603050405020304" pitchFamily="18" charset="0"/>
                <a:cs typeface="Times New Roman" panose="02020603050405020304" pitchFamily="18" charset="0"/>
              </a:rPr>
              <a:t> Вікторія Андріївна</a:t>
            </a:r>
          </a:p>
          <a:p>
            <a:pPr>
              <a:buNone/>
            </a:pPr>
            <a:r>
              <a:rPr lang="uk-UA" sz="1600" dirty="0" smtClean="0">
                <a:latin typeface="Times New Roman" panose="02020603050405020304" pitchFamily="18" charset="0"/>
                <a:cs typeface="Times New Roman" panose="02020603050405020304" pitchFamily="18" charset="0"/>
              </a:rPr>
              <a:t>учениця 10 класу  </a:t>
            </a:r>
          </a:p>
          <a:p>
            <a:pPr>
              <a:buNone/>
            </a:pPr>
            <a:r>
              <a:rPr lang="uk-UA" sz="1600" dirty="0" smtClean="0">
                <a:latin typeface="Times New Roman" panose="02020603050405020304" pitchFamily="18" charset="0"/>
                <a:cs typeface="Times New Roman" panose="02020603050405020304" pitchFamily="18" charset="0"/>
              </a:rPr>
              <a:t>Комунального закладу «</a:t>
            </a:r>
            <a:r>
              <a:rPr lang="uk-UA" sz="1600" dirty="0" err="1" smtClean="0">
                <a:latin typeface="Times New Roman" panose="02020603050405020304" pitchFamily="18" charset="0"/>
                <a:cs typeface="Times New Roman" panose="02020603050405020304" pitchFamily="18" charset="0"/>
              </a:rPr>
              <a:t>Зміївська</a:t>
            </a:r>
            <a:r>
              <a:rPr lang="uk-UA" sz="1600" dirty="0" smtClean="0">
                <a:latin typeface="Times New Roman" panose="02020603050405020304" pitchFamily="18" charset="0"/>
                <a:cs typeface="Times New Roman" panose="02020603050405020304" pitchFamily="18" charset="0"/>
              </a:rPr>
              <a:t> загальноосвітня</a:t>
            </a:r>
          </a:p>
          <a:p>
            <a:pPr>
              <a:buNone/>
            </a:pPr>
            <a:r>
              <a:rPr lang="uk-UA" sz="1600" dirty="0" smtClean="0">
                <a:latin typeface="Times New Roman" panose="02020603050405020304" pitchFamily="18" charset="0"/>
                <a:cs typeface="Times New Roman" panose="02020603050405020304" pitchFamily="18" charset="0"/>
              </a:rPr>
              <a:t>школа І-ІІІ ступенів № 2 імені льотчика-космонавта</a:t>
            </a:r>
          </a:p>
          <a:p>
            <a:pPr>
              <a:buNone/>
            </a:pPr>
            <a:r>
              <a:rPr lang="uk-UA" sz="1600" dirty="0" smtClean="0">
                <a:latin typeface="Times New Roman" panose="02020603050405020304" pitchFamily="18" charset="0"/>
                <a:cs typeface="Times New Roman" panose="02020603050405020304" pitchFamily="18" charset="0"/>
              </a:rPr>
              <a:t>Ігоря Петровича </a:t>
            </a:r>
            <a:r>
              <a:rPr lang="uk-UA" sz="1600" dirty="0" err="1" smtClean="0">
                <a:latin typeface="Times New Roman" panose="02020603050405020304" pitchFamily="18" charset="0"/>
                <a:cs typeface="Times New Roman" panose="02020603050405020304" pitchFamily="18" charset="0"/>
              </a:rPr>
              <a:t>Волка</a:t>
            </a:r>
            <a:r>
              <a:rPr lang="uk-UA" sz="1600" dirty="0" smtClean="0">
                <a:latin typeface="Times New Roman" panose="02020603050405020304" pitchFamily="18" charset="0"/>
                <a:cs typeface="Times New Roman" panose="02020603050405020304" pitchFamily="18" charset="0"/>
              </a:rPr>
              <a:t> </a:t>
            </a:r>
            <a:r>
              <a:rPr lang="uk-UA" sz="1600" dirty="0" err="1" smtClean="0">
                <a:latin typeface="Times New Roman" panose="02020603050405020304" pitchFamily="18" charset="0"/>
                <a:cs typeface="Times New Roman" panose="02020603050405020304" pitchFamily="18" charset="0"/>
              </a:rPr>
              <a:t>Зміївської</a:t>
            </a:r>
            <a:r>
              <a:rPr lang="uk-UA" sz="1600" dirty="0" smtClean="0">
                <a:latin typeface="Times New Roman" panose="02020603050405020304" pitchFamily="18" charset="0"/>
                <a:cs typeface="Times New Roman" panose="02020603050405020304" pitchFamily="18" charset="0"/>
              </a:rPr>
              <a:t> районної ради</a:t>
            </a:r>
          </a:p>
          <a:p>
            <a:pPr>
              <a:buNone/>
            </a:pPr>
            <a:r>
              <a:rPr lang="uk-UA" sz="1600" dirty="0" smtClean="0">
                <a:latin typeface="Times New Roman" panose="02020603050405020304" pitchFamily="18" charset="0"/>
                <a:cs typeface="Times New Roman" panose="02020603050405020304" pitchFamily="18" charset="0"/>
              </a:rPr>
              <a:t>Харківської області» </a:t>
            </a:r>
          </a:p>
          <a:p>
            <a:endParaRPr lang="uk-UA" sz="1600" dirty="0" smtClean="0">
              <a:latin typeface="Times New Roman" panose="02020603050405020304" pitchFamily="18" charset="0"/>
              <a:cs typeface="Times New Roman" panose="02020603050405020304" pitchFamily="18" charset="0"/>
            </a:endParaRPr>
          </a:p>
          <a:p>
            <a:pPr>
              <a:buNone/>
            </a:pPr>
            <a:r>
              <a:rPr lang="uk-UA" sz="1600" dirty="0" smtClean="0">
                <a:latin typeface="Times New Roman" panose="02020603050405020304" pitchFamily="18" charset="0"/>
                <a:cs typeface="Times New Roman" panose="02020603050405020304" pitchFamily="18" charset="0"/>
              </a:rPr>
              <a:t>Науковий керівник:</a:t>
            </a:r>
          </a:p>
          <a:p>
            <a:pPr>
              <a:buNone/>
            </a:pPr>
            <a:r>
              <a:rPr lang="uk-UA" sz="1600" b="1" dirty="0" smtClean="0">
                <a:latin typeface="Times New Roman" panose="02020603050405020304" pitchFamily="18" charset="0"/>
                <a:cs typeface="Times New Roman" panose="02020603050405020304" pitchFamily="18" charset="0"/>
              </a:rPr>
              <a:t>Тернова Олена Сергіївна,</a:t>
            </a:r>
          </a:p>
          <a:p>
            <a:pPr>
              <a:buNone/>
            </a:pPr>
            <a:r>
              <a:rPr lang="uk-UA" sz="1600" dirty="0" smtClean="0">
                <a:latin typeface="Times New Roman" panose="02020603050405020304" pitchFamily="18" charset="0"/>
                <a:cs typeface="Times New Roman" panose="02020603050405020304" pitchFamily="18" charset="0"/>
              </a:rPr>
              <a:t>вчитель біології</a:t>
            </a:r>
          </a:p>
          <a:p>
            <a:pPr>
              <a:buNone/>
            </a:pPr>
            <a:r>
              <a:rPr lang="uk-UA" sz="1600" dirty="0" smtClean="0">
                <a:latin typeface="Times New Roman" panose="02020603050405020304" pitchFamily="18" charset="0"/>
                <a:cs typeface="Times New Roman" panose="02020603050405020304" pitchFamily="18" charset="0"/>
              </a:rPr>
              <a:t>Комунального закладу «</a:t>
            </a:r>
            <a:r>
              <a:rPr lang="uk-UA" sz="1600" dirty="0" err="1" smtClean="0">
                <a:latin typeface="Times New Roman" panose="02020603050405020304" pitchFamily="18" charset="0"/>
                <a:cs typeface="Times New Roman" panose="02020603050405020304" pitchFamily="18" charset="0"/>
              </a:rPr>
              <a:t>Зміївська</a:t>
            </a:r>
            <a:r>
              <a:rPr lang="uk-UA" sz="1600" dirty="0" smtClean="0">
                <a:latin typeface="Times New Roman" panose="02020603050405020304" pitchFamily="18" charset="0"/>
                <a:cs typeface="Times New Roman" panose="02020603050405020304" pitchFamily="18" charset="0"/>
              </a:rPr>
              <a:t> загальноосвітня</a:t>
            </a:r>
          </a:p>
          <a:p>
            <a:pPr>
              <a:buNone/>
            </a:pPr>
            <a:r>
              <a:rPr lang="uk-UA" sz="1600" dirty="0" smtClean="0">
                <a:latin typeface="Times New Roman" panose="02020603050405020304" pitchFamily="18" charset="0"/>
                <a:cs typeface="Times New Roman" panose="02020603050405020304" pitchFamily="18" charset="0"/>
              </a:rPr>
              <a:t>школа І-ІІІ ступенів № 2 імені льотчика-космонавта</a:t>
            </a:r>
          </a:p>
          <a:p>
            <a:pPr>
              <a:buNone/>
            </a:pPr>
            <a:r>
              <a:rPr lang="uk-UA" sz="1600" dirty="0" smtClean="0">
                <a:latin typeface="Times New Roman" panose="02020603050405020304" pitchFamily="18" charset="0"/>
                <a:cs typeface="Times New Roman" panose="02020603050405020304" pitchFamily="18" charset="0"/>
              </a:rPr>
              <a:t>Ігоря Петровича </a:t>
            </a:r>
            <a:r>
              <a:rPr lang="uk-UA" sz="1600" dirty="0" err="1" smtClean="0">
                <a:latin typeface="Times New Roman" panose="02020603050405020304" pitchFamily="18" charset="0"/>
                <a:cs typeface="Times New Roman" panose="02020603050405020304" pitchFamily="18" charset="0"/>
              </a:rPr>
              <a:t>Волка</a:t>
            </a:r>
            <a:r>
              <a:rPr lang="uk-UA" sz="1600" dirty="0" smtClean="0">
                <a:latin typeface="Times New Roman" panose="02020603050405020304" pitchFamily="18" charset="0"/>
                <a:cs typeface="Times New Roman" panose="02020603050405020304" pitchFamily="18" charset="0"/>
              </a:rPr>
              <a:t> </a:t>
            </a:r>
            <a:r>
              <a:rPr lang="uk-UA" sz="1600" dirty="0" err="1" smtClean="0">
                <a:latin typeface="Times New Roman" panose="02020603050405020304" pitchFamily="18" charset="0"/>
                <a:cs typeface="Times New Roman" panose="02020603050405020304" pitchFamily="18" charset="0"/>
              </a:rPr>
              <a:t>Зміївської</a:t>
            </a:r>
            <a:r>
              <a:rPr lang="uk-UA" sz="1600" dirty="0" smtClean="0">
                <a:latin typeface="Times New Roman" panose="02020603050405020304" pitchFamily="18" charset="0"/>
                <a:cs typeface="Times New Roman" panose="02020603050405020304" pitchFamily="18" charset="0"/>
              </a:rPr>
              <a:t> районної ради</a:t>
            </a:r>
          </a:p>
          <a:p>
            <a:pPr>
              <a:buNone/>
            </a:pPr>
            <a:r>
              <a:rPr lang="uk-UA" sz="1600" dirty="0" smtClean="0">
                <a:latin typeface="Times New Roman" panose="02020603050405020304" pitchFamily="18" charset="0"/>
                <a:cs typeface="Times New Roman" panose="02020603050405020304" pitchFamily="18" charset="0"/>
              </a:rPr>
              <a:t>Харківської області», </a:t>
            </a:r>
          </a:p>
          <a:p>
            <a:pPr>
              <a:buNone/>
            </a:pPr>
            <a:r>
              <a:rPr lang="uk-UA" sz="1600" dirty="0" smtClean="0">
                <a:latin typeface="Times New Roman" panose="02020603050405020304" pitchFamily="18" charset="0"/>
                <a:cs typeface="Times New Roman" panose="02020603050405020304" pitchFamily="18" charset="0"/>
              </a:rPr>
              <a:t>«спеціаліст другої категорії»</a:t>
            </a:r>
          </a:p>
          <a:p>
            <a:pPr>
              <a:buNone/>
            </a:pPr>
            <a:endParaRPr lang="ru-RU" sz="1600" dirty="0"/>
          </a:p>
        </p:txBody>
      </p:sp>
      <p:sp>
        <p:nvSpPr>
          <p:cNvPr id="4" name="Текст 3"/>
          <p:cNvSpPr>
            <a:spLocks noGrp="1"/>
          </p:cNvSpPr>
          <p:nvPr>
            <p:ph type="body" sz="half" idx="2"/>
          </p:nvPr>
        </p:nvSpPr>
        <p:spPr/>
        <p:txBody>
          <a:bodyPr/>
          <a:lstStyle/>
          <a:p>
            <a:endParaRPr lang="ru-RU" dirty="0"/>
          </a:p>
        </p:txBody>
      </p:sp>
      <p:pic>
        <p:nvPicPr>
          <p:cNvPr id="5" name="Рисунок 4" descr="IMG-bd31bd857d977edf485f3862c3a39288-V(1).jpg"/>
          <p:cNvPicPr/>
          <p:nvPr/>
        </p:nvPicPr>
        <p:blipFill>
          <a:blip r:embed="rId2"/>
          <a:stretch>
            <a:fillRect/>
          </a:stretch>
        </p:blipFill>
        <p:spPr>
          <a:xfrm>
            <a:off x="304800" y="304800"/>
            <a:ext cx="3352800" cy="5791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Autofit/>
          </a:bodyPr>
          <a:lstStyle/>
          <a:p>
            <a:pPr>
              <a:buNone/>
            </a:pPr>
            <a:r>
              <a:rPr lang="uk-UA" sz="1800" dirty="0" smtClean="0">
                <a:latin typeface="Times New Roman" pitchFamily="18" charset="0"/>
                <a:cs typeface="Times New Roman" pitchFamily="18" charset="0"/>
              </a:rPr>
              <a:t>	Якість середовища, в якому ми живемо, це одна з глобальних проблем сучасного світу, вагомий фактор нашого здоров’я та благополуччя. Згідно з даними Всесвітньої організації охорони здоров'я, забруднення повітря є основним екологічним чинником збільшення захворюваності та смертності в світі.</a:t>
            </a:r>
          </a:p>
          <a:p>
            <a:pPr>
              <a:buNone/>
            </a:pPr>
            <a:r>
              <a:rPr lang="uk-UA" sz="1800" dirty="0" smtClean="0">
                <a:latin typeface="Times New Roman" pitchFamily="18" charset="0"/>
                <a:cs typeface="Times New Roman" pitchFamily="18" charset="0"/>
              </a:rPr>
              <a:t>	Більшість сучасних методів із визначення забруднення екосистем є досить громіздкими, що призводить до пошуку нових напрямків індикації стану навколишнього середовища. Особлива увага при цьому приділяється </a:t>
            </a:r>
            <a:r>
              <a:rPr lang="uk-UA" sz="1800" dirty="0" err="1" smtClean="0">
                <a:latin typeface="Times New Roman" pitchFamily="18" charset="0"/>
                <a:cs typeface="Times New Roman" pitchFamily="18" charset="0"/>
              </a:rPr>
              <a:t>біоіндикаційним</a:t>
            </a:r>
            <a:r>
              <a:rPr lang="uk-UA" sz="1800" dirty="0" smtClean="0">
                <a:latin typeface="Times New Roman" pitchFamily="18" charset="0"/>
                <a:cs typeface="Times New Roman" pitchFamily="18" charset="0"/>
              </a:rPr>
              <a:t> підходам. Розроблені методи є не лише високоінформативними, але й потребують незначних матеріальних витрат.</a:t>
            </a:r>
            <a:r>
              <a:rPr lang="uk-UA" sz="1800" dirty="0" smtClean="0"/>
              <a:t> </a:t>
            </a:r>
            <a:r>
              <a:rPr lang="uk-UA" sz="1800" dirty="0" smtClean="0">
                <a:latin typeface="Times New Roman" pitchFamily="18" charset="0"/>
                <a:cs typeface="Times New Roman" pitchFamily="18" charset="0"/>
              </a:rPr>
              <a:t>Серед </a:t>
            </a:r>
            <a:r>
              <a:rPr lang="uk-UA" sz="1800" dirty="0" err="1" smtClean="0">
                <a:latin typeface="Times New Roman" pitchFamily="18" charset="0"/>
                <a:cs typeface="Times New Roman" pitchFamily="18" charset="0"/>
              </a:rPr>
              <a:t>біоіндикаційних</a:t>
            </a:r>
            <a:r>
              <a:rPr lang="uk-UA" sz="1800" dirty="0" smtClean="0">
                <a:latin typeface="Times New Roman" pitchFamily="18" charset="0"/>
                <a:cs typeface="Times New Roman" pitchFamily="18" charset="0"/>
              </a:rPr>
              <a:t> методів особливе місце займає </a:t>
            </a:r>
            <a:r>
              <a:rPr lang="uk-UA" sz="1800" dirty="0" err="1" smtClean="0">
                <a:latin typeface="Times New Roman" pitchFamily="18" charset="0"/>
                <a:cs typeface="Times New Roman" pitchFamily="18" charset="0"/>
              </a:rPr>
              <a:t>ліхеноіндикація</a:t>
            </a:r>
            <a:r>
              <a:rPr lang="uk-UA" sz="1800" dirty="0" smtClean="0">
                <a:latin typeface="Times New Roman" pitchFamily="18" charset="0"/>
                <a:cs typeface="Times New Roman" pitchFamily="18" charset="0"/>
              </a:rPr>
              <a:t>, яка базується на використанні лишайників.</a:t>
            </a:r>
            <a:endParaRPr lang="ru-RU" sz="1800" dirty="0">
              <a:latin typeface="Times New Roman" pitchFamily="18" charset="0"/>
              <a:cs typeface="Times New Roman" pitchFamily="18" charset="0"/>
            </a:endParaRPr>
          </a:p>
        </p:txBody>
      </p:sp>
      <p:sp>
        <p:nvSpPr>
          <p:cNvPr id="4" name="Текст 3"/>
          <p:cNvSpPr>
            <a:spLocks noGrp="1"/>
          </p:cNvSpPr>
          <p:nvPr>
            <p:ph type="body" sz="half" idx="2"/>
          </p:nvPr>
        </p:nvSpPr>
        <p:spPr/>
        <p:txBody>
          <a:bodyPr/>
          <a:lstStyle/>
          <a:p>
            <a:endParaRPr lang="ru-RU" dirty="0"/>
          </a:p>
        </p:txBody>
      </p:sp>
      <p:pic>
        <p:nvPicPr>
          <p:cNvPr id="6" name="Рисунок 5" descr="IMG_20191125_131741.jpg"/>
          <p:cNvPicPr/>
          <p:nvPr/>
        </p:nvPicPr>
        <p:blipFill>
          <a:blip r:embed="rId2" cstate="print"/>
          <a:stretch>
            <a:fillRect/>
          </a:stretch>
        </p:blipFill>
        <p:spPr>
          <a:xfrm>
            <a:off x="457200" y="304800"/>
            <a:ext cx="3352800" cy="5867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l"/>
            <a:r>
              <a:rPr lang="uk-UA" sz="2400" dirty="0" smtClean="0">
                <a:latin typeface="Times New Roman" panose="02020603050405020304" pitchFamily="18" charset="0"/>
                <a:cs typeface="Times New Roman" panose="02020603050405020304" pitchFamily="18" charset="0"/>
              </a:rPr>
              <a:t/>
            </a:r>
            <a:br>
              <a:rPr lang="uk-UA" sz="2400" dirty="0" smtClean="0">
                <a:latin typeface="Times New Roman" panose="02020603050405020304" pitchFamily="18" charset="0"/>
                <a:cs typeface="Times New Roman" panose="02020603050405020304" pitchFamily="18" charset="0"/>
              </a:rPr>
            </a:br>
            <a:endParaRPr lang="ru-RU" sz="2400" dirty="0"/>
          </a:p>
        </p:txBody>
      </p:sp>
      <p:sp>
        <p:nvSpPr>
          <p:cNvPr id="3" name="Содержимое 2"/>
          <p:cNvSpPr>
            <a:spLocks noGrp="1"/>
          </p:cNvSpPr>
          <p:nvPr>
            <p:ph idx="1"/>
          </p:nvPr>
        </p:nvSpPr>
        <p:spPr>
          <a:xfrm>
            <a:off x="457200" y="381000"/>
            <a:ext cx="8229600" cy="6096000"/>
          </a:xfrm>
        </p:spPr>
        <p:txBody>
          <a:bodyPr>
            <a:normAutofit fontScale="85000" lnSpcReduction="20000"/>
          </a:bodyPr>
          <a:lstStyle/>
          <a:p>
            <a:pPr algn="just"/>
            <a:r>
              <a:rPr lang="uk-UA" sz="2200" b="1" u="sng" dirty="0" smtClean="0">
                <a:latin typeface="Times New Roman" panose="02020603050405020304" pitchFamily="18" charset="0"/>
                <a:cs typeface="Times New Roman" panose="02020603050405020304" pitchFamily="18" charset="0"/>
              </a:rPr>
              <a:t>Мета дослідницької роботи</a:t>
            </a:r>
            <a:r>
              <a:rPr lang="uk-UA" sz="2200" dirty="0" smtClean="0">
                <a:latin typeface="Times New Roman" panose="02020603050405020304" pitchFamily="18" charset="0"/>
                <a:cs typeface="Times New Roman" panose="02020603050405020304" pitchFamily="18" charset="0"/>
              </a:rPr>
              <a:t>: дослідити екологічний стан повітря у місті Змієві Харківської області за допомогою одного з </a:t>
            </a:r>
            <a:r>
              <a:rPr lang="uk-UA" sz="2200" dirty="0" err="1" smtClean="0">
                <a:latin typeface="Times New Roman" panose="02020603050405020304" pitchFamily="18" charset="0"/>
                <a:cs typeface="Times New Roman" panose="02020603050405020304" pitchFamily="18" charset="0"/>
              </a:rPr>
              <a:t>біоіндикаційних</a:t>
            </a:r>
            <a:r>
              <a:rPr lang="uk-UA" sz="2200" dirty="0" smtClean="0">
                <a:latin typeface="Times New Roman" panose="02020603050405020304" pitchFamily="18" charset="0"/>
                <a:cs typeface="Times New Roman" panose="02020603050405020304" pitchFamily="18" charset="0"/>
              </a:rPr>
              <a:t> методів – </a:t>
            </a:r>
            <a:r>
              <a:rPr lang="uk-UA" sz="2200" dirty="0" err="1" smtClean="0">
                <a:latin typeface="Times New Roman" panose="02020603050405020304" pitchFamily="18" charset="0"/>
                <a:cs typeface="Times New Roman" panose="02020603050405020304" pitchFamily="18" charset="0"/>
              </a:rPr>
              <a:t>ліхеноіндикації</a:t>
            </a:r>
            <a:r>
              <a:rPr lang="uk-UA" sz="2200" dirty="0" smtClean="0">
                <a:latin typeface="Times New Roman" panose="02020603050405020304" pitchFamily="18" charset="0"/>
                <a:cs typeface="Times New Roman" panose="02020603050405020304" pitchFamily="18" charset="0"/>
              </a:rPr>
              <a:t>;</a:t>
            </a:r>
          </a:p>
          <a:p>
            <a:pPr algn="just"/>
            <a:r>
              <a:rPr lang="uk-UA" sz="2200" b="1" u="sng" dirty="0" smtClean="0">
                <a:latin typeface="Times New Roman" panose="02020603050405020304" pitchFamily="18" charset="0"/>
                <a:cs typeface="Times New Roman" panose="02020603050405020304" pitchFamily="18" charset="0"/>
              </a:rPr>
              <a:t>Об’єкт дослідження</a:t>
            </a:r>
            <a:r>
              <a:rPr lang="uk-UA" sz="2200" b="1" dirty="0" smtClean="0">
                <a:latin typeface="Times New Roman" panose="02020603050405020304" pitchFamily="18" charset="0"/>
                <a:cs typeface="Times New Roman" panose="02020603050405020304" pitchFamily="18" charset="0"/>
              </a:rPr>
              <a:t>: </a:t>
            </a:r>
            <a:r>
              <a:rPr lang="uk-UA" sz="2200" dirty="0" smtClean="0">
                <a:latin typeface="Times New Roman" panose="02020603050405020304" pitchFamily="18" charset="0"/>
                <a:cs typeface="Times New Roman" panose="02020603050405020304" pitchFamily="18" charset="0"/>
              </a:rPr>
              <a:t>повітряне середовище міста Змієва </a:t>
            </a:r>
            <a:r>
              <a:rPr lang="uk-UA" sz="2200" dirty="0" smtClean="0">
                <a:latin typeface="Times New Roman" panose="02020603050405020304" pitchFamily="18" charset="0"/>
                <a:cs typeface="Times New Roman" panose="02020603050405020304" pitchFamily="18" charset="0"/>
              </a:rPr>
              <a:t>Харківської </a:t>
            </a:r>
            <a:r>
              <a:rPr lang="uk-UA" sz="2200" dirty="0" smtClean="0">
                <a:latin typeface="Times New Roman" panose="02020603050405020304" pitchFamily="18" charset="0"/>
                <a:cs typeface="Times New Roman" panose="02020603050405020304" pitchFamily="18" charset="0"/>
              </a:rPr>
              <a:t>області;</a:t>
            </a:r>
          </a:p>
          <a:p>
            <a:pPr algn="just"/>
            <a:r>
              <a:rPr lang="uk-UA" sz="2200" b="1" u="sng" dirty="0" smtClean="0">
                <a:latin typeface="Times New Roman" panose="02020603050405020304" pitchFamily="18" charset="0"/>
                <a:cs typeface="Times New Roman" panose="02020603050405020304" pitchFamily="18" charset="0"/>
              </a:rPr>
              <a:t>Предмет дослідження</a:t>
            </a:r>
            <a:r>
              <a:rPr lang="uk-UA" sz="2200" b="1" dirty="0" smtClean="0">
                <a:latin typeface="Times New Roman" panose="02020603050405020304" pitchFamily="18" charset="0"/>
                <a:cs typeface="Times New Roman" panose="02020603050405020304" pitchFamily="18" charset="0"/>
              </a:rPr>
              <a:t>: </a:t>
            </a:r>
            <a:r>
              <a:rPr lang="uk-UA" sz="2200" dirty="0" smtClean="0">
                <a:latin typeface="Times New Roman" panose="02020603050405020304" pitchFamily="18" charset="0"/>
                <a:cs typeface="Times New Roman" panose="02020603050405020304" pitchFamily="18" charset="0"/>
              </a:rPr>
              <a:t>ступінь забруднення повітря середовища міста Змієва Харківської області </a:t>
            </a:r>
            <a:r>
              <a:rPr lang="uk-UA" sz="2200" dirty="0" err="1" smtClean="0">
                <a:latin typeface="Times New Roman" panose="02020603050405020304" pitchFamily="18" charset="0"/>
                <a:cs typeface="Times New Roman" panose="02020603050405020304" pitchFamily="18" charset="0"/>
              </a:rPr>
              <a:t>полютантами</a:t>
            </a:r>
            <a:r>
              <a:rPr lang="uk-UA" sz="2200" dirty="0" smtClean="0">
                <a:latin typeface="Times New Roman" panose="02020603050405020304" pitchFamily="18" charset="0"/>
                <a:cs typeface="Times New Roman" panose="02020603050405020304" pitchFamily="18" charset="0"/>
              </a:rPr>
              <a:t>, до яких чутлива лишайникова флора;</a:t>
            </a:r>
          </a:p>
          <a:p>
            <a:pPr algn="just"/>
            <a:r>
              <a:rPr lang="uk-UA" sz="2200" b="1" u="sng" dirty="0" smtClean="0">
                <a:latin typeface="Times New Roman" panose="02020603050405020304" pitchFamily="18" charset="0"/>
                <a:cs typeface="Times New Roman" panose="02020603050405020304" pitchFamily="18" charset="0"/>
              </a:rPr>
              <a:t>Завдання:</a:t>
            </a:r>
          </a:p>
          <a:p>
            <a:pPr algn="just">
              <a:buFont typeface="Wingdings" pitchFamily="2" charset="2"/>
              <a:buChar char="ü"/>
            </a:pPr>
            <a:r>
              <a:rPr lang="uk-UA" sz="2200" dirty="0" smtClean="0">
                <a:latin typeface="Times New Roman" panose="02020603050405020304" pitchFamily="18" charset="0"/>
                <a:cs typeface="Times New Roman" panose="02020603050405020304" pitchFamily="18" charset="0"/>
              </a:rPr>
              <a:t>здійснити теоретичний аналіз наукової літератури з питань: метод </a:t>
            </a:r>
            <a:r>
              <a:rPr lang="uk-UA" sz="2200" dirty="0" err="1" smtClean="0">
                <a:latin typeface="Times New Roman" panose="02020603050405020304" pitchFamily="18" charset="0"/>
                <a:cs typeface="Times New Roman" panose="02020603050405020304" pitchFamily="18" charset="0"/>
              </a:rPr>
              <a:t>ліхеноіндикації</a:t>
            </a:r>
            <a:r>
              <a:rPr lang="uk-UA" sz="2200" dirty="0" smtClean="0">
                <a:latin typeface="Times New Roman" panose="02020603050405020304" pitchFamily="18" charset="0"/>
                <a:cs typeface="Times New Roman" panose="02020603050405020304" pitchFamily="18" charset="0"/>
              </a:rPr>
              <a:t>, будова та життєдіяльність лишайників, чинники, які визначають екологічний стан повітря міста Змієва Харківської області;</a:t>
            </a:r>
          </a:p>
          <a:p>
            <a:pPr lvl="0" algn="just">
              <a:buFont typeface="Wingdings" pitchFamily="2" charset="2"/>
              <a:buChar char="ü"/>
            </a:pPr>
            <a:r>
              <a:rPr lang="uk-UA" sz="2200" dirty="0" smtClean="0">
                <a:latin typeface="Times New Roman" panose="02020603050405020304" pitchFamily="18" charset="0"/>
                <a:cs typeface="Times New Roman" panose="02020603050405020304" pitchFamily="18" charset="0"/>
              </a:rPr>
              <a:t>провести дослідження щодо екологічного стану повітря у місті Змієві Харківської області за допомогою </a:t>
            </a:r>
            <a:r>
              <a:rPr lang="ru-RU" sz="2200" dirty="0" smtClean="0">
                <a:latin typeface="Times New Roman" pitchFamily="18" charset="0"/>
                <a:cs typeface="Times New Roman" pitchFamily="18" charset="0"/>
              </a:rPr>
              <a:t>методики </a:t>
            </a:r>
            <a:r>
              <a:rPr lang="ru-RU" sz="2200" dirty="0" err="1" smtClean="0">
                <a:latin typeface="Times New Roman" pitchFamily="18" charset="0"/>
                <a:cs typeface="Times New Roman" pitchFamily="18" charset="0"/>
              </a:rPr>
              <a:t>визначення</a:t>
            </a:r>
            <a:r>
              <a:rPr lang="ru-RU" sz="2200" dirty="0" smtClean="0">
                <a:latin typeface="Times New Roman" pitchFamily="18" charset="0"/>
                <a:cs typeface="Times New Roman" pitchFamily="18" charset="0"/>
              </a:rPr>
              <a:t> стану атмосферного повітря за шкалою Х.Трасса</a:t>
            </a:r>
            <a:r>
              <a:rPr lang="uk-UA" sz="2200" dirty="0" smtClean="0">
                <a:latin typeface="Times New Roman" pitchFamily="18" charset="0"/>
                <a:cs typeface="Times New Roman" pitchFamily="18" charset="0"/>
              </a:rPr>
              <a:t>;</a:t>
            </a:r>
            <a:endParaRPr lang="ru-RU" sz="2200" dirty="0" smtClean="0">
              <a:latin typeface="Times New Roman" pitchFamily="18" charset="0"/>
              <a:cs typeface="Times New Roman" pitchFamily="18" charset="0"/>
            </a:endParaRPr>
          </a:p>
          <a:p>
            <a:pPr algn="just">
              <a:buFont typeface="Wingdings" pitchFamily="2" charset="2"/>
              <a:buChar char="ü"/>
            </a:pPr>
            <a:r>
              <a:rPr lang="uk-UA" sz="2200" dirty="0" smtClean="0">
                <a:latin typeface="Times New Roman" pitchFamily="18" charset="0"/>
                <a:cs typeface="Times New Roman" pitchFamily="18" charset="0"/>
              </a:rPr>
              <a:t>дати екологічну оцінку стану атмосферного повітря головних мікрорайонів міста Змієва, створити ліхенологічну картосхему та карту екологічного стану атмосферного повітря території.</a:t>
            </a:r>
          </a:p>
          <a:p>
            <a:pPr algn="just"/>
            <a:r>
              <a:rPr lang="uk-UA" sz="2200" b="1" u="sng" dirty="0" smtClean="0">
                <a:latin typeface="Times New Roman" pitchFamily="18" charset="0"/>
                <a:cs typeface="Times New Roman" pitchFamily="18" charset="0"/>
              </a:rPr>
              <a:t>Новизна роботи</a:t>
            </a:r>
            <a:r>
              <a:rPr lang="uk-UA" sz="2200" b="1" dirty="0" smtClean="0">
                <a:latin typeface="Times New Roman" pitchFamily="18" charset="0"/>
                <a:cs typeface="Times New Roman" pitchFamily="18" charset="0"/>
              </a:rPr>
              <a:t> </a:t>
            </a:r>
            <a:r>
              <a:rPr lang="uk-UA" sz="2200" dirty="0" smtClean="0">
                <a:latin typeface="Times New Roman" pitchFamily="18" charset="0"/>
                <a:cs typeface="Times New Roman" pitchFamily="18" charset="0"/>
              </a:rPr>
              <a:t>полягає</a:t>
            </a:r>
            <a:r>
              <a:rPr lang="uk-UA" sz="2200" b="1" dirty="0" smtClean="0">
                <a:latin typeface="Times New Roman" pitchFamily="18" charset="0"/>
                <a:cs typeface="Times New Roman" pitchFamily="18" charset="0"/>
              </a:rPr>
              <a:t> </a:t>
            </a:r>
            <a:r>
              <a:rPr lang="uk-UA" sz="2200" dirty="0" smtClean="0">
                <a:latin typeface="Times New Roman" pitchFamily="18" charset="0"/>
                <a:cs typeface="Times New Roman" pitchFamily="18" charset="0"/>
              </a:rPr>
              <a:t>у тому, що вперше зроблено спробу застосування методу пасивної </a:t>
            </a:r>
            <a:r>
              <a:rPr lang="uk-UA" sz="2200" dirty="0" err="1" smtClean="0">
                <a:latin typeface="Times New Roman" pitchFamily="18" charset="0"/>
                <a:cs typeface="Times New Roman" pitchFamily="18" charset="0"/>
              </a:rPr>
              <a:t>ліхеноіндикації</a:t>
            </a:r>
            <a:r>
              <a:rPr lang="uk-UA" sz="2200" dirty="0" smtClean="0">
                <a:latin typeface="Times New Roman" pitchFamily="18" charset="0"/>
                <a:cs typeface="Times New Roman" pitchFamily="18" charset="0"/>
              </a:rPr>
              <a:t> для оцінки сучасного екологічного стану атмосферного повітря у м. Змієві, зокрема, екологічного стану мікрорайонів міста, промислових зон та виявлено негативні чинники, котрі впливають на екологічний стан повітря в досліджуваній місцевості.</a:t>
            </a:r>
            <a:endParaRPr lang="ru-RU" sz="2200" dirty="0" smtClean="0">
              <a:latin typeface="Times New Roman" pitchFamily="18" charset="0"/>
              <a:cs typeface="Times New Roman" pitchFamily="18" charset="0"/>
            </a:endParaRPr>
          </a:p>
          <a:p>
            <a:pPr algn="just">
              <a:buNone/>
            </a:pPr>
            <a:endParaRPr lang="uk-UA" sz="2000" dirty="0" smtClean="0">
              <a:latin typeface="Times New Roman" panose="02020603050405020304" pitchFamily="18" charset="0"/>
              <a:cs typeface="Times New Roman" panose="02020603050405020304" pitchFamily="18" charset="0"/>
            </a:endParaRPr>
          </a:p>
          <a:p>
            <a:pPr>
              <a:buNone/>
            </a:pPr>
            <a:endParaRPr lang="uk-UA" sz="2000" dirty="0" smtClean="0">
              <a:latin typeface="Times New Roman" panose="02020603050405020304" pitchFamily="18" charset="0"/>
              <a:cs typeface="Times New Roman" panose="02020603050405020304" pitchFamily="18" charset="0"/>
            </a:endParaRPr>
          </a:p>
          <a:p>
            <a:endParaRPr lang="uk-UA" sz="2000" dirty="0" smtClean="0">
              <a:latin typeface="Times New Roman" panose="02020603050405020304" pitchFamily="18" charset="0"/>
              <a:cs typeface="Times New Roman" panose="02020603050405020304" pitchFamily="18" charset="0"/>
            </a:endParaRPr>
          </a:p>
          <a:p>
            <a:endParaRPr lang="ru-RU" sz="2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dirty="0"/>
          </a:p>
        </p:txBody>
      </p:sp>
      <p:sp>
        <p:nvSpPr>
          <p:cNvPr id="3" name="Содержимое 2"/>
          <p:cNvSpPr>
            <a:spLocks noGrp="1"/>
          </p:cNvSpPr>
          <p:nvPr>
            <p:ph idx="1"/>
          </p:nvPr>
        </p:nvSpPr>
        <p:spPr>
          <a:xfrm>
            <a:off x="3429000" y="273050"/>
            <a:ext cx="5257800" cy="5853113"/>
          </a:xfrm>
        </p:spPr>
        <p:txBody>
          <a:bodyPr>
            <a:normAutofit lnSpcReduction="10000"/>
          </a:bodyPr>
          <a:lstStyle/>
          <a:p>
            <a:pPr algn="just">
              <a:buNone/>
            </a:pPr>
            <a:r>
              <a:rPr lang="uk-UA" dirty="0" smtClean="0"/>
              <a:t>		</a:t>
            </a:r>
            <a:r>
              <a:rPr lang="uk-UA" sz="2200" dirty="0" smtClean="0">
                <a:latin typeface="Times New Roman" pitchFamily="18" charset="0"/>
                <a:cs typeface="Times New Roman" pitchFamily="18" charset="0"/>
              </a:rPr>
              <a:t>Дослідження екологічного стану повітря у м. Змієві та виявлення чинників, які його визначають, проводилось за допомогою </a:t>
            </a:r>
            <a:r>
              <a:rPr lang="uk-UA" sz="2200" dirty="0" err="1" smtClean="0">
                <a:latin typeface="Times New Roman" pitchFamily="18" charset="0"/>
                <a:cs typeface="Times New Roman" pitchFamily="18" charset="0"/>
              </a:rPr>
              <a:t>біоіндикаційного</a:t>
            </a:r>
            <a:r>
              <a:rPr lang="uk-UA" sz="2200" dirty="0" smtClean="0">
                <a:latin typeface="Times New Roman" pitchFamily="18" charset="0"/>
                <a:cs typeface="Times New Roman" pitchFamily="18" charset="0"/>
              </a:rPr>
              <a:t> методу – ліхенології. </a:t>
            </a:r>
          </a:p>
          <a:p>
            <a:pPr algn="just">
              <a:buNone/>
            </a:pPr>
            <a:r>
              <a:rPr lang="uk-UA" sz="2200" dirty="0" smtClean="0">
                <a:latin typeface="Times New Roman" pitchFamily="18" charset="0"/>
                <a:cs typeface="Times New Roman" pitchFamily="18" charset="0"/>
              </a:rPr>
              <a:t>	 	В основу проведених досліджень було покладено методику визначення стану атмосферного повітря за шкалою Х. </a:t>
            </a:r>
            <a:r>
              <a:rPr lang="uk-UA" sz="2200" dirty="0" err="1" smtClean="0">
                <a:latin typeface="Times New Roman" pitchFamily="18" charset="0"/>
                <a:cs typeface="Times New Roman" pitchFamily="18" charset="0"/>
              </a:rPr>
              <a:t>Трасса</a:t>
            </a:r>
            <a:r>
              <a:rPr lang="uk-UA" sz="2200" dirty="0" smtClean="0">
                <a:latin typeface="Times New Roman" pitchFamily="18" charset="0"/>
                <a:cs typeface="Times New Roman" pitchFamily="18" charset="0"/>
              </a:rPr>
              <a:t>, естонського еколога і ботаніка, який розкрив один із методів так званої пасивної </a:t>
            </a:r>
            <a:r>
              <a:rPr lang="uk-UA" sz="2200" dirty="0" err="1" smtClean="0">
                <a:latin typeface="Times New Roman" pitchFamily="18" charset="0"/>
                <a:cs typeface="Times New Roman" pitchFamily="18" charset="0"/>
              </a:rPr>
              <a:t>ліхеноіндикації</a:t>
            </a:r>
            <a:r>
              <a:rPr lang="uk-UA" sz="2200" dirty="0" smtClean="0">
                <a:latin typeface="Times New Roman" pitchFamily="18" charset="0"/>
                <a:cs typeface="Times New Roman" pitchFamily="18" charset="0"/>
              </a:rPr>
              <a:t> (тобто проводилися візуальні </a:t>
            </a:r>
            <a:r>
              <a:rPr lang="uk-UA" sz="2200" dirty="0" err="1" smtClean="0">
                <a:latin typeface="Times New Roman" pitchFamily="18" charset="0"/>
                <a:cs typeface="Times New Roman" pitchFamily="18" charset="0"/>
              </a:rPr>
              <a:t>спостeрeження</a:t>
            </a:r>
            <a:r>
              <a:rPr lang="uk-UA" sz="2200" dirty="0" smtClean="0">
                <a:latin typeface="Times New Roman" pitchFamily="18" charset="0"/>
                <a:cs typeface="Times New Roman" pitchFamily="18" charset="0"/>
              </a:rPr>
              <a:t> за поширенням організмів – </a:t>
            </a:r>
            <a:r>
              <a:rPr lang="uk-UA" sz="2200" dirty="0" err="1" smtClean="0">
                <a:latin typeface="Times New Roman" pitchFamily="18" charset="0"/>
                <a:cs typeface="Times New Roman" pitchFamily="18" charset="0"/>
              </a:rPr>
              <a:t>біоіндикаторів</a:t>
            </a:r>
            <a:r>
              <a:rPr lang="uk-UA" sz="2200" dirty="0" smtClean="0">
                <a:latin typeface="Times New Roman" pitchFamily="18" charset="0"/>
                <a:cs typeface="Times New Roman" pitchFamily="18" charset="0"/>
              </a:rPr>
              <a:t> у середовищі, підрахунки, обчислення, встановлювались середні статистичні показники).</a:t>
            </a:r>
            <a:endParaRPr lang="ru-RU" sz="3000" dirty="0" smtClean="0">
              <a:latin typeface="Times New Roman" pitchFamily="18" charset="0"/>
              <a:cs typeface="Times New Roman" pitchFamily="18" charset="0"/>
            </a:endParaRPr>
          </a:p>
          <a:p>
            <a:pPr>
              <a:buNone/>
            </a:pPr>
            <a:endParaRPr lang="ru-RU" dirty="0"/>
          </a:p>
        </p:txBody>
      </p:sp>
      <p:sp>
        <p:nvSpPr>
          <p:cNvPr id="5" name="Текст 4"/>
          <p:cNvSpPr>
            <a:spLocks noGrp="1"/>
          </p:cNvSpPr>
          <p:nvPr>
            <p:ph type="body" sz="half" idx="2"/>
          </p:nvPr>
        </p:nvSpPr>
        <p:spPr>
          <a:xfrm>
            <a:off x="457200" y="4876800"/>
            <a:ext cx="3008313" cy="838200"/>
          </a:xfrm>
        </p:spPr>
        <p:txBody>
          <a:bodyPr/>
          <a:lstStyle/>
          <a:p>
            <a:pPr algn="ctr"/>
            <a:r>
              <a:rPr lang="ru-RU" sz="2000" dirty="0" smtClean="0">
                <a:latin typeface="Times New Roman" panose="02020603050405020304" pitchFamily="18" charset="0"/>
                <a:cs typeface="Times New Roman" panose="02020603050405020304" pitchFamily="18" charset="0"/>
              </a:rPr>
              <a:t>Х. Трасс, </a:t>
            </a:r>
            <a:r>
              <a:rPr lang="ru-RU" sz="2000" dirty="0" err="1" smtClean="0">
                <a:latin typeface="Times New Roman" panose="02020603050405020304" pitchFamily="18" charset="0"/>
                <a:cs typeface="Times New Roman" panose="02020603050405020304" pitchFamily="18" charset="0"/>
              </a:rPr>
              <a:t>естонський</a:t>
            </a:r>
            <a:r>
              <a:rPr lang="ru-RU" sz="2000" dirty="0" smtClean="0">
                <a:latin typeface="Times New Roman" panose="02020603050405020304" pitchFamily="18" charset="0"/>
                <a:cs typeface="Times New Roman" panose="02020603050405020304" pitchFamily="18" charset="0"/>
              </a:rPr>
              <a:t> </a:t>
            </a:r>
          </a:p>
          <a:p>
            <a:pPr algn="ctr"/>
            <a:r>
              <a:rPr lang="ru-RU" sz="2000" dirty="0" err="1" smtClean="0">
                <a:latin typeface="Times New Roman" panose="02020603050405020304" pitchFamily="18" charset="0"/>
                <a:cs typeface="Times New Roman" panose="02020603050405020304" pitchFamily="18" charset="0"/>
              </a:rPr>
              <a:t>еколог</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ботанік</a:t>
            </a:r>
            <a:r>
              <a:rPr lang="ru-RU" sz="2000" dirty="0" smtClean="0">
                <a:latin typeface="Times New Roman" panose="02020603050405020304" pitchFamily="18" charset="0"/>
                <a:cs typeface="Times New Roman" panose="02020603050405020304" pitchFamily="18" charset="0"/>
              </a:rPr>
              <a:t> </a:t>
            </a:r>
          </a:p>
          <a:p>
            <a:endParaRPr lang="ru-RU" dirty="0"/>
          </a:p>
        </p:txBody>
      </p:sp>
      <p:pic>
        <p:nvPicPr>
          <p:cNvPr id="6" name="Рисунок 5"/>
          <p:cNvPicPr>
            <a:picLocks noChangeAspect="1"/>
          </p:cNvPicPr>
          <p:nvPr/>
        </p:nvPicPr>
        <p:blipFill rotWithShape="1">
          <a:blip r:embed="rId2">
            <a:extLst>
              <a:ext uri="{28A0092B-C50C-407E-A947-70E740481C1C}">
                <a14:useLocalDpi xmlns="" xmlns:a14="http://schemas.microsoft.com/office/drawing/2010/main" val="0"/>
              </a:ext>
            </a:extLst>
          </a:blip>
          <a:srcRect l="21651" r="21650"/>
          <a:stretch/>
        </p:blipFill>
        <p:spPr>
          <a:xfrm>
            <a:off x="457199" y="381000"/>
            <a:ext cx="2985563" cy="4191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
            </a:r>
            <a:br>
              <a:rPr lang="ru-RU" dirty="0" smtClean="0"/>
            </a:br>
            <a:endParaRPr lang="ru-RU" dirty="0"/>
          </a:p>
        </p:txBody>
      </p:sp>
      <p:pic>
        <p:nvPicPr>
          <p:cNvPr id="4" name="Содержимое 3" descr="Рисунок1.png"/>
          <p:cNvPicPr>
            <a:picLocks noGrp="1" noChangeAspect="1"/>
          </p:cNvPicPr>
          <p:nvPr>
            <p:ph idx="1"/>
          </p:nvPr>
        </p:nvPicPr>
        <p:blipFill>
          <a:blip r:embed="rId2"/>
          <a:stretch>
            <a:fillRect/>
          </a:stretch>
        </p:blipFill>
        <p:spPr>
          <a:xfrm>
            <a:off x="228600" y="381000"/>
            <a:ext cx="4495800" cy="4724400"/>
          </a:xfrm>
        </p:spPr>
      </p:pic>
      <p:sp>
        <p:nvSpPr>
          <p:cNvPr id="6" name="Текст 5"/>
          <p:cNvSpPr>
            <a:spLocks noGrp="1"/>
          </p:cNvSpPr>
          <p:nvPr>
            <p:ph type="body" sz="half" idx="2"/>
          </p:nvPr>
        </p:nvSpPr>
        <p:spPr/>
        <p:txBody>
          <a:bodyPr/>
          <a:lstStyle/>
          <a:p>
            <a:endParaRPr lang="ru-RU" dirty="0"/>
          </a:p>
        </p:txBody>
      </p:sp>
      <p:sp>
        <p:nvSpPr>
          <p:cNvPr id="5" name="Прямоугольник 4"/>
          <p:cNvSpPr/>
          <p:nvPr/>
        </p:nvSpPr>
        <p:spPr>
          <a:xfrm>
            <a:off x="228600" y="5181600"/>
            <a:ext cx="4343400" cy="1015663"/>
          </a:xfrm>
          <a:prstGeom prst="rect">
            <a:avLst/>
          </a:prstGeom>
        </p:spPr>
        <p:txBody>
          <a:bodyPr wrap="square">
            <a:spAutoFit/>
          </a:bodyPr>
          <a:lstStyle/>
          <a:p>
            <a:pPr lvl="0" indent="450850" algn="ctr" eaLnBrk="0" fontAlgn="base" hangingPunct="0">
              <a:spcBef>
                <a:spcPct val="0"/>
              </a:spcBef>
              <a:spcAft>
                <a:spcPct val="0"/>
              </a:spcAft>
            </a:pPr>
            <a:r>
              <a:rPr lang="uk-UA" altLang="ru-RU" sz="2000" dirty="0" smtClean="0">
                <a:latin typeface="Times New Roman" panose="02020603050405020304" pitchFamily="18" charset="0"/>
                <a:ea typeface="Times New Roman" panose="02020603050405020304" pitchFamily="18" charset="0"/>
                <a:cs typeface="Times New Roman" panose="02020603050405020304" pitchFamily="18" charset="0"/>
              </a:rPr>
              <a:t>Шкала визначення забруднення повітря за видовим складом лишайників (Х.</a:t>
            </a:r>
            <a:r>
              <a:rPr lang="uk-UA" alt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Трасс</a:t>
            </a:r>
            <a:r>
              <a:rPr lang="uk-UA" alt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uk-UA" altLang="ru-RU" sz="2000" dirty="0" smtClean="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4876800" y="304800"/>
            <a:ext cx="3962400" cy="5632311"/>
          </a:xfrm>
          <a:prstGeom prst="rect">
            <a:avLst/>
          </a:prstGeom>
        </p:spPr>
        <p:txBody>
          <a:bodyPr wrap="square">
            <a:spAutoFit/>
          </a:bodyPr>
          <a:lstStyle/>
          <a:p>
            <a:pPr algn="just"/>
            <a:r>
              <a:rPr lang="uk-UA" sz="2000" dirty="0" smtClean="0">
                <a:latin typeface="Times New Roman" pitchFamily="18" charset="0"/>
                <a:cs typeface="Times New Roman" pitchFamily="18" charset="0"/>
              </a:rPr>
              <a:t>	В якості </a:t>
            </a:r>
            <a:r>
              <a:rPr lang="uk-UA" sz="2000" dirty="0" err="1" smtClean="0">
                <a:latin typeface="Times New Roman" pitchFamily="18" charset="0"/>
                <a:cs typeface="Times New Roman" pitchFamily="18" charset="0"/>
              </a:rPr>
              <a:t>субcтрату</a:t>
            </a:r>
            <a:r>
              <a:rPr lang="uk-UA" sz="2000" dirty="0" smtClean="0">
                <a:latin typeface="Times New Roman" pitchFamily="18" charset="0"/>
                <a:cs typeface="Times New Roman" pitchFamily="18" charset="0"/>
              </a:rPr>
              <a:t>, що вивчався, використовувалися дерева, які є одними з найбільш </a:t>
            </a:r>
            <a:r>
              <a:rPr lang="uk-UA" sz="2000" dirty="0" err="1" smtClean="0">
                <a:latin typeface="Times New Roman" pitchFamily="18" charset="0"/>
                <a:cs typeface="Times New Roman" pitchFamily="18" charset="0"/>
              </a:rPr>
              <a:t>пoширеними</a:t>
            </a:r>
            <a:r>
              <a:rPr lang="uk-UA" sz="2000"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на цій території. У м. Змієві в якості </a:t>
            </a:r>
            <a:r>
              <a:rPr lang="uk-UA" sz="2000" dirty="0" err="1" smtClean="0">
                <a:latin typeface="Times New Roman" pitchFamily="18" charset="0"/>
                <a:cs typeface="Times New Roman" pitchFamily="18" charset="0"/>
              </a:rPr>
              <a:t>дocліджуваного</a:t>
            </a:r>
            <a:r>
              <a:rPr lang="uk-UA" sz="2000" dirty="0" smtClean="0">
                <a:latin typeface="Times New Roman" pitchFamily="18" charset="0"/>
                <a:cs typeface="Times New Roman" pitchFamily="18" charset="0"/>
              </a:rPr>
              <a:t> субстрату використовувався клен звичайний. </a:t>
            </a:r>
          </a:p>
          <a:p>
            <a:pPr algn="just"/>
            <a:r>
              <a:rPr lang="uk-UA" sz="2000" dirty="0" smtClean="0">
                <a:latin typeface="Times New Roman" pitchFamily="18" charset="0"/>
                <a:cs typeface="Times New Roman" pitchFamily="18" charset="0"/>
              </a:rPr>
              <a:t>	Район дослідження ділять на квадрати, в них підраховується загальне число досліджуваних дерев, які вкриті лишайниками. Відмічають, які види лишайників зустрічаються на ділянці, який процент загальної площі рамки займає кожний вид лишайника, що там росте. </a:t>
            </a:r>
          </a:p>
          <a:p>
            <a:pPr algn="just"/>
            <a:r>
              <a:rPr lang="uk-UA" sz="2000" dirty="0" smtClean="0">
                <a:latin typeface="Times New Roman" pitchFamily="18" charset="0"/>
                <a:cs typeface="Times New Roman" pitchFamily="18" charset="0"/>
              </a:rPr>
              <a:t>	Оцінка ступеня покриття здійснюється за шкалою Х. </a:t>
            </a:r>
            <a:r>
              <a:rPr lang="uk-UA" sz="2000" dirty="0" err="1" smtClean="0">
                <a:latin typeface="Times New Roman" pitchFamily="18" charset="0"/>
                <a:cs typeface="Times New Roman" pitchFamily="18" charset="0"/>
              </a:rPr>
              <a:t>Трасса</a:t>
            </a: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676400"/>
          </a:xfrm>
        </p:spPr>
        <p:txBody>
          <a:bodyPr>
            <a:noAutofit/>
          </a:bodyPr>
          <a:lstStyle/>
          <a:p>
            <a:r>
              <a:rPr lang="uk-UA" sz="2000" dirty="0" smtClean="0"/>
              <a:t>Умовно місто Зміїв було поділено на 8 зон:</a:t>
            </a:r>
            <a:r>
              <a:rPr lang="ru-RU" sz="2000" dirty="0" smtClean="0"/>
              <a:t/>
            </a:r>
            <a:br>
              <a:rPr lang="ru-RU" sz="2000" dirty="0" smtClean="0"/>
            </a:br>
            <a:r>
              <a:rPr lang="uk-UA" sz="2000" dirty="0" smtClean="0"/>
              <a:t>«Вокзал», «Замостя», «Центр»,«Околиця», «Паперова фабрика», «Мікрорайон»,</a:t>
            </a:r>
            <a:r>
              <a:rPr lang="ru-RU" sz="2000" dirty="0" smtClean="0"/>
              <a:t> </a:t>
            </a:r>
            <a:r>
              <a:rPr lang="uk-UA" sz="2000" dirty="0" smtClean="0"/>
              <a:t>«Туберкульозний диспансер», «Гора».</a:t>
            </a:r>
            <a:endParaRPr lang="ru-RU" sz="2000" dirty="0"/>
          </a:p>
        </p:txBody>
      </p:sp>
      <p:pic>
        <p:nvPicPr>
          <p:cNvPr id="4" name="Содержимое 3"/>
          <p:cNvPicPr>
            <a:picLocks noGrp="1" noChangeAspect="1"/>
          </p:cNvPicPr>
          <p:nvPr>
            <p:ph idx="1"/>
          </p:nvPr>
        </p:nvPicPr>
        <p:blipFill>
          <a:blip r:embed="rId2"/>
          <a:stretch>
            <a:fillRect/>
          </a:stretch>
        </p:blipFill>
        <p:spPr>
          <a:xfrm>
            <a:off x="381000" y="1447800"/>
            <a:ext cx="2645004" cy="1981200"/>
          </a:xfrm>
          <a:prstGeom prst="rect">
            <a:avLst/>
          </a:prstGeom>
          <a:ln>
            <a:noFill/>
          </a:ln>
          <a:effectLst>
            <a:softEdge rad="112500"/>
          </a:effectLst>
        </p:spPr>
      </p:pic>
      <p:pic>
        <p:nvPicPr>
          <p:cNvPr id="5" name="Рисунок 4"/>
          <p:cNvPicPr>
            <a:picLocks noChangeAspect="1"/>
          </p:cNvPicPr>
          <p:nvPr/>
        </p:nvPicPr>
        <p:blipFill>
          <a:blip r:embed="rId3"/>
          <a:stretch>
            <a:fillRect/>
          </a:stretch>
        </p:blipFill>
        <p:spPr>
          <a:xfrm>
            <a:off x="3124200" y="1447800"/>
            <a:ext cx="2667000" cy="1997676"/>
          </a:xfrm>
          <a:prstGeom prst="rect">
            <a:avLst/>
          </a:prstGeom>
          <a:ln>
            <a:noFill/>
          </a:ln>
          <a:effectLst>
            <a:softEdge rad="112500"/>
          </a:effectLst>
        </p:spPr>
      </p:pic>
      <p:pic>
        <p:nvPicPr>
          <p:cNvPr id="6" name="Рисунок 5"/>
          <p:cNvPicPr>
            <a:picLocks noChangeAspect="1"/>
          </p:cNvPicPr>
          <p:nvPr/>
        </p:nvPicPr>
        <p:blipFill>
          <a:blip r:embed="rId4"/>
          <a:stretch>
            <a:fillRect/>
          </a:stretch>
        </p:blipFill>
        <p:spPr>
          <a:xfrm>
            <a:off x="5943600" y="1447800"/>
            <a:ext cx="2987214" cy="1987855"/>
          </a:xfrm>
          <a:prstGeom prst="rect">
            <a:avLst/>
          </a:prstGeom>
          <a:ln>
            <a:noFill/>
          </a:ln>
          <a:effectLst>
            <a:softEdge rad="112500"/>
          </a:effectLst>
        </p:spPr>
      </p:pic>
      <p:pic>
        <p:nvPicPr>
          <p:cNvPr id="7" name="Рисунок 6"/>
          <p:cNvPicPr>
            <a:picLocks noChangeAspect="1"/>
          </p:cNvPicPr>
          <p:nvPr/>
        </p:nvPicPr>
        <p:blipFill>
          <a:blip r:embed="rId5"/>
          <a:stretch>
            <a:fillRect/>
          </a:stretch>
        </p:blipFill>
        <p:spPr>
          <a:xfrm>
            <a:off x="304800" y="3505200"/>
            <a:ext cx="2975919" cy="1524000"/>
          </a:xfrm>
          <a:prstGeom prst="rect">
            <a:avLst/>
          </a:prstGeom>
          <a:ln>
            <a:noFill/>
          </a:ln>
          <a:effectLst>
            <a:softEdge rad="112500"/>
          </a:effectLst>
        </p:spPr>
      </p:pic>
      <p:pic>
        <p:nvPicPr>
          <p:cNvPr id="8" name="Рисунок 7"/>
          <p:cNvPicPr>
            <a:picLocks noChangeAspect="1"/>
          </p:cNvPicPr>
          <p:nvPr/>
        </p:nvPicPr>
        <p:blipFill>
          <a:blip r:embed="rId6"/>
          <a:stretch>
            <a:fillRect/>
          </a:stretch>
        </p:blipFill>
        <p:spPr>
          <a:xfrm>
            <a:off x="3429000" y="3352800"/>
            <a:ext cx="2438400" cy="1600200"/>
          </a:xfrm>
          <a:prstGeom prst="rect">
            <a:avLst/>
          </a:prstGeom>
          <a:ln>
            <a:noFill/>
          </a:ln>
          <a:effectLst>
            <a:softEdge rad="112500"/>
          </a:effectLst>
        </p:spPr>
      </p:pic>
      <p:pic>
        <p:nvPicPr>
          <p:cNvPr id="9" name="Рисунок 8"/>
          <p:cNvPicPr>
            <a:picLocks noChangeAspect="1"/>
          </p:cNvPicPr>
          <p:nvPr/>
        </p:nvPicPr>
        <p:blipFill>
          <a:blip r:embed="rId7"/>
          <a:stretch>
            <a:fillRect/>
          </a:stretch>
        </p:blipFill>
        <p:spPr>
          <a:xfrm>
            <a:off x="6096000" y="3429000"/>
            <a:ext cx="2514600" cy="1600200"/>
          </a:xfrm>
          <a:prstGeom prst="rect">
            <a:avLst/>
          </a:prstGeom>
          <a:ln>
            <a:noFill/>
          </a:ln>
          <a:effectLst>
            <a:softEdge rad="112500"/>
          </a:effectLst>
        </p:spPr>
      </p:pic>
      <p:pic>
        <p:nvPicPr>
          <p:cNvPr id="10" name="Рисунок 9"/>
          <p:cNvPicPr>
            <a:picLocks noChangeAspect="1"/>
          </p:cNvPicPr>
          <p:nvPr/>
        </p:nvPicPr>
        <p:blipFill>
          <a:blip r:embed="rId8"/>
          <a:stretch>
            <a:fillRect/>
          </a:stretch>
        </p:blipFill>
        <p:spPr>
          <a:xfrm>
            <a:off x="1371600" y="4953000"/>
            <a:ext cx="3048000" cy="1905000"/>
          </a:xfrm>
          <a:prstGeom prst="rect">
            <a:avLst/>
          </a:prstGeom>
          <a:ln>
            <a:noFill/>
          </a:ln>
          <a:effectLst>
            <a:softEdge rad="112500"/>
          </a:effectLst>
        </p:spPr>
      </p:pic>
      <p:pic>
        <p:nvPicPr>
          <p:cNvPr id="11" name="Рисунок 10"/>
          <p:cNvPicPr>
            <a:picLocks noChangeAspect="1"/>
          </p:cNvPicPr>
          <p:nvPr/>
        </p:nvPicPr>
        <p:blipFill>
          <a:blip r:embed="rId9"/>
          <a:stretch>
            <a:fillRect/>
          </a:stretch>
        </p:blipFill>
        <p:spPr>
          <a:xfrm>
            <a:off x="4648200" y="4953001"/>
            <a:ext cx="2809117" cy="19050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half" idx="1"/>
          </p:nvPr>
        </p:nvSpPr>
        <p:spPr>
          <a:xfrm>
            <a:off x="457200" y="762000"/>
            <a:ext cx="4191000" cy="5364163"/>
          </a:xfrm>
        </p:spPr>
        <p:txBody>
          <a:bodyPr>
            <a:normAutofit fontScale="92500"/>
          </a:bodyPr>
          <a:lstStyle/>
          <a:p>
            <a:pPr algn="just">
              <a:buNone/>
            </a:pPr>
            <a:r>
              <a:rPr lang="uk-UA" dirty="0" smtClean="0"/>
              <a:t>		</a:t>
            </a:r>
            <a:r>
              <a:rPr lang="uk-UA" sz="2400" dirty="0" smtClean="0">
                <a:latin typeface="Times New Roman" pitchFamily="18" charset="0"/>
                <a:cs typeface="Times New Roman" pitchFamily="18" charset="0"/>
              </a:rPr>
              <a:t>Шляхом польових досліджень визначали ступінь покриття лишайників на стовбурах дерев в місті Змієві, відповідно до виділених зон. Мною була виготовлена палетка розміром 10 х 10 см., з прозорого матеріалу, яку я використовувала для вимірювання. </a:t>
            </a:r>
          </a:p>
          <a:p>
            <a:pPr algn="just">
              <a:buNone/>
            </a:pPr>
            <a:r>
              <a:rPr lang="uk-UA" sz="2400" dirty="0" smtClean="0">
                <a:latin typeface="Times New Roman" pitchFamily="18" charset="0"/>
                <a:cs typeface="Times New Roman" pitchFamily="18" charset="0"/>
              </a:rPr>
              <a:t>		Паралельно було розглянуто візуальний стан та розмір розеток лишайників. </a:t>
            </a:r>
            <a:endParaRPr lang="ru-RU" sz="2400" dirty="0" smtClean="0">
              <a:latin typeface="Times New Roman" pitchFamily="18" charset="0"/>
              <a:cs typeface="Times New Roman" pitchFamily="18" charset="0"/>
            </a:endParaRPr>
          </a:p>
          <a:p>
            <a:endParaRPr lang="ru-RU" dirty="0"/>
          </a:p>
        </p:txBody>
      </p:sp>
      <p:pic>
        <p:nvPicPr>
          <p:cNvPr id="5" name="Содержимое 4"/>
          <p:cNvPicPr>
            <a:picLocks noGrp="1" noChangeAspect="1"/>
          </p:cNvPicPr>
          <p:nvPr>
            <p:ph sz="half" idx="2"/>
          </p:nvPr>
        </p:nvPicPr>
        <p:blipFill>
          <a:blip r:embed="rId2"/>
          <a:stretch>
            <a:fillRect/>
          </a:stretch>
        </p:blipFill>
        <p:spPr>
          <a:xfrm>
            <a:off x="4800600" y="838200"/>
            <a:ext cx="3716732" cy="4953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3400"/>
            <a:ext cx="8229600" cy="1401762"/>
          </a:xfrm>
        </p:spPr>
        <p:txBody>
          <a:bodyPr>
            <a:noAutofit/>
          </a:bodyPr>
          <a:lstStyle/>
          <a:p>
            <a:r>
              <a:rPr lang="uk-UA" sz="2400" dirty="0" smtClean="0">
                <a:latin typeface="Times New Roman" pitchFamily="18" charset="0"/>
                <a:cs typeface="Times New Roman" pitchFamily="18" charset="0"/>
              </a:rPr>
              <a:t>Було встановлено, що лишайники, на досліджуваних територіях, переважно представлені наступними видами: накипні – </a:t>
            </a:r>
            <a:r>
              <a:rPr lang="uk-UA" sz="2400" dirty="0" err="1" smtClean="0">
                <a:latin typeface="Times New Roman" pitchFamily="18" charset="0"/>
                <a:cs typeface="Times New Roman" pitchFamily="18" charset="0"/>
              </a:rPr>
              <a:t>ксанторія</a:t>
            </a:r>
            <a:r>
              <a:rPr lang="uk-UA" sz="2400" dirty="0" smtClean="0">
                <a:latin typeface="Times New Roman" pitchFamily="18" charset="0"/>
                <a:cs typeface="Times New Roman" pitchFamily="18" charset="0"/>
              </a:rPr>
              <a:t> та </a:t>
            </a:r>
            <a:r>
              <a:rPr lang="uk-UA" sz="2400" dirty="0" err="1" smtClean="0">
                <a:latin typeface="Times New Roman" pitchFamily="18" charset="0"/>
                <a:cs typeface="Times New Roman" pitchFamily="18" charset="0"/>
              </a:rPr>
              <a:t>листуваті</a:t>
            </a:r>
            <a:r>
              <a:rPr lang="uk-UA" sz="2400" dirty="0" smtClean="0">
                <a:latin typeface="Times New Roman" pitchFamily="18" charset="0"/>
                <a:cs typeface="Times New Roman" pitchFamily="18" charset="0"/>
              </a:rPr>
              <a:t> – </a:t>
            </a:r>
            <a:r>
              <a:rPr lang="uk-UA" sz="2400" dirty="0" err="1" smtClean="0">
                <a:latin typeface="Times New Roman" pitchFamily="18" charset="0"/>
                <a:cs typeface="Times New Roman" pitchFamily="18" charset="0"/>
              </a:rPr>
              <a:t>гіпогімнія</a:t>
            </a:r>
            <a:r>
              <a:rPr lang="uk-UA" sz="2400" dirty="0" smtClean="0">
                <a:latin typeface="Times New Roman" pitchFamily="18" charset="0"/>
                <a:cs typeface="Times New Roman" pitchFamily="18" charset="0"/>
              </a:rPr>
              <a:t>.</a:t>
            </a:r>
            <a:r>
              <a:rPr lang="ru-RU" sz="2400" dirty="0" smtClean="0"/>
              <a:t/>
            </a:r>
            <a:br>
              <a:rPr lang="ru-RU" sz="2400" dirty="0" smtClean="0"/>
            </a:br>
            <a:endParaRPr lang="ru-RU" sz="2400" dirty="0"/>
          </a:p>
        </p:txBody>
      </p:sp>
      <p:pic>
        <p:nvPicPr>
          <p:cNvPr id="4" name="Содержимое 3" descr="IMG_20191125_141350.jpg"/>
          <p:cNvPicPr>
            <a:picLocks noGrp="1"/>
          </p:cNvPicPr>
          <p:nvPr>
            <p:ph idx="1"/>
          </p:nvPr>
        </p:nvPicPr>
        <p:blipFill>
          <a:blip r:embed="rId2" cstate="print"/>
          <a:stretch>
            <a:fillRect/>
          </a:stretch>
        </p:blipFill>
        <p:spPr>
          <a:xfrm>
            <a:off x="990600" y="1981200"/>
            <a:ext cx="3200400" cy="3505200"/>
          </a:xfrm>
          <a:prstGeom prst="rect">
            <a:avLst/>
          </a:prstGeom>
          <a:ln>
            <a:noFill/>
          </a:ln>
          <a:effectLst>
            <a:softEdge rad="112500"/>
          </a:effectLst>
        </p:spPr>
      </p:pic>
      <p:pic>
        <p:nvPicPr>
          <p:cNvPr id="5" name="Рисунок 4" descr="IMG_20191125_131436.jpg"/>
          <p:cNvPicPr/>
          <p:nvPr/>
        </p:nvPicPr>
        <p:blipFill>
          <a:blip r:embed="rId3" cstate="print"/>
          <a:stretch>
            <a:fillRect/>
          </a:stretch>
        </p:blipFill>
        <p:spPr>
          <a:xfrm>
            <a:off x="4648200" y="1981200"/>
            <a:ext cx="3352800" cy="3505200"/>
          </a:xfrm>
          <a:prstGeom prst="rect">
            <a:avLst/>
          </a:prstGeom>
          <a:ln>
            <a:noFill/>
          </a:ln>
          <a:effectLst>
            <a:softEdge rad="112500"/>
          </a:effectLst>
        </p:spPr>
      </p:pic>
      <p:sp>
        <p:nvSpPr>
          <p:cNvPr id="6" name="Прямоугольник 5"/>
          <p:cNvSpPr/>
          <p:nvPr/>
        </p:nvSpPr>
        <p:spPr>
          <a:xfrm>
            <a:off x="838200" y="5562600"/>
            <a:ext cx="3410357" cy="369332"/>
          </a:xfrm>
          <a:prstGeom prst="rect">
            <a:avLst/>
          </a:prstGeom>
        </p:spPr>
        <p:txBody>
          <a:bodyPr wrap="none">
            <a:spAutoFit/>
          </a:bodyPr>
          <a:lstStyle/>
          <a:p>
            <a:r>
              <a:rPr lang="uk-UA" dirty="0" smtClean="0">
                <a:latin typeface="Times New Roman" pitchFamily="18" charset="0"/>
                <a:cs typeface="Times New Roman" pitchFamily="18" charset="0"/>
              </a:rPr>
              <a:t>Накипний лишайник – </a:t>
            </a:r>
            <a:r>
              <a:rPr lang="uk-UA" dirty="0" err="1" smtClean="0">
                <a:latin typeface="Times New Roman" pitchFamily="18" charset="0"/>
                <a:cs typeface="Times New Roman" pitchFamily="18" charset="0"/>
              </a:rPr>
              <a:t>ксанторія</a:t>
            </a:r>
            <a:endParaRPr lang="ru-RU" dirty="0">
              <a:latin typeface="Times New Roman" pitchFamily="18" charset="0"/>
              <a:cs typeface="Times New Roman" pitchFamily="18" charset="0"/>
            </a:endParaRPr>
          </a:p>
        </p:txBody>
      </p:sp>
      <p:sp>
        <p:nvSpPr>
          <p:cNvPr id="7" name="Прямоугольник 6"/>
          <p:cNvSpPr/>
          <p:nvPr/>
        </p:nvSpPr>
        <p:spPr>
          <a:xfrm>
            <a:off x="4724400" y="5562600"/>
            <a:ext cx="3617529" cy="369332"/>
          </a:xfrm>
          <a:prstGeom prst="rect">
            <a:avLst/>
          </a:prstGeom>
        </p:spPr>
        <p:txBody>
          <a:bodyPr wrap="none">
            <a:spAutoFit/>
          </a:bodyPr>
          <a:lstStyle/>
          <a:p>
            <a:r>
              <a:rPr lang="uk-UA" dirty="0" err="1" smtClean="0">
                <a:latin typeface="Times New Roman" pitchFamily="18" charset="0"/>
                <a:cs typeface="Times New Roman" pitchFamily="18" charset="0"/>
              </a:rPr>
              <a:t>Листуватий</a:t>
            </a:r>
            <a:r>
              <a:rPr lang="uk-UA" dirty="0" smtClean="0">
                <a:latin typeface="Times New Roman" pitchFamily="18" charset="0"/>
                <a:cs typeface="Times New Roman" pitchFamily="18" charset="0"/>
              </a:rPr>
              <a:t> лишайник – </a:t>
            </a:r>
            <a:r>
              <a:rPr lang="uk-UA" dirty="0" err="1" smtClean="0">
                <a:latin typeface="Times New Roman" pitchFamily="18" charset="0"/>
                <a:cs typeface="Times New Roman" pitchFamily="18" charset="0"/>
              </a:rPr>
              <a:t>гіпогімнія</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85800" y="1066800"/>
            <a:ext cx="7772400" cy="4832092"/>
          </a:xfrm>
          <a:prstGeom prst="rect">
            <a:avLst/>
          </a:prstGeom>
        </p:spPr>
        <p:txBody>
          <a:bodyPr wrap="square">
            <a:spAutoFit/>
          </a:bodyPr>
          <a:lstStyle/>
          <a:p>
            <a:pPr algn="just"/>
            <a:r>
              <a:rPr lang="uk-UA" sz="2400" dirty="0" smtClean="0">
                <a:latin typeface="Times New Roman" pitchFamily="18" charset="0"/>
                <a:cs typeface="Times New Roman" pitchFamily="18" charset="0"/>
              </a:rPr>
              <a:t>	</a:t>
            </a:r>
            <a:r>
              <a:rPr lang="uk-UA" sz="2800" dirty="0" smtClean="0">
                <a:latin typeface="Times New Roman" pitchFamily="18" charset="0"/>
                <a:cs typeface="Times New Roman" pitchFamily="18" charset="0"/>
              </a:rPr>
              <a:t>Статистичний  аналіз даних, отриманих під час польових досліджень, дав змогу зробити висновки щодо стану атмосферного повітря у нашому місті. На основі ступеня забруднення атмосферного повітря в кожній досліджуваній зоні м. Змієва була створена зведена таблиця результатів проведеного </a:t>
            </a:r>
            <a:r>
              <a:rPr lang="uk-UA" sz="2800" dirty="0" err="1" smtClean="0">
                <a:latin typeface="Times New Roman" pitchFamily="18" charset="0"/>
                <a:cs typeface="Times New Roman" pitchFamily="18" charset="0"/>
              </a:rPr>
              <a:t>ліхеноіндикаційного</a:t>
            </a:r>
            <a:r>
              <a:rPr lang="uk-UA" sz="2800" dirty="0" smtClean="0">
                <a:latin typeface="Times New Roman" pitchFamily="18" charset="0"/>
                <a:cs typeface="Times New Roman" pitchFamily="18" charset="0"/>
              </a:rPr>
              <a:t> дослідження м. Змієва протягом 2019 року.</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a:t>
            </a:r>
            <a:r>
              <a:rPr lang="uk-UA" sz="2800" dirty="0" smtClean="0">
                <a:latin typeface="Times New Roman" pitchFamily="18" charset="0"/>
                <a:cs typeface="Times New Roman" pitchFamily="18" charset="0"/>
              </a:rPr>
              <a:t>Дана таблиця дає відомості про якісний стан атмосферного повітря кожної окремої зони дослідження. </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9382" y="228600"/>
            <a:ext cx="8875105" cy="66294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2133600"/>
          </a:xfrm>
        </p:spPr>
        <p:txBody>
          <a:bodyPr>
            <a:noAutofit/>
          </a:bodyPr>
          <a:lstStyle/>
          <a:p>
            <a:pPr algn="just"/>
            <a:r>
              <a:rPr lang="uk-UA" sz="2000" dirty="0" smtClean="0">
                <a:latin typeface="Times New Roman" pitchFamily="18" charset="0"/>
                <a:cs typeface="Times New Roman" pitchFamily="18" charset="0"/>
              </a:rPr>
              <a:t>	Для порівняння і аналізу отриманих результатів стану атмосферного повітря м. Змієва було створено картосхему індикації екологічного стану повітря м. Змієва та картосхему ступеня поширення лишайників. На картосхемах різним кольором виділено відсоток (%) покриття стовбурів дерев лишайниками та зони відносно забрудненого, чистого і дуже чистого повітря у досліджуваних зонах міста.</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a:p>
        </p:txBody>
      </p:sp>
      <p:sp>
        <p:nvSpPr>
          <p:cNvPr id="3" name="Содержимое 2"/>
          <p:cNvSpPr>
            <a:spLocks noGrp="1"/>
          </p:cNvSpPr>
          <p:nvPr>
            <p:ph sz="half" idx="1"/>
          </p:nvPr>
        </p:nvSpPr>
        <p:spPr/>
        <p:txBody>
          <a:bodyPr>
            <a:normAutofit/>
          </a:bodyPr>
          <a:lstStyle/>
          <a:p>
            <a:endParaRPr lang="ru-RU" dirty="0"/>
          </a:p>
        </p:txBody>
      </p:sp>
      <p:pic>
        <p:nvPicPr>
          <p:cNvPr id="5" name="Содержимое 4"/>
          <p:cNvPicPr>
            <a:picLocks noGrp="1" noChangeAspect="1"/>
          </p:cNvPicPr>
          <p:nvPr>
            <p:ph sz="half" idx="2"/>
          </p:nvPr>
        </p:nvPicPr>
        <p:blipFill>
          <a:blip r:embed="rId2"/>
          <a:stretch>
            <a:fillRect/>
          </a:stretch>
        </p:blipFill>
        <p:spPr>
          <a:xfrm>
            <a:off x="4724400" y="2133600"/>
            <a:ext cx="4042395" cy="3657600"/>
          </a:xfrm>
          <a:prstGeom prst="rect">
            <a:avLst/>
          </a:prstGeom>
        </p:spPr>
      </p:pic>
      <p:sp>
        <p:nvSpPr>
          <p:cNvPr id="6" name="Прямоугольник 5"/>
          <p:cNvSpPr/>
          <p:nvPr/>
        </p:nvSpPr>
        <p:spPr>
          <a:xfrm>
            <a:off x="4572000" y="5943600"/>
            <a:ext cx="4572000" cy="646331"/>
          </a:xfrm>
          <a:prstGeom prst="rect">
            <a:avLst/>
          </a:prstGeom>
        </p:spPr>
        <p:txBody>
          <a:bodyPr wrap="square">
            <a:spAutoFit/>
          </a:bodyPr>
          <a:lstStyle/>
          <a:p>
            <a:pPr algn="ctr"/>
            <a:r>
              <a:rPr lang="ru-RU" dirty="0" smtClean="0">
                <a:latin typeface="Times New Roman" panose="02020603050405020304" pitchFamily="18" charset="0"/>
                <a:cs typeface="Times New Roman" panose="02020603050405020304" pitchFamily="18" charset="0"/>
              </a:rPr>
              <a:t>Картосхема </a:t>
            </a:r>
            <a:r>
              <a:rPr lang="ru-RU" dirty="0" err="1" smtClean="0">
                <a:latin typeface="Times New Roman" panose="02020603050405020304" pitchFamily="18" charset="0"/>
                <a:cs typeface="Times New Roman" panose="02020603050405020304" pitchFamily="18" charset="0"/>
              </a:rPr>
              <a:t>екологічного</a:t>
            </a:r>
            <a:r>
              <a:rPr lang="ru-RU" dirty="0" smtClean="0">
                <a:latin typeface="Times New Roman" panose="02020603050405020304" pitchFamily="18" charset="0"/>
                <a:cs typeface="Times New Roman" panose="02020603050405020304" pitchFamily="18" charset="0"/>
              </a:rPr>
              <a:t> стану атмосферного повітря у м. </a:t>
            </a:r>
            <a:r>
              <a:rPr lang="ru-RU" dirty="0" err="1" smtClean="0">
                <a:latin typeface="Times New Roman" panose="02020603050405020304" pitchFamily="18" charset="0"/>
                <a:cs typeface="Times New Roman" panose="02020603050405020304" pitchFamily="18" charset="0"/>
              </a:rPr>
              <a:t>Змієві</a:t>
            </a:r>
            <a:r>
              <a:rPr lang="ru-RU" dirty="0" smtClean="0">
                <a:latin typeface="Times New Roman" panose="02020603050405020304" pitchFamily="18" charset="0"/>
                <a:cs typeface="Times New Roman" panose="02020603050405020304" pitchFamily="18" charset="0"/>
              </a:rPr>
              <a:t> 2019 р</a:t>
            </a:r>
            <a:r>
              <a:rPr lang="ru-RU" dirty="0" smtClean="0">
                <a:solidFill>
                  <a:schemeClr val="bg1"/>
                </a:solidFill>
                <a:latin typeface="Times New Roman" panose="02020603050405020304" pitchFamily="18" charset="0"/>
                <a:cs typeface="Times New Roman" panose="02020603050405020304" pitchFamily="18" charset="0"/>
              </a:rPr>
              <a:t>.</a:t>
            </a:r>
            <a:endParaRPr lang="ru-RU" dirty="0">
              <a:solidFill>
                <a:schemeClr val="bg1"/>
              </a:solidFill>
              <a:latin typeface="Times New Roman" panose="02020603050405020304" pitchFamily="18" charset="0"/>
              <a:cs typeface="Times New Roman" panose="02020603050405020304" pitchFamily="18" charset="0"/>
            </a:endParaRPr>
          </a:p>
        </p:txBody>
      </p:sp>
      <p:pic>
        <p:nvPicPr>
          <p:cNvPr id="7" name="Содержимое 3"/>
          <p:cNvPicPr>
            <a:picLocks noChangeAspect="1"/>
          </p:cNvPicPr>
          <p:nvPr/>
        </p:nvPicPr>
        <p:blipFill>
          <a:blip r:embed="rId3" cstate="print"/>
          <a:stretch>
            <a:fillRect/>
          </a:stretch>
        </p:blipFill>
        <p:spPr>
          <a:xfrm>
            <a:off x="381000" y="2133600"/>
            <a:ext cx="4038600" cy="3678400"/>
          </a:xfrm>
          <a:prstGeom prst="rect">
            <a:avLst/>
          </a:prstGeom>
        </p:spPr>
      </p:pic>
      <p:sp>
        <p:nvSpPr>
          <p:cNvPr id="8" name="Прямоугольник 7"/>
          <p:cNvSpPr/>
          <p:nvPr/>
        </p:nvSpPr>
        <p:spPr>
          <a:xfrm>
            <a:off x="0" y="5934670"/>
            <a:ext cx="4572000" cy="646331"/>
          </a:xfrm>
          <a:prstGeom prst="rect">
            <a:avLst/>
          </a:prstGeom>
        </p:spPr>
        <p:txBody>
          <a:bodyPr wrap="square">
            <a:spAutoFit/>
          </a:bodyPr>
          <a:lstStyle/>
          <a:p>
            <a:pPr algn="ctr"/>
            <a:r>
              <a:rPr lang="ru-RU" dirty="0" smtClean="0">
                <a:latin typeface="Times New Roman" panose="02020603050405020304" pitchFamily="18" charset="0"/>
                <a:cs typeface="Times New Roman" panose="02020603050405020304" pitchFamily="18" charset="0"/>
              </a:rPr>
              <a:t>Картосхема </a:t>
            </a:r>
            <a:r>
              <a:rPr lang="ru-RU" dirty="0" err="1" smtClean="0">
                <a:latin typeface="Times New Roman" panose="02020603050405020304" pitchFamily="18" charset="0"/>
                <a:cs typeface="Times New Roman" panose="02020603050405020304" pitchFamily="18" charset="0"/>
              </a:rPr>
              <a:t>ступеня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поширення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лишайників</a:t>
            </a:r>
            <a:r>
              <a:rPr lang="ru-RU" dirty="0" smtClean="0">
                <a:latin typeface="Times New Roman" panose="02020603050405020304" pitchFamily="18" charset="0"/>
                <a:cs typeface="Times New Roman" panose="02020603050405020304" pitchFamily="18" charset="0"/>
              </a:rPr>
              <a:t> на </a:t>
            </a:r>
            <a:r>
              <a:rPr lang="ru-RU" dirty="0" err="1" smtClean="0">
                <a:latin typeface="Times New Roman" panose="02020603050405020304" pitchFamily="18" charset="0"/>
                <a:cs typeface="Times New Roman" panose="02020603050405020304" pitchFamily="18" charset="0"/>
              </a:rPr>
              <a:t>стовбурах</a:t>
            </a:r>
            <a:r>
              <a:rPr lang="ru-RU" dirty="0" smtClean="0">
                <a:latin typeface="Times New Roman" panose="02020603050405020304" pitchFamily="18" charset="0"/>
                <a:cs typeface="Times New Roman" panose="02020603050405020304" pitchFamily="18" charset="0"/>
              </a:rPr>
              <a:t> дерев  у м. </a:t>
            </a:r>
            <a:r>
              <a:rPr lang="ru-RU" dirty="0" err="1" smtClean="0">
                <a:latin typeface="Times New Roman" panose="02020603050405020304" pitchFamily="18" charset="0"/>
                <a:cs typeface="Times New Roman" panose="02020603050405020304" pitchFamily="18" charset="0"/>
              </a:rPr>
              <a:t>Змієві</a:t>
            </a:r>
            <a:r>
              <a:rPr lang="ru-RU" dirty="0" smtClean="0">
                <a:latin typeface="Times New Roman" panose="02020603050405020304" pitchFamily="18" charset="0"/>
                <a:cs typeface="Times New Roman" panose="02020603050405020304" pitchFamily="18" charset="0"/>
              </a:rPr>
              <a:t> 2019 р.</a:t>
            </a:r>
            <a:endParaRPr lang="ru-RU"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00" y="152400"/>
            <a:ext cx="1752403" cy="400110"/>
          </a:xfrm>
          <a:prstGeom prst="rect">
            <a:avLst/>
          </a:prstGeom>
        </p:spPr>
        <p:txBody>
          <a:bodyPr wrap="none">
            <a:spAutoFit/>
          </a:bodyPr>
          <a:lstStyle/>
          <a:p>
            <a:r>
              <a:rPr lang="ru-RU" sz="2000" b="1" dirty="0" smtClean="0">
                <a:latin typeface="Times New Roman" panose="02020603050405020304" pitchFamily="18" charset="0"/>
                <a:cs typeface="Times New Roman" panose="02020603050405020304" pitchFamily="18" charset="0"/>
              </a:rPr>
              <a:t>ВИСНОВКИ</a:t>
            </a:r>
            <a:r>
              <a:rPr lang="ru-RU" sz="2000" b="1" dirty="0" smtClean="0"/>
              <a:t> </a:t>
            </a:r>
            <a:endParaRPr lang="ru-RU" b="1" dirty="0"/>
          </a:p>
        </p:txBody>
      </p:sp>
      <p:sp>
        <p:nvSpPr>
          <p:cNvPr id="3" name="Прямоугольник 2"/>
          <p:cNvSpPr/>
          <p:nvPr/>
        </p:nvSpPr>
        <p:spPr>
          <a:xfrm>
            <a:off x="228600" y="609600"/>
            <a:ext cx="8686800" cy="6463308"/>
          </a:xfrm>
          <a:prstGeom prst="rect">
            <a:avLst/>
          </a:prstGeom>
        </p:spPr>
        <p:txBody>
          <a:bodyPr wrap="square">
            <a:spAutoFit/>
          </a:bodyPr>
          <a:lstStyle/>
          <a:p>
            <a:pPr marL="342900" indent="-342900" algn="just">
              <a:buAutoNum type="arabicPeriod"/>
            </a:pPr>
            <a:r>
              <a:rPr lang="ru-RU" dirty="0" smtClean="0">
                <a:latin typeface="Times New Roman" pitchFamily="18" charset="0"/>
                <a:cs typeface="Times New Roman" pitchFamily="18" charset="0"/>
              </a:rPr>
              <a:t>У </a:t>
            </a:r>
            <a:r>
              <a:rPr lang="ru-RU" dirty="0" err="1" smtClean="0">
                <a:latin typeface="Times New Roman" pitchFamily="18" charset="0"/>
                <a:cs typeface="Times New Roman" pitchFamily="18" charset="0"/>
              </a:rPr>
              <a:t>результаті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проведеного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дослідження</a:t>
            </a:r>
            <a:r>
              <a:rPr lang="ru-RU" dirty="0" smtClean="0">
                <a:latin typeface="Times New Roman" pitchFamily="18" charset="0"/>
                <a:cs typeface="Times New Roman" pitchFamily="18" charset="0"/>
              </a:rPr>
              <a:t> доведено,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метод </a:t>
            </a:r>
            <a:r>
              <a:rPr lang="ru-RU" dirty="0" err="1" smtClean="0">
                <a:latin typeface="Times New Roman" pitchFamily="18" charset="0"/>
                <a:cs typeface="Times New Roman" pitchFamily="18" charset="0"/>
              </a:rPr>
              <a:t>ліхеноіндикації</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це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доступний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ефективний</a:t>
            </a:r>
            <a:r>
              <a:rPr lang="ru-RU" dirty="0" smtClean="0">
                <a:latin typeface="Times New Roman" pitchFamily="18" charset="0"/>
                <a:cs typeface="Times New Roman" pitchFamily="18" charset="0"/>
              </a:rPr>
              <a:t> та </a:t>
            </a:r>
            <a:r>
              <a:rPr lang="ru-RU" dirty="0" err="1" smtClean="0">
                <a:latin typeface="Times New Roman" pitchFamily="18" charset="0"/>
                <a:cs typeface="Times New Roman" pitchFamily="18" charset="0"/>
              </a:rPr>
              <a:t>недорогий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спосіб</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оцінки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екологічного</a:t>
            </a:r>
            <a:r>
              <a:rPr lang="ru-RU" dirty="0" smtClean="0">
                <a:latin typeface="Times New Roman" pitchFamily="18" charset="0"/>
                <a:cs typeface="Times New Roman" pitchFamily="18" charset="0"/>
              </a:rPr>
              <a:t> стану атмосферного повітря. </a:t>
            </a:r>
          </a:p>
          <a:p>
            <a:pPr marL="342900" indent="-342900" algn="just">
              <a:buFontTx/>
              <a:buAutoNum type="arabicPeriod"/>
            </a:pPr>
            <a:r>
              <a:rPr lang="uk-UA" dirty="0" smtClean="0">
                <a:latin typeface="Times New Roman" pitchFamily="18" charset="0"/>
                <a:cs typeface="Times New Roman" pitchFamily="18" charset="0"/>
              </a:rPr>
              <a:t> Встановлено чинники впливу на стан ступеню покриття лишайників на стовбурах дерев. Найбільше позитивне значення мають лісові масиви Національного парку «</a:t>
            </a:r>
            <a:r>
              <a:rPr lang="uk-UA" dirty="0" err="1" smtClean="0">
                <a:latin typeface="Times New Roman" pitchFamily="18" charset="0"/>
                <a:cs typeface="Times New Roman" pitchFamily="18" charset="0"/>
              </a:rPr>
              <a:t>Гомільшанські</a:t>
            </a:r>
            <a:r>
              <a:rPr lang="uk-UA" dirty="0" smtClean="0">
                <a:latin typeface="Times New Roman" pitchFamily="18" charset="0"/>
                <a:cs typeface="Times New Roman" pitchFamily="18" charset="0"/>
              </a:rPr>
              <a:t> ліси». Екологічно забруднене м. Харків та </a:t>
            </a:r>
            <a:r>
              <a:rPr lang="uk-UA" dirty="0" err="1" smtClean="0">
                <a:latin typeface="Times New Roman" pitchFamily="18" charset="0"/>
                <a:cs typeface="Times New Roman" pitchFamily="18" charset="0"/>
              </a:rPr>
              <a:t>Зміївська</a:t>
            </a:r>
            <a:r>
              <a:rPr lang="uk-UA" dirty="0" smtClean="0">
                <a:latin typeface="Times New Roman" pitchFamily="18" charset="0"/>
                <a:cs typeface="Times New Roman" pitchFamily="18" charset="0"/>
              </a:rPr>
              <a:t> ТЕС знаходяться на достатній віддаленості, щоб мати незначний вплив на стан атмосферного повітря м. Змієва. Підприємства в місті майже не впливають на стан повітря. Основним фактором нашого міста, який несе загрозу екологічній ситуації, є автомобільний та залізничний транспорт. Також треба враховувати природні чинники росту лишайників: освітленість, підвищену вологість. Впливають на  досліджувані показники особливості антропогенного навантаження.</a:t>
            </a:r>
          </a:p>
          <a:p>
            <a:pPr marL="342900" indent="-342900" algn="just">
              <a:buFontTx/>
              <a:buAutoNum type="arabicPeriod"/>
            </a:pP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Встановлено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ступінь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поширення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лишайників</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стовбурах</a:t>
            </a:r>
            <a:r>
              <a:rPr lang="ru-RU" dirty="0" smtClean="0">
                <a:latin typeface="Times New Roman" pitchFamily="18" charset="0"/>
                <a:cs typeface="Times New Roman" pitchFamily="18" charset="0"/>
              </a:rPr>
              <a:t> дерев на </a:t>
            </a:r>
            <a:r>
              <a:rPr lang="ru-RU" dirty="0" err="1" smtClean="0">
                <a:latin typeface="Times New Roman" pitchFamily="18" charset="0"/>
                <a:cs typeface="Times New Roman" pitchFamily="18" charset="0"/>
              </a:rPr>
              <a:t>різних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ділянках</a:t>
            </a:r>
            <a:r>
              <a:rPr lang="ru-RU" dirty="0" smtClean="0">
                <a:latin typeface="Times New Roman" pitchFamily="18" charset="0"/>
                <a:cs typeface="Times New Roman" pitchFamily="18" charset="0"/>
              </a:rPr>
              <a:t> м. </a:t>
            </a:r>
            <a:r>
              <a:rPr lang="ru-RU" dirty="0" err="1" smtClean="0">
                <a:latin typeface="Times New Roman" pitchFamily="18" charset="0"/>
                <a:cs typeface="Times New Roman" pitchFamily="18" charset="0"/>
              </a:rPr>
              <a:t>Змієві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Харківської</a:t>
            </a:r>
            <a:r>
              <a:rPr lang="ru-RU" dirty="0" smtClean="0">
                <a:latin typeface="Times New Roman" pitchFamily="18" charset="0"/>
                <a:cs typeface="Times New Roman" pitchFamily="18" charset="0"/>
              </a:rPr>
              <a:t> 2019 р. </a:t>
            </a:r>
            <a:r>
              <a:rPr lang="ru-RU" dirty="0" err="1" smtClean="0">
                <a:latin typeface="Times New Roman" pitchFamily="18" charset="0"/>
                <a:cs typeface="Times New Roman" pitchFamily="18" charset="0"/>
              </a:rPr>
              <a:t>Територія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найнижчим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відсотком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покриття</a:t>
            </a:r>
            <a:r>
              <a:rPr lang="ru-RU" dirty="0" smtClean="0">
                <a:latin typeface="Times New Roman" pitchFamily="18" charset="0"/>
                <a:cs typeface="Times New Roman" pitchFamily="18" charset="0"/>
              </a:rPr>
              <a:t> 28,4% - зона «Вокзал». Зона «</a:t>
            </a:r>
            <a:r>
              <a:rPr lang="ru-RU" dirty="0" err="1" smtClean="0">
                <a:latin typeface="Times New Roman" pitchFamily="18" charset="0"/>
                <a:cs typeface="Times New Roman" pitchFamily="18" charset="0"/>
              </a:rPr>
              <a:t>Замостя</a:t>
            </a:r>
            <a:r>
              <a:rPr lang="ru-RU" dirty="0" smtClean="0">
                <a:latin typeface="Times New Roman" pitchFamily="18" charset="0"/>
                <a:cs typeface="Times New Roman" pitchFamily="18" charset="0"/>
              </a:rPr>
              <a:t>» - 40,6%. Зона «</a:t>
            </a:r>
            <a:r>
              <a:rPr lang="ru-RU" dirty="0" err="1" smtClean="0">
                <a:latin typeface="Times New Roman" pitchFamily="18" charset="0"/>
                <a:cs typeface="Times New Roman" pitchFamily="18" charset="0"/>
              </a:rPr>
              <a:t>Паперова</a:t>
            </a:r>
            <a:r>
              <a:rPr lang="ru-RU" dirty="0" smtClean="0">
                <a:latin typeface="Times New Roman" pitchFamily="18" charset="0"/>
                <a:cs typeface="Times New Roman" pitchFamily="18" charset="0"/>
              </a:rPr>
              <a:t> фабрика» </a:t>
            </a:r>
            <a:r>
              <a:rPr lang="ru-RU" dirty="0" err="1" smtClean="0">
                <a:latin typeface="Times New Roman" pitchFamily="18" charset="0"/>
                <a:cs typeface="Times New Roman" pitchFamily="18" charset="0"/>
              </a:rPr>
              <a:t>майже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досягла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нижньої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межі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між</a:t>
            </a:r>
            <a:r>
              <a:rPr lang="ru-RU" dirty="0" smtClean="0">
                <a:latin typeface="Times New Roman" pitchFamily="18" charset="0"/>
                <a:cs typeface="Times New Roman" pitchFamily="18" charset="0"/>
              </a:rPr>
              <a:t> зонами чистого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дуже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чистого</a:t>
            </a:r>
            <a:r>
              <a:rPr lang="ru-RU" dirty="0" smtClean="0">
                <a:latin typeface="Times New Roman" pitchFamily="18" charset="0"/>
                <a:cs typeface="Times New Roman" pitchFamily="18" charset="0"/>
              </a:rPr>
              <a:t> повітря – 48,1%. </a:t>
            </a:r>
            <a:r>
              <a:rPr lang="ru-RU" dirty="0" err="1" smtClean="0">
                <a:latin typeface="Times New Roman" pitchFamily="18" charset="0"/>
                <a:cs typeface="Times New Roman" pitchFamily="18" charset="0"/>
              </a:rPr>
              <a:t>Наступна</a:t>
            </a:r>
            <a:r>
              <a:rPr lang="ru-RU" dirty="0" smtClean="0">
                <a:latin typeface="Times New Roman" pitchFamily="18" charset="0"/>
                <a:cs typeface="Times New Roman" pitchFamily="18" charset="0"/>
              </a:rPr>
              <a:t> зона «Центр» 54,2%. Зона «</a:t>
            </a:r>
            <a:r>
              <a:rPr lang="ru-RU" dirty="0" err="1" smtClean="0">
                <a:latin typeface="Times New Roman" pitchFamily="18" charset="0"/>
                <a:cs typeface="Times New Roman" pitchFamily="18" charset="0"/>
              </a:rPr>
              <a:t>Мікрорайон</a:t>
            </a:r>
            <a:r>
              <a:rPr lang="ru-RU" dirty="0" smtClean="0">
                <a:latin typeface="Times New Roman" pitchFamily="18" charset="0"/>
                <a:cs typeface="Times New Roman" pitchFamily="18" charset="0"/>
              </a:rPr>
              <a:t>» - 56%. Зона «</a:t>
            </a:r>
            <a:r>
              <a:rPr lang="ru-RU" dirty="0" err="1" smtClean="0">
                <a:latin typeface="Times New Roman" pitchFamily="18" charset="0"/>
                <a:cs typeface="Times New Roman" pitchFamily="18" charset="0"/>
              </a:rPr>
              <a:t>Туберкульозний</a:t>
            </a:r>
            <a:r>
              <a:rPr lang="ru-RU" dirty="0" smtClean="0">
                <a:latin typeface="Times New Roman" pitchFamily="18" charset="0"/>
                <a:cs typeface="Times New Roman" pitchFamily="18" charset="0"/>
              </a:rPr>
              <a:t> диспансер» - 61,7%. Зона «Гора» </a:t>
            </a:r>
            <a:r>
              <a:rPr lang="ru-RU" dirty="0" err="1" smtClean="0">
                <a:latin typeface="Times New Roman" pitchFamily="18" charset="0"/>
                <a:cs typeface="Times New Roman" pitchFamily="18" charset="0"/>
              </a:rPr>
              <a:t>має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найвищий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відсоток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покриття</a:t>
            </a:r>
            <a:r>
              <a:rPr lang="ru-RU" dirty="0" smtClean="0">
                <a:latin typeface="Times New Roman" pitchFamily="18" charset="0"/>
                <a:cs typeface="Times New Roman" pitchFamily="18" charset="0"/>
              </a:rPr>
              <a:t> лишайниками </a:t>
            </a:r>
            <a:r>
              <a:rPr lang="ru-RU" dirty="0" err="1" smtClean="0">
                <a:latin typeface="Times New Roman" pitchFamily="18" charset="0"/>
                <a:cs typeface="Times New Roman" pitchFamily="18" charset="0"/>
              </a:rPr>
              <a:t>стовбура</a:t>
            </a:r>
            <a:r>
              <a:rPr lang="ru-RU" dirty="0" smtClean="0">
                <a:latin typeface="Times New Roman" pitchFamily="18" charset="0"/>
                <a:cs typeface="Times New Roman" pitchFamily="18" charset="0"/>
              </a:rPr>
              <a:t> дерев - 64,4%. </a:t>
            </a:r>
            <a:r>
              <a:rPr lang="ru-RU" dirty="0" err="1" smtClean="0">
                <a:latin typeface="Times New Roman" pitchFamily="18" charset="0"/>
                <a:cs typeface="Times New Roman" pitchFamily="18" charset="0"/>
              </a:rPr>
              <a:t>Слід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зазначити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діапазон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зони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дуже</a:t>
            </a:r>
            <a:r>
              <a:rPr lang="ru-RU" dirty="0" smtClean="0">
                <a:latin typeface="Times New Roman" pitchFamily="18" charset="0"/>
                <a:cs typeface="Times New Roman" pitchFamily="18" charset="0"/>
              </a:rPr>
              <a:t> чистого повітря </a:t>
            </a:r>
            <a:r>
              <a:rPr lang="ru-RU" dirty="0" err="1" smtClean="0">
                <a:latin typeface="Times New Roman" pitchFamily="18" charset="0"/>
                <a:cs typeface="Times New Roman" pitchFamily="18" charset="0"/>
              </a:rPr>
              <a:t>дуже</a:t>
            </a:r>
            <a:r>
              <a:rPr lang="ru-RU" dirty="0" smtClean="0">
                <a:latin typeface="Times New Roman" pitchFamily="18" charset="0"/>
                <a:cs typeface="Times New Roman" pitchFamily="18" charset="0"/>
              </a:rPr>
              <a:t> широкий (50%), </a:t>
            </a:r>
            <a:r>
              <a:rPr lang="ru-RU" dirty="0" err="1" smtClean="0">
                <a:latin typeface="Times New Roman" pitchFamily="18" charset="0"/>
                <a:cs typeface="Times New Roman" pitchFamily="18" charset="0"/>
              </a:rPr>
              <a:t>отримані</a:t>
            </a:r>
            <a:r>
              <a:rPr lang="ru-RU" dirty="0" smtClean="0">
                <a:latin typeface="Times New Roman" pitchFamily="18" charset="0"/>
                <a:cs typeface="Times New Roman" pitchFamily="18" charset="0"/>
              </a:rPr>
              <a:t> нами </a:t>
            </a:r>
            <a:r>
              <a:rPr lang="ru-RU" dirty="0" err="1" smtClean="0">
                <a:latin typeface="Times New Roman" pitchFamily="18" charset="0"/>
                <a:cs typeface="Times New Roman" pitchFamily="18" charset="0"/>
              </a:rPr>
              <a:t>показники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котрі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потрапили</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цієї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зони</a:t>
            </a:r>
            <a:r>
              <a:rPr lang="ru-RU" dirty="0" smtClean="0">
                <a:latin typeface="Times New Roman" pitchFamily="18" charset="0"/>
                <a:cs typeface="Times New Roman" pitchFamily="18" charset="0"/>
              </a:rPr>
              <a:t> не </a:t>
            </a:r>
            <a:r>
              <a:rPr lang="ru-RU" dirty="0" err="1" smtClean="0">
                <a:latin typeface="Times New Roman" pitchFamily="18" charset="0"/>
                <a:cs typeface="Times New Roman" pitchFamily="18" charset="0"/>
              </a:rPr>
              <a:t>найвищі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лише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перетнули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нижню</a:t>
            </a:r>
            <a:r>
              <a:rPr lang="ru-RU" dirty="0" smtClean="0">
                <a:latin typeface="Times New Roman" pitchFamily="18" charset="0"/>
                <a:cs typeface="Times New Roman" pitchFamily="18" charset="0"/>
              </a:rPr>
              <a:t> межу. </a:t>
            </a:r>
          </a:p>
          <a:p>
            <a:pPr marL="342900" indent="-342900" algn="just">
              <a:buFontTx/>
              <a:buAutoNum type="arabicPeriod"/>
            </a:pPr>
            <a:endParaRPr lang="ru-RU" dirty="0" smtClean="0"/>
          </a:p>
          <a:p>
            <a:pPr marL="342900" indent="-342900" algn="just">
              <a:buAutoNum type="arabicPeriod"/>
            </a:pPr>
            <a:endParaRPr lang="ru-RU"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4400" y="609600"/>
            <a:ext cx="2679260" cy="461665"/>
          </a:xfrm>
          <a:prstGeom prst="rect">
            <a:avLst/>
          </a:prstGeom>
        </p:spPr>
        <p:txBody>
          <a:bodyPr wrap="none">
            <a:spAutoFit/>
          </a:bodyPr>
          <a:lstStyle/>
          <a:p>
            <a:r>
              <a:rPr lang="uk-UA" sz="2400" b="1" dirty="0" smtClean="0">
                <a:latin typeface="Times New Roman" panose="02020603050405020304" pitchFamily="18" charset="0"/>
                <a:cs typeface="Times New Roman" panose="02020603050405020304" pitchFamily="18" charset="0"/>
              </a:rPr>
              <a:t>РЕКОМЕНДАЦІЇ</a:t>
            </a:r>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914400" y="1219200"/>
            <a:ext cx="7391400" cy="4708981"/>
          </a:xfrm>
          <a:prstGeom prst="rect">
            <a:avLst/>
          </a:prstGeom>
        </p:spPr>
        <p:txBody>
          <a:bodyPr wrap="square">
            <a:spAutoFit/>
          </a:bodyPr>
          <a:lstStyle/>
          <a:p>
            <a:pPr algn="just"/>
            <a:r>
              <a:rPr lang="uk-UA" sz="2000" dirty="0" smtClean="0">
                <a:latin typeface="Times New Roman" pitchFamily="18" charset="0"/>
                <a:cs typeface="Times New Roman" pitchFamily="18" charset="0"/>
              </a:rPr>
              <a:t>	За результатами роботи, з метою покращення стану атмосферного повітря в зонах з найнижчими показниками були розроблені певні рекомендації. </a:t>
            </a:r>
          </a:p>
          <a:p>
            <a:pPr algn="just"/>
            <a:r>
              <a:rPr lang="uk-UA" sz="2000" dirty="0" smtClean="0">
                <a:latin typeface="Times New Roman" pitchFamily="18" charset="0"/>
                <a:cs typeface="Times New Roman" pitchFamily="18" charset="0"/>
              </a:rPr>
              <a:t>	Міській раді та волонтерам м. Змієва потрібно звернути увагу на планове озеленення даних територій, особливо вздовж автомагістралей з напруженим транспортним рухом. Візуальний аналіз показав, що дані території мають високу забудову. В зонах «Вокзал» і «Паперова фабрика» планові міські насадження дерев є досить старими, їх за необхідності вирубують, а за насадження молодих дерев ніхто не переймається. Також треба відмітити, що площі таких насаджень є замалими для сучасного стану забудови цих територій. Зона «Замостя» вирізняється вузькими заплутаними вуличками, на яких майже немає дерев. Це приватний сектор, де ростуть лише плодові дерева на територіях приватних будинків за парканом. </a:t>
            </a:r>
            <a:endParaRPr lang="ru-RU" sz="20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TotalTime>
  <Words>389</Words>
  <PresentationFormat>Экран (4:3)</PresentationFormat>
  <Paragraphs>58</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Office Theme</vt:lpstr>
      <vt:lpstr>Комунальний заклад   «Зміївська загальноосвітня школа І-ІІІ ступенів № 2 імені льотчика-космонавта Ігоря Петровича Волка Зміївської районної ради Харківської області»</vt:lpstr>
      <vt:lpstr>Слайд 2</vt:lpstr>
      <vt:lpstr>Слайд 3</vt:lpstr>
      <vt:lpstr> </vt:lpstr>
      <vt:lpstr>Слайд 5</vt:lpstr>
      <vt:lpstr> </vt:lpstr>
      <vt:lpstr>Умовно місто Зміїв було поділено на 8 зон: «Вокзал», «Замостя», «Центр»,«Околиця», «Паперова фабрика», «Мікрорайон», «Туберкульозний диспансер», «Гора».</vt:lpstr>
      <vt:lpstr>Слайд 8</vt:lpstr>
      <vt:lpstr>Було встановлено, що лишайники, на досліджуваних територіях, переважно представлені наступними видами: накипні – ксанторія та листуваті – гіпогімнія. </vt:lpstr>
      <vt:lpstr>Слайд 10</vt:lpstr>
      <vt:lpstr>Слайд 11</vt:lpstr>
      <vt:lpstr> Для порівняння і аналізу отриманих результатів стану атмосферного повітря м. Змієва було створено картосхему індикації екологічного стану повітря м. Змієва та картосхему ступеня поширення лишайників. На картосхемах різним кольором виділено відсоток (%) покриття стовбурів дерев лишайниками та зони відносно забрудненого, чистого і дуже чистого повітря у досліджуваних зонах міста. </vt:lpstr>
      <vt:lpstr>Слайд 13</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Комунальний заклад   «Зміївська Загальноосвітня школа І-ІІІ ступенів № 2 імені льотчика-космонавта Ігоря Петровича Волка Зміївської районної ради Харківської області»</dc:title>
  <dc:creator>user</dc:creator>
  <cp:lastModifiedBy>user</cp:lastModifiedBy>
  <cp:revision>41</cp:revision>
  <dcterms:created xsi:type="dcterms:W3CDTF">2020-04-06T19:36:41Z</dcterms:created>
  <dcterms:modified xsi:type="dcterms:W3CDTF">2020-04-07T11:04:19Z</dcterms:modified>
</cp:coreProperties>
</file>