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92" r:id="rId5"/>
    <p:sldId id="264" r:id="rId6"/>
    <p:sldId id="297" r:id="rId7"/>
    <p:sldId id="272" r:id="rId8"/>
    <p:sldId id="296" r:id="rId9"/>
    <p:sldId id="274" r:id="rId10"/>
    <p:sldId id="298" r:id="rId11"/>
    <p:sldId id="299" r:id="rId12"/>
    <p:sldId id="300" r:id="rId13"/>
    <p:sldId id="301" r:id="rId14"/>
    <p:sldId id="302" r:id="rId15"/>
    <p:sldId id="28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1" d="100"/>
          <a:sy n="71" d="100"/>
        </p:scale>
        <p:origin x="-1356" y="-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0D9DB2F-7F9D-4C20-A70B-4E25769ED2A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244261-60F6-4B48-B176-0250C824E6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_____Microsoft_Office_Excel_97-20033.xls"/><Relationship Id="rId5" Type="http://schemas.openxmlformats.org/officeDocument/2006/relationships/oleObject" Target="../embeddings/_____Microsoft_Office_Excel_97-20032.xls"/><Relationship Id="rId4" Type="http://schemas.openxmlformats.org/officeDocument/2006/relationships/oleObject" Target="../embeddings/_____Microsoft_Office_Excel_97-20031.xls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2.png"/><Relationship Id="rId7" Type="http://schemas.openxmlformats.org/officeDocument/2006/relationships/image" Target="../media/image3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32.png"/><Relationship Id="rId7" Type="http://schemas.openxmlformats.org/officeDocument/2006/relationships/image" Target="../media/image4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32.png"/><Relationship Id="rId7" Type="http://schemas.openxmlformats.org/officeDocument/2006/relationships/image" Target="../media/image5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10" Type="http://schemas.openxmlformats.org/officeDocument/2006/relationships/image" Target="../media/image56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0"/>
            <a:ext cx="6215106" cy="1470025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5000" dirty="0" err="1" smtClean="0">
                <a:latin typeface="Times New Roman" pitchFamily="18" charset="0"/>
                <a:cs typeface="Times New Roman" pitchFamily="18" charset="0"/>
              </a:rPr>
              <a:t>Кіцманська</a:t>
            </a:r>
            <a:r>
              <a:rPr lang="uk-UA" sz="5000" dirty="0" smtClean="0">
                <a:latin typeface="Times New Roman" pitchFamily="18" charset="0"/>
                <a:cs typeface="Times New Roman" pitchFamily="18" charset="0"/>
              </a:rPr>
              <a:t> гімназія </a:t>
            </a:r>
            <a:r>
              <a:rPr lang="en-US" sz="5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5000" dirty="0" smtClean="0">
                <a:latin typeface="Times New Roman" pitchFamily="18" charset="0"/>
                <a:cs typeface="Times New Roman" pitchFamily="18" charset="0"/>
              </a:rPr>
              <a:t>крізь призму історії</a:t>
            </a: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0" y="-26041"/>
            <a:ext cx="1477408" cy="6884041"/>
            <a:chOff x="-16231" y="0"/>
            <a:chExt cx="1656184" cy="6884041"/>
          </a:xfrm>
        </p:grpSpPr>
        <p:pic>
          <p:nvPicPr>
            <p:cNvPr id="13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-16231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Группа 15"/>
          <p:cNvGrpSpPr/>
          <p:nvPr/>
        </p:nvGrpSpPr>
        <p:grpSpPr>
          <a:xfrm>
            <a:off x="7596336" y="-3586"/>
            <a:ext cx="1547664" cy="6884041"/>
            <a:chOff x="-16231" y="0"/>
            <a:chExt cx="1672415" cy="6884041"/>
          </a:xfrm>
        </p:grpSpPr>
        <p:pic>
          <p:nvPicPr>
            <p:cNvPr id="17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Рисунок 8" descr="G:\P104070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t="10960" b="30626"/>
          <a:stretch/>
        </p:blipFill>
        <p:spPr bwMode="auto">
          <a:xfrm>
            <a:off x="1714480" y="4643446"/>
            <a:ext cx="2786082" cy="20285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  <p:pic>
        <p:nvPicPr>
          <p:cNvPr id="10" name="Picture 2" descr="http://ukrainaincognita.com/sites/default/files/u77/9b3a2b6cf7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42" y="2571744"/>
            <a:ext cx="3000396" cy="1950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4857752" y="3071810"/>
            <a:ext cx="264320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Виконав: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Назар </a:t>
            </a:r>
            <a:r>
              <a:rPr kumimoji="0" lang="uk-U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Рихло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чен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ь 9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класу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Кіцманської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гімназії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іцманської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міської ради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Науков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керівник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Оксана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Рихло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заступник директора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науково-методичної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роботи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Галина </a:t>
            </a:r>
            <a:r>
              <a:rPr kumimoji="0" lang="uk-U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Рихло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учитель історії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Кіцманської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гімназії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Кіцманської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міської ради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043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857192" y="2786058"/>
            <a:ext cx="82868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uk-UA" sz="2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предметом її історія становлення та розвитку.</a:t>
            </a:r>
            <a:endParaRPr kumimoji="0" lang="uk-UA" sz="24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http://ukrainaincognita.com/sites/default/files/u77/9b3a2b6cf7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42852"/>
            <a:ext cx="3786214" cy="2461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285688" y="2500306"/>
            <a:ext cx="88583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Об’єктом дослідження</a:t>
            </a:r>
            <a:r>
              <a:rPr kumimoji="0" lang="uk-UA" sz="2400" b="1" i="0" u="none" strike="noStrike" normalizeH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виступила </a:t>
            </a:r>
            <a:r>
              <a:rPr kumimoji="0" lang="uk-UA" sz="2400" b="1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Кіцманська</a:t>
            </a:r>
            <a:r>
              <a:rPr kumimoji="0" lang="uk-UA" sz="2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гімназія,</a:t>
            </a:r>
          </a:p>
        </p:txBody>
      </p:sp>
      <p:pic>
        <p:nvPicPr>
          <p:cNvPr id="18" name="Рисунок 17" descr="G:\P1040700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t="10960" b="30626"/>
          <a:stretch/>
        </p:blipFill>
        <p:spPr bwMode="auto">
          <a:xfrm>
            <a:off x="4929190" y="142852"/>
            <a:ext cx="3997967" cy="25003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  <p:pic>
        <p:nvPicPr>
          <p:cNvPr id="20" name="Picture 4" descr="Результат пошуку зображень за запитом Кіцмань початок ХХ століття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3286124"/>
            <a:ext cx="3857652" cy="2447197"/>
          </a:xfrm>
          <a:prstGeom prst="rect">
            <a:avLst/>
          </a:prstGeom>
          <a:noFill/>
        </p:spPr>
      </p:pic>
      <p:pic>
        <p:nvPicPr>
          <p:cNvPr id="21" name="Picture 2" descr="Результат пошуку зображень за запитом Кіцмань початок ХХ століття"/>
          <p:cNvPicPr>
            <a:picLocks noChangeAspect="1" noChangeArrowheads="1"/>
          </p:cNvPicPr>
          <p:nvPr/>
        </p:nvPicPr>
        <p:blipFill>
          <a:blip r:embed="rId6"/>
          <a:srcRect t="4167" b="6249"/>
          <a:stretch>
            <a:fillRect/>
          </a:stretch>
        </p:blipFill>
        <p:spPr bwMode="auto">
          <a:xfrm>
            <a:off x="4714876" y="3429000"/>
            <a:ext cx="4251361" cy="2856403"/>
          </a:xfrm>
          <a:prstGeom prst="rect">
            <a:avLst/>
          </a:prstGeom>
          <a:noFill/>
        </p:spPr>
      </p:pic>
      <p:sp>
        <p:nvSpPr>
          <p:cNvPr id="22" name="Заголовок 1"/>
          <p:cNvSpPr>
            <a:spLocks noGrp="1"/>
          </p:cNvSpPr>
          <p:nvPr>
            <p:ph type="ctrTitle"/>
          </p:nvPr>
        </p:nvSpPr>
        <p:spPr>
          <a:xfrm>
            <a:off x="4357654" y="6215082"/>
            <a:ext cx="4786346" cy="977538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Кіцмань початок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ХХстоліття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428596" y="5643578"/>
            <a:ext cx="4357718" cy="9775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18288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“Хто</a:t>
            </a:r>
            <a:r>
              <a:rPr kumimoji="0" lang="uk-UA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не може </a:t>
            </a:r>
            <a:r>
              <a:rPr kumimoji="0" lang="uk-UA" b="1" i="0" u="none" strike="noStrike" kern="1200" cap="none" spc="0" normalizeH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uk-UA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 Україну та там</a:t>
            </a:r>
            <a:br>
              <a:rPr kumimoji="0" lang="uk-UA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uk-UA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ся народного духа учити, то най</a:t>
            </a:r>
            <a:br>
              <a:rPr kumimoji="0" lang="uk-UA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uk-UA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іде в Русь Буковину, до </a:t>
            </a:r>
            <a:r>
              <a:rPr kumimoji="0" lang="uk-UA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Кіцманя</a:t>
            </a:r>
            <a:r>
              <a:rPr kumimoji="0" lang="uk-UA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…”</a:t>
            </a:r>
            <a:br>
              <a:rPr kumimoji="0" lang="uk-UA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uk-UA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Ю. </a:t>
            </a:r>
            <a:r>
              <a:rPr kumimoji="0" lang="uk-UA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Федькович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2020 -робота МАН\ІСТОРІЯ ГІМНАЗІЇ\Василій_(Продан) — 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71480"/>
            <a:ext cx="2592508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>
            <a:spLocks noGrp="1"/>
          </p:cNvSpPr>
          <p:nvPr>
            <p:ph type="ctrTitle"/>
          </p:nvPr>
        </p:nvSpPr>
        <p:spPr>
          <a:xfrm>
            <a:off x="1500166" y="0"/>
            <a:ext cx="6368889" cy="977538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Василь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Продан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 (1809-1882 р. р.)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3357554" y="642918"/>
            <a:ext cx="5429288" cy="9775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Засновник товариства </a:t>
            </a: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“Руська</a:t>
            </a:r>
            <a:r>
              <a:rPr kumimoji="0" lang="uk-UA" sz="2800" b="1" i="0" u="none" strike="noStrike" kern="1200" cap="none" spc="0" normalizeH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uk-UA" sz="2800" b="1" i="0" u="none" strike="noStrike" kern="1200" cap="none" spc="0" normalizeH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бесіда</a:t>
            </a:r>
            <a:r>
              <a:rPr kumimoji="0" lang="uk-UA" sz="28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”</a:t>
            </a: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на Буковині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57158" y="3143248"/>
            <a:ext cx="3071834" cy="9775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182880" lvl="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</a:pP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Звернувся до Буковинського сейму </a:t>
            </a:r>
          </a:p>
          <a:p>
            <a:pPr marL="182880" lvl="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</a:pP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 проханням: “…Видрукувати кривди і бажання українського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народа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щодо буковинського шкільництва, особливо, щодо існування української гімназії в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Коцмань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…”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5" name="Рисунок 3" descr="Imag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2582084" y="2418519"/>
            <a:ext cx="4194143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4" descr="Image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398557" y="2459567"/>
            <a:ext cx="4286281" cy="2796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Заголовок 1"/>
          <p:cNvSpPr txBox="1">
            <a:spLocks/>
          </p:cNvSpPr>
          <p:nvPr/>
        </p:nvSpPr>
        <p:spPr>
          <a:xfrm>
            <a:off x="3929058" y="6072206"/>
            <a:ext cx="4071965" cy="64294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Копія оригіналу прохання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43174" y="142852"/>
            <a:ext cx="6137475" cy="977538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Дмитро Бажан 1857-1921 р. р.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Image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42852"/>
            <a:ext cx="1928826" cy="2492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714612" y="785794"/>
            <a:ext cx="5857916" cy="9775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Посадник </a:t>
            </a:r>
            <a:r>
              <a:rPr kumimoji="0" lang="uk-UA" sz="22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Кіцманя</a:t>
            </a:r>
            <a:r>
              <a:rPr lang="uk-UA" sz="22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(міський голова).</a:t>
            </a: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lang="uk-UA" sz="22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Депутат Австрійської державної  ради.</a:t>
            </a: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Меценат.</a:t>
            </a:r>
            <a:r>
              <a:rPr kumimoji="0" lang="uk-UA" sz="2200" b="1" i="0" u="none" strike="noStrike" kern="1200" cap="none" spc="0" normalizeH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uk-UA" sz="22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Сприяв будівництву гімназії.</a:t>
            </a:r>
            <a:endParaRPr kumimoji="0" lang="uk-UA" sz="2200" b="1" i="0" u="none" strike="noStrike" kern="1200" cap="none" spc="0" normalizeH="0" baseline="0" noProof="0" dirty="0" smtClean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5" name="Picture 2" descr="D:\2020 -робота МАН\ІСТОРІЯ ГІМНАЗІЇ\200px-Сергій_Шпойнаровський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74" y="2071678"/>
            <a:ext cx="1755473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4000465" y="2071678"/>
            <a:ext cx="5143535" cy="9775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Сергій </a:t>
            </a:r>
            <a:r>
              <a:rPr kumimoji="0" lang="uk-UA" sz="32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Шпойнаровський</a:t>
            </a:r>
            <a:endParaRPr kumimoji="0" lang="uk-UA" sz="3200" b="1" i="0" u="none" strike="noStrike" kern="1200" cap="none" spc="0" normalizeH="0" baseline="0" noProof="0" dirty="0" smtClean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lang="uk-UA" sz="32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(1856-1910 р. р.)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3203739" y="3000372"/>
            <a:ext cx="5940261" cy="9775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   </a:t>
            </a: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Педагог, громадський діяч,</a:t>
            </a:r>
            <a:b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очолював </a:t>
            </a:r>
            <a:r>
              <a:rPr kumimoji="0" lang="uk-UA" sz="22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Кіцманську</a:t>
            </a: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філію </a:t>
            </a:r>
            <a:b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«Української школи», </a:t>
            </a:r>
            <a:b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(засновану 2.07. 1897 р.).</a:t>
            </a:r>
            <a:b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01.09. 1904 р. – управитель гімназії,  </a:t>
            </a: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lang="uk-UA" sz="22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</a:t>
            </a: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 грудня 1904 року – директор .</a:t>
            </a:r>
            <a:b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22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0" name="Рисунок 5" descr="Image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4786322"/>
            <a:ext cx="3786214" cy="1945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3143248"/>
            <a:ext cx="3786214" cy="977538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Вигляд </a:t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Кіцманської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гімназії </a:t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у 1904 році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Рисунок 5" descr="Image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14290"/>
            <a:ext cx="5643570" cy="2900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3" descr="D:\2020 -робота МАН\ІСТОРІЯ ГІМНАЗІЇ\2020-02-17\0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000372"/>
            <a:ext cx="4320924" cy="3632920"/>
          </a:xfrm>
          <a:prstGeom prst="rect">
            <a:avLst/>
          </a:prstGeom>
          <a:noFill/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14282" y="5000636"/>
            <a:ext cx="4929222" cy="9775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Свідоцтво </a:t>
            </a:r>
            <a:r>
              <a:rPr kumimoji="0" lang="uk-UA" sz="2400" b="1" i="0" u="none" strike="noStrike" kern="1200" cap="none" spc="0" normalizeH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І семестр  </a:t>
            </a: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1904/1905 н. р.</a:t>
            </a:r>
            <a:b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uk-UA" sz="24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Вісцеван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uk-UA" sz="24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Йоган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(5-Б клас)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6" name="Рисунок 1" descr="Image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142852"/>
            <a:ext cx="2630276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8" name="Скругленная соединительная линия 17"/>
          <p:cNvCxnSpPr/>
          <p:nvPr/>
        </p:nvCxnSpPr>
        <p:spPr>
          <a:xfrm flipV="1">
            <a:off x="3714744" y="5572140"/>
            <a:ext cx="785818" cy="71438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кругленная соединительная линия 21"/>
          <p:cNvCxnSpPr/>
          <p:nvPr/>
        </p:nvCxnSpPr>
        <p:spPr>
          <a:xfrm flipV="1">
            <a:off x="3428992" y="3000372"/>
            <a:ext cx="785818" cy="64294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0"/>
            <a:ext cx="6643733" cy="977538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Агенор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Артимович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1879-1939 р. р.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0418" name="Picture 2" descr="D:\2020 -робота МАН\ІСТОРІЯ ГІМНАЗІЇ\unnam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214290"/>
            <a:ext cx="1928826" cy="2806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85720" y="500042"/>
            <a:ext cx="6929486" cy="9775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Доктор філософії.</a:t>
            </a:r>
            <a:r>
              <a:rPr kumimoji="0" lang="uk-UA" sz="2200" b="1" i="0" u="none" strike="noStrike" kern="1200" cap="none" spc="0" normalizeH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uk-UA" sz="22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 1910 року – директор гімназії.</a:t>
            </a: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Перетворив українсько-німецьку гімназію в україномовну.</a:t>
            </a:r>
            <a:r>
              <a:rPr kumimoji="0" lang="uk-UA" sz="2200" b="1" i="0" u="none" strike="noStrike" kern="1200" cap="none" spc="0" normalizeH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Працював в уряді ЗУНР.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5" name="Picture 2" descr="D:\2020 -робота МАН\ІСТОРІЯ ГІМНАЗІЇ\2020-02-17\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1811536"/>
            <a:ext cx="3000396" cy="2462595"/>
          </a:xfrm>
          <a:prstGeom prst="rect">
            <a:avLst/>
          </a:prstGeom>
          <a:noFill/>
        </p:spPr>
      </p:pic>
      <p:pic>
        <p:nvPicPr>
          <p:cNvPr id="16" name="Picture 3" descr="D:\2020 -робота МАН\ІСТОРІЯ ГІМНАЗІЇ\2020-02-17\0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4286232"/>
            <a:ext cx="2998566" cy="2571768"/>
          </a:xfrm>
          <a:prstGeom prst="rect">
            <a:avLst/>
          </a:prstGeom>
          <a:noFill/>
        </p:spPr>
      </p:pic>
      <p:pic>
        <p:nvPicPr>
          <p:cNvPr id="17" name="Picture 4" descr="D:\2020 -робота МАН\ІСТОРІЯ ГІМНАЗІЇ\2020-02-17\00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496" y="1785926"/>
            <a:ext cx="2828677" cy="2571768"/>
          </a:xfrm>
          <a:prstGeom prst="rect">
            <a:avLst/>
          </a:prstGeom>
          <a:noFill/>
        </p:spPr>
      </p:pic>
      <p:pic>
        <p:nvPicPr>
          <p:cNvPr id="18" name="Picture 5" descr="D:\2020 -робота МАН\ІСТОРІЯ ГІМНАЗІЇ\2020-02-17\00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9058" y="4279405"/>
            <a:ext cx="2872049" cy="2578595"/>
          </a:xfrm>
          <a:prstGeom prst="rect">
            <a:avLst/>
          </a:prstGeom>
          <a:noFill/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6429356" y="3643314"/>
            <a:ext cx="2714644" cy="7143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Семенюк</a:t>
            </a:r>
            <a:endParaRPr kumimoji="0" lang="ru-RU" sz="2200" b="1" i="0" u="none" strike="noStrike" kern="1200" cap="none" spc="0" normalizeH="0" baseline="0" noProof="0" dirty="0" smtClean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Василь </a:t>
            </a: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ru-RU" sz="2200" b="1" i="0" u="none" strike="noStrike" kern="1200" cap="none" spc="0" normalizeH="0" baseline="0" noProof="0" dirty="0" smtClean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Річне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свідоцтво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та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піврічний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виказ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1912/1913 н. р.)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21" name="Скругленная соединительная линия 20"/>
          <p:cNvCxnSpPr/>
          <p:nvPr/>
        </p:nvCxnSpPr>
        <p:spPr>
          <a:xfrm rot="10800000">
            <a:off x="6786578" y="4143380"/>
            <a:ext cx="714380" cy="50006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56933"/>
            <a:ext cx="8137739" cy="977538"/>
          </a:xfrm>
        </p:spPr>
        <p:txBody>
          <a:bodyPr/>
          <a:lstStyle/>
          <a:p>
            <a:pPr marL="182880" indent="0">
              <a:buNone/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Верига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Василь 1896 року народження </a:t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 (уродженець села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Стецева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на Галичині)</a:t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                1914/1915 н. р.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554" name="Picture 2" descr="D:\2020 -робота МАН\ІСТОРІЯ ГІМНАЗІЇ\2020-02-17\005 —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293825" y="1420763"/>
            <a:ext cx="3698829" cy="4857784"/>
          </a:xfrm>
          <a:prstGeom prst="rect">
            <a:avLst/>
          </a:prstGeom>
          <a:noFill/>
        </p:spPr>
      </p:pic>
      <p:pic>
        <p:nvPicPr>
          <p:cNvPr id="23555" name="Picture 3" descr="D:\2020 -робота МАН\ІСТОРІЯ ГІМНАЗІЇ\2020-02-17\007.jpg"/>
          <p:cNvPicPr>
            <a:picLocks noChangeAspect="1" noChangeArrowheads="1"/>
          </p:cNvPicPr>
          <p:nvPr/>
        </p:nvPicPr>
        <p:blipFill>
          <a:blip r:embed="rId4" cstate="print"/>
          <a:srcRect r="4109"/>
          <a:stretch>
            <a:fillRect/>
          </a:stretch>
        </p:blipFill>
        <p:spPr bwMode="auto">
          <a:xfrm>
            <a:off x="5715008" y="1214422"/>
            <a:ext cx="3000396" cy="3268922"/>
          </a:xfrm>
          <a:prstGeom prst="rect">
            <a:avLst/>
          </a:prstGeom>
          <a:noFill/>
        </p:spPr>
      </p:pic>
      <p:pic>
        <p:nvPicPr>
          <p:cNvPr id="23556" name="Picture 4" descr="D:\2020 -робота МАН\ІСТОРІЯ ГІМНАЗІЇ\2020-02-17\0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4500571"/>
            <a:ext cx="3007573" cy="19288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3491" name="Object 27"/>
          <p:cNvGraphicFramePr>
            <a:graphicFrameLocks noChangeAspect="1"/>
          </p:cNvGraphicFramePr>
          <p:nvPr/>
        </p:nvGraphicFramePr>
        <p:xfrm>
          <a:off x="3786182" y="4214818"/>
          <a:ext cx="2571767" cy="1803727"/>
        </p:xfrm>
        <a:graphic>
          <a:graphicData uri="http://schemas.openxmlformats.org/presentationml/2006/ole">
            <p:oleObj spid="_x0000_s63491" name="Диаграмма" r:id="rId4" imgW="3333750" imgH="2219325" progId="Excel.Sheet.8">
              <p:embed/>
            </p:oleObj>
          </a:graphicData>
        </a:graphic>
      </p:graphicFrame>
      <p:graphicFrame>
        <p:nvGraphicFramePr>
          <p:cNvPr id="63492" name="Object 35"/>
          <p:cNvGraphicFramePr>
            <a:graphicFrameLocks noChangeAspect="1"/>
          </p:cNvGraphicFramePr>
          <p:nvPr/>
        </p:nvGraphicFramePr>
        <p:xfrm>
          <a:off x="6357950" y="4786322"/>
          <a:ext cx="2595405" cy="1857364"/>
        </p:xfrm>
        <a:graphic>
          <a:graphicData uri="http://schemas.openxmlformats.org/presentationml/2006/ole">
            <p:oleObj spid="_x0000_s63492" name="Диаграмма" r:id="rId5" imgW="3952875" imgH="2828925" progId="Excel.Sheet.8">
              <p:embed/>
            </p:oleObj>
          </a:graphicData>
        </a:graphic>
      </p:graphicFrame>
      <p:graphicFrame>
        <p:nvGraphicFramePr>
          <p:cNvPr id="63490" name="Object 7"/>
          <p:cNvGraphicFramePr>
            <a:graphicFrameLocks noChangeAspect="1"/>
          </p:cNvGraphicFramePr>
          <p:nvPr/>
        </p:nvGraphicFramePr>
        <p:xfrm>
          <a:off x="142844" y="3436410"/>
          <a:ext cx="3500430" cy="3137367"/>
        </p:xfrm>
        <a:graphic>
          <a:graphicData uri="http://schemas.openxmlformats.org/presentationml/2006/ole">
            <p:oleObj spid="_x0000_s63490" name="Диаграмма" r:id="rId6" imgW="5876925" imgH="5267325" progId="Excel.Sheet.8">
              <p:embed/>
            </p:oleObj>
          </a:graphicData>
        </a:graphic>
      </p:graphicFrame>
      <p:pic>
        <p:nvPicPr>
          <p:cNvPr id="12" name="Picture 2" descr="http://ukrainaincognita.com/sites/default/files/u77/9b3a2b6cf73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71802" y="214290"/>
            <a:ext cx="5878012" cy="3820708"/>
          </a:xfrm>
          <a:prstGeom prst="rect">
            <a:avLst/>
          </a:prstGeom>
          <a:noFill/>
        </p:spPr>
      </p:pic>
      <p:sp>
        <p:nvSpPr>
          <p:cNvPr id="15" name="Заголовок 1"/>
          <p:cNvSpPr>
            <a:spLocks noGrp="1"/>
          </p:cNvSpPr>
          <p:nvPr>
            <p:ph type="ctrTitle"/>
          </p:nvPr>
        </p:nvSpPr>
        <p:spPr>
          <a:xfrm>
            <a:off x="0" y="928670"/>
            <a:ext cx="3571900" cy="977538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цманська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гімназія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214290"/>
            <a:ext cx="3357586" cy="977538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1926/1927 н. р.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ІІІ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К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цманського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ліцею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6"/>
          <p:cNvPicPr>
            <a:picLocks noChangeAspect="1" noChangeArrowheads="1"/>
          </p:cNvPicPr>
          <p:nvPr/>
        </p:nvPicPr>
        <p:blipFill>
          <a:blip r:embed="rId3" cstate="print"/>
          <a:srcRect r="1714"/>
          <a:stretch>
            <a:fillRect/>
          </a:stretch>
        </p:blipFill>
        <p:spPr bwMode="auto">
          <a:xfrm>
            <a:off x="714348" y="2643182"/>
            <a:ext cx="4286280" cy="289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Image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214290"/>
            <a:ext cx="3786214" cy="6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571472" y="6000768"/>
            <a:ext cx="4500562" cy="6203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Свідоцтво</a:t>
            </a:r>
            <a:r>
              <a:rPr kumimoji="0" lang="uk-UA" sz="2400" b="1" i="0" u="none" strike="noStrike" kern="1200" cap="none" spc="0" normalizeH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1937/1938 н. р.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17" name="Скругленная соединительная линия 16"/>
          <p:cNvCxnSpPr/>
          <p:nvPr/>
        </p:nvCxnSpPr>
        <p:spPr>
          <a:xfrm flipV="1">
            <a:off x="4572000" y="5643578"/>
            <a:ext cx="500066" cy="42862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72066" y="214290"/>
            <a:ext cx="2357454" cy="977538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Педагогічний колектив 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Кіцманської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районної гімназії 2007/2008 н. р.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Рисунок 10" descr="IMG_638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0"/>
            <a:ext cx="4299886" cy="264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2" descr="D:\Конкурс - ПОЕКТ!!!\БАНЕР\gerbGimn (1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5272" y="142852"/>
            <a:ext cx="1143008" cy="1524011"/>
          </a:xfrm>
          <a:prstGeom prst="rect">
            <a:avLst/>
          </a:prstGeom>
          <a:noFill/>
        </p:spPr>
      </p:pic>
      <p:pic>
        <p:nvPicPr>
          <p:cNvPr id="15" name="Рисунок 2" descr="D:\ФОТО 2019\2019-2020\Класи\вч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2643182"/>
            <a:ext cx="6000792" cy="4002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642910" y="3000372"/>
            <a:ext cx="2357454" cy="9775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Педагогічний колектив </a:t>
            </a:r>
            <a:r>
              <a:rPr kumimoji="0" lang="uk-UA" sz="22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Кіцманської</a:t>
            </a: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гімназії </a:t>
            </a:r>
            <a:r>
              <a:rPr kumimoji="0" lang="uk-UA" sz="22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Кіцманської</a:t>
            </a: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міської ради</a:t>
            </a: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2019/2020 н. р.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3357562"/>
            <a:ext cx="8572560" cy="977538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Кіцманська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гімназія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величезний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всесвіт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центри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учень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вчителі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учні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перетворюють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звичайну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будівлю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особливий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гамірливий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бурхливий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доброзичливий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будинок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де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кожним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роком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розумнішають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мудрішають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разом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ближчими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рідними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один одному..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Конкурс - ПОЕКТ!!!\БАНЕР\gerbGimn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142852"/>
            <a:ext cx="1143008" cy="1524011"/>
          </a:xfrm>
          <a:prstGeom prst="rect">
            <a:avLst/>
          </a:prstGeom>
          <a:noFill/>
        </p:spPr>
      </p:pic>
      <p:pic>
        <p:nvPicPr>
          <p:cNvPr id="94211" name="Picture 3" descr="9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142852"/>
            <a:ext cx="4835686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4212" name="Picture 4" descr="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285729"/>
            <a:ext cx="192233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1071538" y="5000636"/>
            <a:ext cx="7429552" cy="9775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Гімназія</a:t>
            </a:r>
            <a:r>
              <a:rPr kumimoji="0" lang="uk-UA" sz="2200" b="1" i="0" u="none" strike="noStrike" kern="1200" cap="none" spc="0" normalizeH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– це частинка мене, а я її. Люблю свою гімназію за все: і за вчителів – ласкавих, добрих і строгих, за цінні знання, які вони нам дають, і за хороших друзів.</a:t>
            </a:r>
          </a:p>
          <a:p>
            <a:r>
              <a:rPr lang="uk-UA" sz="22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</a:t>
            </a:r>
            <a:endParaRPr lang="ru-RU" sz="2400" dirty="0" smtClean="0"/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2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43240" y="5072074"/>
            <a:ext cx="3214710" cy="977538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ІІ етап Всеукраїнського конкурсу-захисту науково-дослідницьких робіт учнів-членів Буковинської Малої академії наук учнівської молоді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Конкурс - ПОЕКТ!!!\БАНЕР\gerbGimn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142853"/>
            <a:ext cx="857256" cy="1143008"/>
          </a:xfrm>
          <a:prstGeom prst="rect">
            <a:avLst/>
          </a:prstGeom>
          <a:noFill/>
        </p:spPr>
      </p:pic>
      <p:pic>
        <p:nvPicPr>
          <p:cNvPr id="95234" name="Picture 2" descr="IMG_249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214290"/>
            <a:ext cx="2857520" cy="1908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5235" name="Picture 3" descr="IMG_2501"/>
          <p:cNvPicPr>
            <a:picLocks noChangeAspect="1" noChangeArrowheads="1"/>
          </p:cNvPicPr>
          <p:nvPr/>
        </p:nvPicPr>
        <p:blipFill>
          <a:blip r:embed="rId5" cstate="print"/>
          <a:srcRect l="22678" t="9709" r="22246" b="2912"/>
          <a:stretch>
            <a:fillRect/>
          </a:stretch>
        </p:blipFill>
        <p:spPr bwMode="auto">
          <a:xfrm>
            <a:off x="3714744" y="214290"/>
            <a:ext cx="2091546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5236" name="Picture 4" descr="IMG_2544"/>
          <p:cNvPicPr>
            <a:picLocks noChangeAspect="1" noChangeArrowheads="1"/>
          </p:cNvPicPr>
          <p:nvPr/>
        </p:nvPicPr>
        <p:blipFill>
          <a:blip r:embed="rId6" cstate="print"/>
          <a:srcRect l="6618" b="880"/>
          <a:stretch>
            <a:fillRect/>
          </a:stretch>
        </p:blipFill>
        <p:spPr bwMode="auto">
          <a:xfrm>
            <a:off x="714348" y="2143116"/>
            <a:ext cx="3024186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D:\ПАПКИ НМР!!!\ВИПКСК - Грамоти МАН І-ІІ-ІІІ етапи\2018-2019\Скан_20190710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64" y="4214818"/>
            <a:ext cx="1857388" cy="245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D:\ПАПКИ НМР!!!\ВИПКСК - Грамоти МАН І-ІІ-ІІІ етапи\2018-2019\Скан_20190710 (2)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86182" y="2428868"/>
            <a:ext cx="185738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D:\NOVA 2020 rik\PAPKU NMR\SHODZENNJA NA OLIMP\2019\фото\Нова папка\батьки\IMG_20190523_170029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5786" y="4429132"/>
            <a:ext cx="2613022" cy="2037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 descr="D:\ПАПКИ НМР!!!\ПРИЗЕРИ ОЛИМПИАД\КОНКУРСИ\Моя БАТЬКІВЩИНА\19-20\051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20901206">
            <a:off x="5977811" y="380149"/>
            <a:ext cx="1928794" cy="2800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Заголовок 1"/>
          <p:cNvSpPr txBox="1">
            <a:spLocks/>
          </p:cNvSpPr>
          <p:nvPr/>
        </p:nvSpPr>
        <p:spPr>
          <a:xfrm>
            <a:off x="5500630" y="3286124"/>
            <a:ext cx="3643370" cy="9775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Всеукраїнська</a:t>
            </a:r>
            <a:r>
              <a:rPr kumimoji="0" lang="uk-UA" sz="1800" b="1" i="0" u="none" strike="noStrike" kern="1200" cap="none" spc="0" normalizeH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експедиція учнівської молоді </a:t>
            </a: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1800" b="1" i="0" u="none" strike="noStrike" kern="1200" cap="none" spc="0" normalizeH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“Моя</a:t>
            </a:r>
            <a:r>
              <a:rPr kumimoji="0" lang="uk-UA" sz="1800" b="1" i="0" u="none" strike="noStrike" kern="1200" cap="none" spc="0" normalizeH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Батьківщина - </a:t>
            </a:r>
            <a:r>
              <a:rPr kumimoji="0" lang="uk-UA" sz="1800" b="1" i="0" u="none" strike="noStrike" kern="1200" cap="none" spc="0" normalizeH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Україна”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24" name="Скругленная соединительная линия 23"/>
          <p:cNvCxnSpPr/>
          <p:nvPr/>
        </p:nvCxnSpPr>
        <p:spPr>
          <a:xfrm rot="10800000">
            <a:off x="8143900" y="3071810"/>
            <a:ext cx="785818" cy="35719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0"/>
            <a:ext cx="5572164" cy="714380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Обласна науково-практична конференція</a:t>
            </a:r>
            <a:br>
              <a:rPr lang="uk-UA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dirty="0" err="1" smtClean="0">
                <a:latin typeface="Times New Roman" pitchFamily="18" charset="0"/>
                <a:cs typeface="Times New Roman" pitchFamily="18" charset="0"/>
              </a:rPr>
              <a:t>“Буковинський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край очима юних </a:t>
            </a:r>
            <a:r>
              <a:rPr lang="uk-UA" sz="1800" dirty="0" err="1" smtClean="0">
                <a:latin typeface="Times New Roman" pitchFamily="18" charset="0"/>
                <a:cs typeface="Times New Roman" pitchFamily="18" charset="0"/>
              </a:rPr>
              <a:t>науковців”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Конкурс - ПОЕКТ!!!\БАНЕР\gerbGimn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142853"/>
            <a:ext cx="857256" cy="1143008"/>
          </a:xfrm>
          <a:prstGeom prst="rect">
            <a:avLst/>
          </a:prstGeom>
          <a:noFill/>
        </p:spPr>
      </p:pic>
      <p:pic>
        <p:nvPicPr>
          <p:cNvPr id="12" name="Рисунок 11" descr="http://chernivtsi.man.gov.ua/images/pic_big/pic_1555996641.JPG"/>
          <p:cNvPicPr/>
          <p:nvPr/>
        </p:nvPicPr>
        <p:blipFill>
          <a:blip r:embed="rId4" cstate="print"/>
          <a:srcRect l="11710" t="8357"/>
          <a:stretch>
            <a:fillRect/>
          </a:stretch>
        </p:blipFill>
        <p:spPr bwMode="auto">
          <a:xfrm>
            <a:off x="785786" y="642918"/>
            <a:ext cx="3286148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http://chernivtsi.man.gov.ua/images/pic_big/pic_1555935077.JPG"/>
          <p:cNvPicPr/>
          <p:nvPr/>
        </p:nvPicPr>
        <p:blipFill>
          <a:blip r:embed="rId5" cstate="print"/>
          <a:srcRect l="20961"/>
          <a:stretch>
            <a:fillRect/>
          </a:stretch>
        </p:blipFill>
        <p:spPr bwMode="auto">
          <a:xfrm>
            <a:off x="928662" y="5143512"/>
            <a:ext cx="1857388" cy="1571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6258" name="Picture 2" descr="pic_1547149189"/>
          <p:cNvPicPr>
            <a:picLocks noChangeAspect="1" noChangeArrowheads="1"/>
          </p:cNvPicPr>
          <p:nvPr/>
        </p:nvPicPr>
        <p:blipFill>
          <a:blip r:embed="rId6"/>
          <a:srcRect l="13838" t="7377" r="12822" b="-820"/>
          <a:stretch>
            <a:fillRect/>
          </a:stretch>
        </p:blipFill>
        <p:spPr bwMode="auto">
          <a:xfrm>
            <a:off x="4143372" y="714356"/>
            <a:ext cx="3500462" cy="2509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D:\ПАПКИ НМР!!!\Конференції, турніри, конкурси\Конференція МАН- Бук. край очима юних науковцив\травень 2018 р\зщшо 00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677366">
            <a:off x="2209414" y="2920778"/>
            <a:ext cx="1603229" cy="2295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D:\ПАПКИ НМР!!!\Конференції, турніри, конкурси\Конференція МАН- Бук. край очима юних науковцив\конфернція 2019р\Скан_20190710 (4).jpg"/>
          <p:cNvPicPr/>
          <p:nvPr/>
        </p:nvPicPr>
        <p:blipFill>
          <a:blip r:embed="rId8" cstate="print"/>
          <a:srcRect l="2698"/>
          <a:stretch>
            <a:fillRect/>
          </a:stretch>
        </p:blipFill>
        <p:spPr bwMode="auto">
          <a:xfrm>
            <a:off x="714348" y="2857496"/>
            <a:ext cx="1474152" cy="218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D:\ПАПКИ НМР!!!\Конференції, турніри, конкурси\ТУРНИР\турнір географів\2019\IMG-37c6c2f735e321440cf05ff63cfef577-V.jpg"/>
          <p:cNvPicPr/>
          <p:nvPr/>
        </p:nvPicPr>
        <p:blipFill>
          <a:blip r:embed="rId9"/>
          <a:srcRect l="7910" t="32362" r="9112" b="5104"/>
          <a:stretch>
            <a:fillRect/>
          </a:stretch>
        </p:blipFill>
        <p:spPr bwMode="auto">
          <a:xfrm>
            <a:off x="3786182" y="4286256"/>
            <a:ext cx="4000528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 descr="D:\ПАПКИ НМР!!!\ПРИЗЕРИ ОЛИМПИАД\ТУРНІРИ\Географія\19-20\031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745789">
            <a:off x="7206668" y="2515489"/>
            <a:ext cx="1714480" cy="2257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3714744" y="3429000"/>
            <a:ext cx="3786214" cy="7143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Обласні ігри юних географів Буковини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26" name="Скругленная соединительная линия 25"/>
          <p:cNvCxnSpPr/>
          <p:nvPr/>
        </p:nvCxnSpPr>
        <p:spPr>
          <a:xfrm rot="16200000" flipH="1">
            <a:off x="4643438" y="3857628"/>
            <a:ext cx="571504" cy="42862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Скругленная соединительная линия 27"/>
          <p:cNvCxnSpPr/>
          <p:nvPr/>
        </p:nvCxnSpPr>
        <p:spPr>
          <a:xfrm rot="5400000" flipH="1" flipV="1">
            <a:off x="7536677" y="4893479"/>
            <a:ext cx="1571636" cy="107157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6182" y="0"/>
            <a:ext cx="3929090" cy="977538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Щастя – це насолоджуватися життям і в усьому знаходити позитив…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Конкурс - ПОЕКТ!!!\БАНЕР\gerbGimn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9586" y="142852"/>
            <a:ext cx="928694" cy="1238259"/>
          </a:xfrm>
          <a:prstGeom prst="rect">
            <a:avLst/>
          </a:prstGeom>
          <a:noFill/>
        </p:spPr>
      </p:pic>
      <p:pic>
        <p:nvPicPr>
          <p:cNvPr id="12" name="Рисунок 11" descr="D:\ПАПКИ НМР!!!\Відділення та секційї\ХИМИЯ, БИОЛОГИЯ\ХИМИЯ\Агітбригада\+Агітбригада 2016\Фото - виступ 2016р\DSCN0986.JPG"/>
          <p:cNvPicPr/>
          <p:nvPr/>
        </p:nvPicPr>
        <p:blipFill>
          <a:blip r:embed="rId4" cstate="print"/>
          <a:srcRect l="5505" t="9905" r="4302" b="5094"/>
          <a:stretch>
            <a:fillRect/>
          </a:stretch>
        </p:blipFill>
        <p:spPr bwMode="auto">
          <a:xfrm>
            <a:off x="642910" y="214290"/>
            <a:ext cx="3071834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 descr="D:\ПАПКИ НМР!!!\Відділення та секційї\ХИМИЯ, БИОЛОГИЯ\ХИМИЯ\Агітбригада\агіт бригада 2019\001 — копия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1357298"/>
            <a:ext cx="2005484" cy="2586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D:\ПАПКИ НМР!!!\Відділення та секційї\ХИМИЯ, БИОЛОГИЯ\ХИМИЯ\Агітбригада\агіт бригада 2019\фото\20190318_122438.jpg"/>
          <p:cNvPicPr/>
          <p:nvPr/>
        </p:nvPicPr>
        <p:blipFill>
          <a:blip r:embed="rId6" cstate="print"/>
          <a:srcRect l="18628" r="18834"/>
          <a:stretch>
            <a:fillRect/>
          </a:stretch>
        </p:blipFill>
        <p:spPr bwMode="auto">
          <a:xfrm>
            <a:off x="3571868" y="928670"/>
            <a:ext cx="3357586" cy="2314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 descr="D:\ПАПКИ НМР!!!\ПРИЗЕРИ ОЛИМПИАД\КОНКУРСИ\Чисті роси\1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29454" y="4048121"/>
            <a:ext cx="1935958" cy="2809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D:\ПАПКИ НМР!!!\ПРИЗЕРИ ОЛИМПИАД\КОНКУРСИ\Спорт\2019-2020\вишкіл\018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5786" y="3571876"/>
            <a:ext cx="1807162" cy="292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D:\ПАПКИ НМР!!!\ПРИЗЕРИ ОЛИМПИАД\КОНКУРСИ\Спорт\2019-2020\футбол\010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14612" y="3786190"/>
            <a:ext cx="1928826" cy="2809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 descr="D:\ПАПКИ НМР!!!\ПРИЗЕРИ ОЛИМПИАД\КОНКУРСИ\Галерея мистецтв\РИХЛО Н (1)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57752" y="3714752"/>
            <a:ext cx="2038625" cy="292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Прямоугольник 27"/>
          <p:cNvSpPr/>
          <p:nvPr/>
        </p:nvSpPr>
        <p:spPr>
          <a:xfrm>
            <a:off x="857224" y="2428868"/>
            <a:ext cx="24061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Я – творець історії </a:t>
            </a:r>
          </a:p>
          <a:p>
            <a:r>
              <a:rPr lang="uk-UA" sz="20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моєї гімназії….</a:t>
            </a:r>
            <a:endParaRPr lang="ru-RU" sz="2000" dirty="0" smtClean="0"/>
          </a:p>
        </p:txBody>
      </p:sp>
      <p:sp>
        <p:nvSpPr>
          <p:cNvPr id="29" name="Прямоугольник 28"/>
          <p:cNvSpPr/>
          <p:nvPr/>
        </p:nvSpPr>
        <p:spPr>
          <a:xfrm>
            <a:off x="1785918" y="3071810"/>
            <a:ext cx="49292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Сподіваюся, що не дивлячись на мій вибір, </a:t>
            </a:r>
          </a:p>
          <a:p>
            <a:pPr algn="ctr"/>
            <a:r>
              <a:rPr lang="uk-UA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я залишу по собі гарний слід.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8"/>
          <p:cNvGrpSpPr/>
          <p:nvPr/>
        </p:nvGrpSpPr>
        <p:grpSpPr>
          <a:xfrm>
            <a:off x="-10139" y="3376290"/>
            <a:ext cx="627791" cy="3527049"/>
            <a:chOff x="-16231" y="0"/>
            <a:chExt cx="1672415" cy="6884041"/>
          </a:xfrm>
        </p:grpSpPr>
        <p:pic>
          <p:nvPicPr>
            <p:cNvPr id="10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-16231" y="0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ТОЛЯ\Desktop\5555555555\1312435082_stock-vector-ethnic-ukraine-patterns-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2812" r="50000"/>
            <a:stretch/>
          </p:blipFill>
          <p:spPr bwMode="auto">
            <a:xfrm>
              <a:off x="0" y="3383033"/>
              <a:ext cx="1656184" cy="350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2" r="50000"/>
          <a:stretch/>
        </p:blipFill>
        <p:spPr bwMode="auto">
          <a:xfrm>
            <a:off x="-19278" y="-17657"/>
            <a:ext cx="621698" cy="179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ТОЛЯ\Desktop\5555555555\1312435082_stock-vector-ethnic-ukraine-patterns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813" r="50000" b="3213"/>
          <a:stretch/>
        </p:blipFill>
        <p:spPr bwMode="auto">
          <a:xfrm>
            <a:off x="-13185" y="1715645"/>
            <a:ext cx="621698" cy="1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698" name="Рисунок 2" descr="D:\ФОТО 2019\2019-2020\Класи\вч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714620"/>
            <a:ext cx="5889640" cy="3928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699" name="Рисунок 5" descr="C:\Users\user\Desktop\зображення_viber_2020-02-09_18-58-01.jpg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142852"/>
            <a:ext cx="2727328" cy="2506656"/>
          </a:xfrm>
          <a:prstGeom prst="rect">
            <a:avLst/>
          </a:prstGeom>
          <a:noFill/>
        </p:spPr>
      </p:pic>
      <p:pic>
        <p:nvPicPr>
          <p:cNvPr id="16" name="Рисунок 15" descr="D:\Науково-методична робота\gerbGimn (1)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357166"/>
            <a:ext cx="156083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D:\презентацийний меседж БМАН жовтень2018\2019-2020\Прапор (1)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0298" y="500042"/>
            <a:ext cx="338709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6250729" y="3000372"/>
            <a:ext cx="2893271" cy="9775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uk-UA" sz="48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Дя</a:t>
            </a:r>
            <a:r>
              <a:rPr lang="ru-RU" sz="48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кую</a:t>
            </a:r>
          </a:p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lang="ru-RU" sz="48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за </a:t>
            </a:r>
            <a:r>
              <a:rPr lang="ru-RU" sz="4800" b="1" dirty="0" err="1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увагу</a:t>
            </a:r>
            <a:r>
              <a:rPr lang="ru-RU" sz="48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!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-укр-12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Презентация-укр-12</Template>
  <TotalTime>1374</TotalTime>
  <Words>385</Words>
  <Application>Microsoft Office PowerPoint</Application>
  <PresentationFormat>Экран (4:3)</PresentationFormat>
  <Paragraphs>69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Презентация-укр-12</vt:lpstr>
      <vt:lpstr>Диаграмма</vt:lpstr>
      <vt:lpstr>Кіцманська гімназія  крізь призму історії</vt:lpstr>
      <vt:lpstr>Кіцмань початок ХХстоліття</vt:lpstr>
      <vt:lpstr>Василь Продан  (1809-1882 р. р.)</vt:lpstr>
      <vt:lpstr>Дмитро Бажан 1857-1921 р. р.</vt:lpstr>
      <vt:lpstr>Вигляд  Кіцманської гімназії  у 1904 році</vt:lpstr>
      <vt:lpstr>Агенор Артимович 1879-1939 р. р.</vt:lpstr>
      <vt:lpstr>    Верига Василь 1896 року народження    (уродженець села Стецева на Галичині)                  1914/1915 н. р.</vt:lpstr>
      <vt:lpstr>Кіцманська гімназія</vt:lpstr>
      <vt:lpstr>1926/1927 н. р. ІІІ клас  Кіцманського ліцею</vt:lpstr>
      <vt:lpstr>Педагогічний колектив Кіцманської районної гімназії 2007/2008 н. р.</vt:lpstr>
      <vt:lpstr>Кіцманська гімназія – це величезний світ, всесвіт, у якому є два центри – вчитель і учень. Саме вчителі і учні перетворюють  звичайну будівлю в особливий, гамірливий, бурхливий,  але доброзичливий будинок, де з кожним роком одні розумнішають, інші мудрішають і всі разом стають ближчими і рідними один одному...</vt:lpstr>
      <vt:lpstr>ІІ етап Всеукраїнського конкурсу-захисту науково-дослідницьких робіт учнів-членів Буковинської Малої академії наук учнівської молоді</vt:lpstr>
      <vt:lpstr>Обласна науково-практична конференція  “Буковинський край очима юних науковців”</vt:lpstr>
      <vt:lpstr>Щастя – це насолоджуватися життям і в усьому знаходити позитив…</vt:lpstr>
      <vt:lpstr>Слайд 15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68</cp:revision>
  <dcterms:created xsi:type="dcterms:W3CDTF">2020-02-17T18:13:15Z</dcterms:created>
  <dcterms:modified xsi:type="dcterms:W3CDTF">2020-04-24T15:18:24Z</dcterms:modified>
</cp:coreProperties>
</file>