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88648293963254"/>
          <c:y val="4.5202383398397369E-2"/>
          <c:w val="0.84055796150481188"/>
          <c:h val="0.4552760111889650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Лист1!$B$22:$B$23</c:f>
              <c:strCache>
                <c:ptCount val="2"/>
                <c:pt idx="1">
                  <c:v>Відсутність забарвлення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cat>
            <c:strRef>
              <c:f>Лист1!$A$24:$A$29</c:f>
              <c:strCache>
                <c:ptCount val="6"/>
                <c:pt idx="0">
                  <c:v>Огірок</c:v>
                </c:pt>
                <c:pt idx="1">
                  <c:v>Картопля</c:v>
                </c:pt>
                <c:pt idx="2">
                  <c:v>Доронікум стовбовий</c:v>
                </c:pt>
                <c:pt idx="3">
                  <c:v>Ромашка лікарська</c:v>
                </c:pt>
                <c:pt idx="4">
                  <c:v>Чорнобривці дрібноквіткові</c:v>
                </c:pt>
                <c:pt idx="5">
                  <c:v>Флокс волотистий</c:v>
                </c:pt>
              </c:strCache>
            </c:strRef>
          </c:cat>
          <c:val>
            <c:numRef>
              <c:f>Лист1!$B$24:$B$29</c:f>
              <c:numCache>
                <c:formatCode>General</c:formatCode>
                <c:ptCount val="6"/>
                <c:pt idx="0">
                  <c:v>12</c:v>
                </c:pt>
                <c:pt idx="1">
                  <c:v>22</c:v>
                </c:pt>
                <c:pt idx="2">
                  <c:v>60</c:v>
                </c:pt>
                <c:pt idx="3">
                  <c:v>50</c:v>
                </c:pt>
                <c:pt idx="4">
                  <c:v>70</c:v>
                </c:pt>
                <c:pt idx="5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62-4403-828E-8A6FFF3FE564}"/>
            </c:ext>
          </c:extLst>
        </c:ser>
        <c:ser>
          <c:idx val="1"/>
          <c:order val="1"/>
          <c:tx>
            <c:strRef>
              <c:f>Лист1!$C$22:$C$23</c:f>
              <c:strCache>
                <c:ptCount val="2"/>
                <c:pt idx="1">
                  <c:v>Відмінності за розміром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Лист1!$A$24:$A$29</c:f>
              <c:strCache>
                <c:ptCount val="6"/>
                <c:pt idx="0">
                  <c:v>Огірок</c:v>
                </c:pt>
                <c:pt idx="1">
                  <c:v>Картопля</c:v>
                </c:pt>
                <c:pt idx="2">
                  <c:v>Доронікум стовбовий</c:v>
                </c:pt>
                <c:pt idx="3">
                  <c:v>Ромашка лікарська</c:v>
                </c:pt>
                <c:pt idx="4">
                  <c:v>Чорнобривці дрібноквіткові</c:v>
                </c:pt>
                <c:pt idx="5">
                  <c:v>Флокс волотистий</c:v>
                </c:pt>
              </c:strCache>
            </c:strRef>
          </c:cat>
          <c:val>
            <c:numRef>
              <c:f>Лист1!$C$24:$C$29</c:f>
              <c:numCache>
                <c:formatCode>General</c:formatCode>
                <c:ptCount val="6"/>
                <c:pt idx="0">
                  <c:v>6</c:v>
                </c:pt>
                <c:pt idx="1">
                  <c:v>28</c:v>
                </c:pt>
                <c:pt idx="2">
                  <c:v>42</c:v>
                </c:pt>
                <c:pt idx="3">
                  <c:v>54</c:v>
                </c:pt>
                <c:pt idx="4">
                  <c:v>72</c:v>
                </c:pt>
                <c:pt idx="5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62-4403-828E-8A6FFF3FE564}"/>
            </c:ext>
          </c:extLst>
        </c:ser>
        <c:ser>
          <c:idx val="2"/>
          <c:order val="2"/>
          <c:tx>
            <c:strRef>
              <c:f>Лист1!$D$22:$D$23</c:f>
              <c:strCache>
                <c:ptCount val="2"/>
                <c:pt idx="1">
                  <c:v>Відмінності у формі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elete val="1"/>
          </c:dLbls>
          <c:cat>
            <c:strRef>
              <c:f>Лист1!$A$24:$A$29</c:f>
              <c:strCache>
                <c:ptCount val="6"/>
                <c:pt idx="0">
                  <c:v>Огірок</c:v>
                </c:pt>
                <c:pt idx="1">
                  <c:v>Картопля</c:v>
                </c:pt>
                <c:pt idx="2">
                  <c:v>Доронікум стовбовий</c:v>
                </c:pt>
                <c:pt idx="3">
                  <c:v>Ромашка лікарська</c:v>
                </c:pt>
                <c:pt idx="4">
                  <c:v>Чорнобривці дрібноквіткові</c:v>
                </c:pt>
                <c:pt idx="5">
                  <c:v>Флокс волотистий</c:v>
                </c:pt>
              </c:strCache>
            </c:strRef>
          </c:cat>
          <c:val>
            <c:numRef>
              <c:f>Лист1!$D$24:$D$29</c:f>
              <c:numCache>
                <c:formatCode>General</c:formatCode>
                <c:ptCount val="6"/>
                <c:pt idx="0">
                  <c:v>22</c:v>
                </c:pt>
                <c:pt idx="1">
                  <c:v>38</c:v>
                </c:pt>
                <c:pt idx="2">
                  <c:v>46</c:v>
                </c:pt>
                <c:pt idx="3">
                  <c:v>52</c:v>
                </c:pt>
                <c:pt idx="4">
                  <c:v>70</c:v>
                </c:pt>
                <c:pt idx="5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62-4403-828E-8A6FFF3FE56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53231232"/>
        <c:axId val="553253536"/>
      </c:lineChart>
      <c:catAx>
        <c:axId val="55323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253536"/>
        <c:crosses val="autoZero"/>
        <c:auto val="1"/>
        <c:lblAlgn val="ctr"/>
        <c:lblOffset val="100"/>
        <c:noMultiLvlLbl val="0"/>
      </c:catAx>
      <c:valAx>
        <c:axId val="55325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Стерильний пилок,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23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614463908623801E-2"/>
          <c:y val="0.8647698646607721"/>
          <c:w val="0.93991330888199232"/>
          <c:h val="0.135230135339227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rgbClr val="0070C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Лист1!$B$37:$B$38</c:f>
              <c:strCache>
                <c:ptCount val="2"/>
                <c:pt idx="1">
                  <c:v>Інтенсивно забарвлені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Лист1!$A$39:$A$44</c:f>
              <c:strCache>
                <c:ptCount val="6"/>
                <c:pt idx="0">
                  <c:v>Огірок</c:v>
                </c:pt>
                <c:pt idx="1">
                  <c:v>Картопля</c:v>
                </c:pt>
                <c:pt idx="2">
                  <c:v>Доронікум стовбовий</c:v>
                </c:pt>
                <c:pt idx="3">
                  <c:v>Ромашка лікарська</c:v>
                </c:pt>
                <c:pt idx="4">
                  <c:v>Чорнобривці дрібноквіткові</c:v>
                </c:pt>
                <c:pt idx="5">
                  <c:v>Флокс волотистий</c:v>
                </c:pt>
              </c:strCache>
            </c:strRef>
          </c:cat>
          <c:val>
            <c:numRef>
              <c:f>Лист1!$B$39:$B$44</c:f>
              <c:numCache>
                <c:formatCode>General</c:formatCode>
                <c:ptCount val="6"/>
                <c:pt idx="0">
                  <c:v>88</c:v>
                </c:pt>
                <c:pt idx="1">
                  <c:v>78</c:v>
                </c:pt>
                <c:pt idx="2">
                  <c:v>40</c:v>
                </c:pt>
                <c:pt idx="3">
                  <c:v>50</c:v>
                </c:pt>
                <c:pt idx="4">
                  <c:v>30</c:v>
                </c:pt>
                <c:pt idx="5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27-4870-959F-4CB5F88CCFC9}"/>
            </c:ext>
          </c:extLst>
        </c:ser>
        <c:ser>
          <c:idx val="1"/>
          <c:order val="1"/>
          <c:tx>
            <c:strRef>
              <c:f>Лист1!$C$37:$C$38</c:f>
              <c:strCache>
                <c:ptCount val="2"/>
                <c:pt idx="1">
                  <c:v>Однакові за розміром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Лист1!$A$39:$A$44</c:f>
              <c:strCache>
                <c:ptCount val="6"/>
                <c:pt idx="0">
                  <c:v>Огірок</c:v>
                </c:pt>
                <c:pt idx="1">
                  <c:v>Картопля</c:v>
                </c:pt>
                <c:pt idx="2">
                  <c:v>Доронікум стовбовий</c:v>
                </c:pt>
                <c:pt idx="3">
                  <c:v>Ромашка лікарська</c:v>
                </c:pt>
                <c:pt idx="4">
                  <c:v>Чорнобривці дрібноквіткові</c:v>
                </c:pt>
                <c:pt idx="5">
                  <c:v>Флокс волотистий</c:v>
                </c:pt>
              </c:strCache>
            </c:strRef>
          </c:cat>
          <c:val>
            <c:numRef>
              <c:f>Лист1!$C$39:$C$44</c:f>
              <c:numCache>
                <c:formatCode>General</c:formatCode>
                <c:ptCount val="6"/>
                <c:pt idx="0">
                  <c:v>94</c:v>
                </c:pt>
                <c:pt idx="1">
                  <c:v>72</c:v>
                </c:pt>
                <c:pt idx="2">
                  <c:v>48</c:v>
                </c:pt>
                <c:pt idx="3">
                  <c:v>46</c:v>
                </c:pt>
                <c:pt idx="4">
                  <c:v>28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27-4870-959F-4CB5F88CCFC9}"/>
            </c:ext>
          </c:extLst>
        </c:ser>
        <c:ser>
          <c:idx val="2"/>
          <c:order val="2"/>
          <c:tx>
            <c:strRef>
              <c:f>Лист1!$D$37:$D$38</c:f>
              <c:strCache>
                <c:ptCount val="2"/>
                <c:pt idx="1">
                  <c:v>Однакові за формою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Лист1!$A$39:$A$44</c:f>
              <c:strCache>
                <c:ptCount val="6"/>
                <c:pt idx="0">
                  <c:v>Огірок</c:v>
                </c:pt>
                <c:pt idx="1">
                  <c:v>Картопля</c:v>
                </c:pt>
                <c:pt idx="2">
                  <c:v>Доронікум стовбовий</c:v>
                </c:pt>
                <c:pt idx="3">
                  <c:v>Ромашка лікарська</c:v>
                </c:pt>
                <c:pt idx="4">
                  <c:v>Чорнобривці дрібноквіткові</c:v>
                </c:pt>
                <c:pt idx="5">
                  <c:v>Флокс волотистий</c:v>
                </c:pt>
              </c:strCache>
            </c:strRef>
          </c:cat>
          <c:val>
            <c:numRef>
              <c:f>Лист1!$D$39:$D$44</c:f>
              <c:numCache>
                <c:formatCode>General</c:formatCode>
                <c:ptCount val="6"/>
                <c:pt idx="0">
                  <c:v>78</c:v>
                </c:pt>
                <c:pt idx="1">
                  <c:v>62</c:v>
                </c:pt>
                <c:pt idx="2">
                  <c:v>54</c:v>
                </c:pt>
                <c:pt idx="3">
                  <c:v>48</c:v>
                </c:pt>
                <c:pt idx="4">
                  <c:v>30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27-4870-959F-4CB5F88CCF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77851464"/>
        <c:axId val="377848840"/>
        <c:axId val="0"/>
      </c:bar3DChart>
      <c:catAx>
        <c:axId val="377851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7848840"/>
        <c:crosses val="autoZero"/>
        <c:auto val="1"/>
        <c:lblAlgn val="ctr"/>
        <c:lblOffset val="100"/>
        <c:noMultiLvlLbl val="0"/>
      </c:catAx>
      <c:valAx>
        <c:axId val="377848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Фертильний</a:t>
                </a:r>
                <a:r>
                  <a:rPr lang="ru-RU" baseline="0"/>
                  <a:t> пилок, %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7851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174978127734042E-2"/>
          <c:y val="0.85464316164301113"/>
          <c:w val="0.9609833770778653"/>
          <c:h val="0.117579116304729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46522309711285"/>
          <c:y val="5.2435342369481927E-2"/>
          <c:w val="0.50022366016129172"/>
          <c:h val="0.71974002601461451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Лист1!$B$22:$B$23</c:f>
              <c:strCache>
                <c:ptCount val="2"/>
                <c:pt idx="1">
                  <c:v>Відсутність забарвлення</c:v>
                </c:pt>
              </c:strCache>
            </c:strRef>
          </c:tx>
          <c:spPr>
            <a:ln w="34925" cap="rnd">
              <a:solidFill>
                <a:schemeClr val="accent1">
                  <a:lumMod val="7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Лист1!$A$24:$A$29</c:f>
              <c:strCache>
                <c:ptCount val="6"/>
                <c:pt idx="0">
                  <c:v>Огірок</c:v>
                </c:pt>
                <c:pt idx="1">
                  <c:v>Картопля</c:v>
                </c:pt>
                <c:pt idx="2">
                  <c:v>Доронікум стовбовий</c:v>
                </c:pt>
                <c:pt idx="3">
                  <c:v>Ромашка лікарська</c:v>
                </c:pt>
                <c:pt idx="4">
                  <c:v>Чорнобривці дрібноквіткові</c:v>
                </c:pt>
                <c:pt idx="5">
                  <c:v>Флокс волотистий</c:v>
                </c:pt>
              </c:strCache>
            </c:strRef>
          </c:cat>
          <c:val>
            <c:numRef>
              <c:f>Лист1!$B$24:$B$29</c:f>
              <c:numCache>
                <c:formatCode>General</c:formatCode>
                <c:ptCount val="6"/>
                <c:pt idx="0">
                  <c:v>12</c:v>
                </c:pt>
                <c:pt idx="1">
                  <c:v>22</c:v>
                </c:pt>
                <c:pt idx="2">
                  <c:v>60</c:v>
                </c:pt>
                <c:pt idx="3">
                  <c:v>50</c:v>
                </c:pt>
                <c:pt idx="4">
                  <c:v>70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39-47E6-8736-F99F8D06A444}"/>
            </c:ext>
          </c:extLst>
        </c:ser>
        <c:ser>
          <c:idx val="1"/>
          <c:order val="1"/>
          <c:tx>
            <c:strRef>
              <c:f>Лист1!$C$22:$C$23</c:f>
              <c:strCache>
                <c:ptCount val="2"/>
                <c:pt idx="1">
                  <c:v>Відмінності за розміром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Лист1!$A$24:$A$29</c:f>
              <c:strCache>
                <c:ptCount val="6"/>
                <c:pt idx="0">
                  <c:v>Огірок</c:v>
                </c:pt>
                <c:pt idx="1">
                  <c:v>Картопля</c:v>
                </c:pt>
                <c:pt idx="2">
                  <c:v>Доронікум стовбовий</c:v>
                </c:pt>
                <c:pt idx="3">
                  <c:v>Ромашка лікарська</c:v>
                </c:pt>
                <c:pt idx="4">
                  <c:v>Чорнобривці дрібноквіткові</c:v>
                </c:pt>
                <c:pt idx="5">
                  <c:v>Флокс волотистий</c:v>
                </c:pt>
              </c:strCache>
            </c:strRef>
          </c:cat>
          <c:val>
            <c:numRef>
              <c:f>Лист1!$C$24:$C$29</c:f>
              <c:numCache>
                <c:formatCode>General</c:formatCode>
                <c:ptCount val="6"/>
                <c:pt idx="0">
                  <c:v>6</c:v>
                </c:pt>
                <c:pt idx="1">
                  <c:v>28</c:v>
                </c:pt>
                <c:pt idx="2">
                  <c:v>42</c:v>
                </c:pt>
                <c:pt idx="3">
                  <c:v>54</c:v>
                </c:pt>
                <c:pt idx="4">
                  <c:v>72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39-47E6-8736-F99F8D06A444}"/>
            </c:ext>
          </c:extLst>
        </c:ser>
        <c:ser>
          <c:idx val="2"/>
          <c:order val="2"/>
          <c:tx>
            <c:strRef>
              <c:f>Лист1!$D$22:$D$23</c:f>
              <c:strCache>
                <c:ptCount val="2"/>
                <c:pt idx="1">
                  <c:v>Відмінності у формі</c:v>
                </c:pt>
              </c:strCache>
            </c:strRef>
          </c:tx>
          <c:spPr>
            <a:ln w="34925" cap="rnd">
              <a:solidFill>
                <a:srgbClr val="00206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Лист1!$A$24:$A$29</c:f>
              <c:strCache>
                <c:ptCount val="6"/>
                <c:pt idx="0">
                  <c:v>Огірок</c:v>
                </c:pt>
                <c:pt idx="1">
                  <c:v>Картопля</c:v>
                </c:pt>
                <c:pt idx="2">
                  <c:v>Доронікум стовбовий</c:v>
                </c:pt>
                <c:pt idx="3">
                  <c:v>Ромашка лікарська</c:v>
                </c:pt>
                <c:pt idx="4">
                  <c:v>Чорнобривці дрібноквіткові</c:v>
                </c:pt>
                <c:pt idx="5">
                  <c:v>Флокс волотистий</c:v>
                </c:pt>
              </c:strCache>
            </c:strRef>
          </c:cat>
          <c:val>
            <c:numRef>
              <c:f>Лист1!$D$24:$D$29</c:f>
              <c:numCache>
                <c:formatCode>General</c:formatCode>
                <c:ptCount val="6"/>
                <c:pt idx="0">
                  <c:v>22</c:v>
                </c:pt>
                <c:pt idx="1">
                  <c:v>38</c:v>
                </c:pt>
                <c:pt idx="2">
                  <c:v>46</c:v>
                </c:pt>
                <c:pt idx="3">
                  <c:v>52</c:v>
                </c:pt>
                <c:pt idx="4">
                  <c:v>70</c:v>
                </c:pt>
                <c:pt idx="5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39-47E6-8736-F99F8D06A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4766048"/>
        <c:axId val="384761696"/>
      </c:radarChart>
      <c:catAx>
        <c:axId val="38476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4761696"/>
        <c:crosses val="autoZero"/>
        <c:auto val="1"/>
        <c:lblAlgn val="ctr"/>
        <c:lblOffset val="100"/>
        <c:noMultiLvlLbl val="0"/>
      </c:catAx>
      <c:valAx>
        <c:axId val="38476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476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63AF-E429-42E8-A4B7-AD2ECACF75B8}" type="datetimeFigureOut">
              <a:rPr lang="ru-RU" smtClean="0"/>
              <a:t>пн 13.04.20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9AD4-074F-459A-98E6-9242F2FCE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5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63AF-E429-42E8-A4B7-AD2ECACF75B8}" type="datetimeFigureOut">
              <a:rPr lang="ru-RU" smtClean="0"/>
              <a:t>пн 13.04.20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9AD4-074F-459A-98E6-9242F2FCE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82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63AF-E429-42E8-A4B7-AD2ECACF75B8}" type="datetimeFigureOut">
              <a:rPr lang="ru-RU" smtClean="0"/>
              <a:t>пн 13.04.20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9AD4-074F-459A-98E6-9242F2FCE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665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63AF-E429-42E8-A4B7-AD2ECACF75B8}" type="datetimeFigureOut">
              <a:rPr lang="ru-RU" smtClean="0"/>
              <a:t>пн 13.04.20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9AD4-074F-459A-98E6-9242F2FCE57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5912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63AF-E429-42E8-A4B7-AD2ECACF75B8}" type="datetimeFigureOut">
              <a:rPr lang="ru-RU" smtClean="0"/>
              <a:t>пн 13.04.20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9AD4-074F-459A-98E6-9242F2FCE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78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63AF-E429-42E8-A4B7-AD2ECACF75B8}" type="datetimeFigureOut">
              <a:rPr lang="ru-RU" smtClean="0"/>
              <a:t>пн 13.04.20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9AD4-074F-459A-98E6-9242F2FCE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016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63AF-E429-42E8-A4B7-AD2ECACF75B8}" type="datetimeFigureOut">
              <a:rPr lang="ru-RU" smtClean="0"/>
              <a:t>пн 13.04.20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9AD4-074F-459A-98E6-9242F2FCE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464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63AF-E429-42E8-A4B7-AD2ECACF75B8}" type="datetimeFigureOut">
              <a:rPr lang="ru-RU" smtClean="0"/>
              <a:t>пн 13.04.20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9AD4-074F-459A-98E6-9242F2FCE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582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63AF-E429-42E8-A4B7-AD2ECACF75B8}" type="datetimeFigureOut">
              <a:rPr lang="ru-RU" smtClean="0"/>
              <a:t>пн 13.04.20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9AD4-074F-459A-98E6-9242F2FCE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99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63AF-E429-42E8-A4B7-AD2ECACF75B8}" type="datetimeFigureOut">
              <a:rPr lang="ru-RU" smtClean="0"/>
              <a:t>пн 13.04.20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9AD4-074F-459A-98E6-9242F2FCE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9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63AF-E429-42E8-A4B7-AD2ECACF75B8}" type="datetimeFigureOut">
              <a:rPr lang="ru-RU" smtClean="0"/>
              <a:t>пн 13.04.20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9AD4-074F-459A-98E6-9242F2FCE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67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63AF-E429-42E8-A4B7-AD2ECACF75B8}" type="datetimeFigureOut">
              <a:rPr lang="ru-RU" smtClean="0"/>
              <a:t>пн 13.04.20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9AD4-074F-459A-98E6-9242F2FCE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30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63AF-E429-42E8-A4B7-AD2ECACF75B8}" type="datetimeFigureOut">
              <a:rPr lang="ru-RU" smtClean="0"/>
              <a:t>пн 13.04.20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9AD4-074F-459A-98E6-9242F2FCE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89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63AF-E429-42E8-A4B7-AD2ECACF75B8}" type="datetimeFigureOut">
              <a:rPr lang="ru-RU" smtClean="0"/>
              <a:t>пн 13.04.20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9AD4-074F-459A-98E6-9242F2FCE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10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63AF-E429-42E8-A4B7-AD2ECACF75B8}" type="datetimeFigureOut">
              <a:rPr lang="ru-RU" smtClean="0"/>
              <a:t>пн 13.04.20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9AD4-074F-459A-98E6-9242F2FCE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90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63AF-E429-42E8-A4B7-AD2ECACF75B8}" type="datetimeFigureOut">
              <a:rPr lang="ru-RU" smtClean="0"/>
              <a:t>пн 13.04.20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9AD4-074F-459A-98E6-9242F2FCE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98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63AF-E429-42E8-A4B7-AD2ECACF75B8}" type="datetimeFigureOut">
              <a:rPr lang="ru-RU" smtClean="0"/>
              <a:t>пн 13.04.20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9AD4-074F-459A-98E6-9242F2FCE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82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  <a:alpha val="31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0863AF-E429-42E8-A4B7-AD2ECACF75B8}" type="datetimeFigureOut">
              <a:rPr lang="ru-RU" smtClean="0"/>
              <a:t>пн 13.04.20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C0D9AD4-074F-459A-98E6-9242F2FCE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66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8846" y="397536"/>
            <a:ext cx="8689976" cy="250921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Квітковий пилок як індикатор чистоти </a:t>
            </a:r>
            <a:r>
              <a:rPr lang="uk-UA" b="1" dirty="0" smtClean="0">
                <a:solidFill>
                  <a:srgbClr val="C00000"/>
                </a:solidFill>
              </a:rPr>
              <a:t>довкілля</a:t>
            </a:r>
            <a:r>
              <a:rPr lang="uk-UA" dirty="0" smtClean="0"/>
              <a:t>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7785" y="2542676"/>
            <a:ext cx="8601037" cy="1243362"/>
          </a:xfrm>
          <a:gradFill>
            <a:gsLst>
              <a:gs pos="0">
                <a:schemeClr val="bg2">
                  <a:tint val="78000"/>
                  <a:shade val="100000"/>
                  <a:hueMod val="136000"/>
                  <a:satMod val="160000"/>
                  <a:alpha val="0"/>
                  <a:lumMod val="0"/>
                  <a:lumOff val="100000"/>
                </a:schemeClr>
              </a:gs>
              <a:gs pos="100000">
                <a:schemeClr val="bg2">
                  <a:shade val="92000"/>
                  <a:satMod val="170000"/>
                  <a:lumMod val="96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Роботу виконав учень </a:t>
            </a:r>
            <a:r>
              <a:rPr lang="uk-UA" sz="2000" b="1" dirty="0">
                <a:solidFill>
                  <a:srgbClr val="002060"/>
                </a:solidFill>
              </a:rPr>
              <a:t>9 </a:t>
            </a:r>
            <a:r>
              <a:rPr lang="uk-UA" sz="2000" b="1" dirty="0" smtClean="0">
                <a:solidFill>
                  <a:srgbClr val="002060"/>
                </a:solidFill>
              </a:rPr>
              <a:t>класу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Криворізької  </a:t>
            </a:r>
            <a:r>
              <a:rPr lang="uk-UA" sz="2000" b="1" dirty="0">
                <a:solidFill>
                  <a:srgbClr val="002060"/>
                </a:solidFill>
              </a:rPr>
              <a:t>загальноосвітньої  школи </a:t>
            </a:r>
            <a:r>
              <a:rPr lang="en-US" sz="2000" b="1" dirty="0">
                <a:solidFill>
                  <a:srgbClr val="002060"/>
                </a:solidFill>
              </a:rPr>
              <a:t>I-III </a:t>
            </a:r>
            <a:r>
              <a:rPr lang="uk-UA" sz="2000" b="1" dirty="0">
                <a:solidFill>
                  <a:srgbClr val="002060"/>
                </a:solidFill>
              </a:rPr>
              <a:t>ступенів №79 Криворізької міської ради Дніпропетровської </a:t>
            </a:r>
            <a:r>
              <a:rPr lang="uk-UA" sz="2000" b="1" dirty="0" smtClean="0">
                <a:solidFill>
                  <a:srgbClr val="002060"/>
                </a:solidFill>
              </a:rPr>
              <a:t>області 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РЕВЕНКО ІВАН Максимович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2517" y="4665328"/>
            <a:ext cx="63264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Керівник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проекту: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вчитель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біології </a:t>
            </a:r>
            <a:endParaRPr lang="uk-UA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Криворізької 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загальноосвітньої  школи I-III ступенів №79 Криворізької міської ради Дніпропетровської області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Шведун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 Віталій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Петрович</a:t>
            </a:r>
            <a:endParaRPr lang="uk-UA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260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225" y="-234174"/>
            <a:ext cx="11278225" cy="959004"/>
          </a:xfrm>
        </p:spPr>
        <p:txBody>
          <a:bodyPr/>
          <a:lstStyle/>
          <a:p>
            <a:r>
              <a:rPr lang="uk-UA" dirty="0" err="1" smtClean="0"/>
              <a:t>Біоіндикаційні</a:t>
            </a:r>
            <a:r>
              <a:rPr lang="uk-UA" dirty="0" smtClean="0"/>
              <a:t> властивості рослинного пилку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28025755"/>
              </p:ext>
            </p:extLst>
          </p:nvPr>
        </p:nvGraphicFramePr>
        <p:xfrm>
          <a:off x="-332366" y="0"/>
          <a:ext cx="1330340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773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92" y="-318186"/>
            <a:ext cx="10364451" cy="1596177"/>
          </a:xfrm>
        </p:spPr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209" y="764024"/>
            <a:ext cx="11786839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Екологічне забруднення  на досліджуваній території  визначається як сильне. Чистоту повітря на даному мікрорайоні, окрім фонового забруднення, визначає ще й забруднення повітря автотранспортом.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Виявлена стерильність пилкових </a:t>
            </a:r>
            <a:r>
              <a:rPr lang="uk-UA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зерен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у всіх видах трав’янистих рослин, взятих для дослідження, а саме:  огірку, картоплі, </a:t>
            </a:r>
            <a:r>
              <a:rPr lang="uk-UA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доронікуму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стовбового, ромашки лікарської, чорнобривців дрібноквіткових, флоксу </a:t>
            </a:r>
            <a:r>
              <a:rPr lang="uk-UA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волотистистого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Це проявляється у зменшенні або відсутності крохмалю в пилкових зернах, зменшенням розмірів та порушенням форми. 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Саме такий показник як стерильність є найбільш виразним, оскільки виявлена залежність: чим ближче до автомагістралі, тим кількість стерильного пилку у рослин  більша. Але навіть за однакових умов цей показник у різних  рослин не однаковий.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Фертильність найкраще виявилася у пилку огірків, а стерильність – у пилку чорнобривців.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Саме пилок огірків та чорнобривців дрібноквіткових пропонуємо використовувати у якості </a:t>
            </a:r>
            <a:r>
              <a:rPr lang="uk-UA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біоіндикаторів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чистоти довкілля, зокрема атмосферного повітря.</a:t>
            </a:r>
            <a:endParaRPr lang="ru-RU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235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9955" y="212117"/>
            <a:ext cx="5825693" cy="724861"/>
          </a:xfrm>
        </p:spPr>
        <p:txBody>
          <a:bodyPr/>
          <a:lstStyle/>
          <a:p>
            <a:r>
              <a:rPr lang="uk-UA" dirty="0" smtClean="0"/>
              <a:t>Використані джерела: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4371" y="936978"/>
            <a:ext cx="112590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Багрій І.Д., Білоус А.М.,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Вилкул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Ю.Г.  Досвід комплексної оцінки та картографування факторів техногенного впливу на природне середовище міст Кривий Ріг та Дніпродзержинськ. К.: Фенікс; 2003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5341" y="3928243"/>
            <a:ext cx="113370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Гришко В. М.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Біоіндикація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атмосферного забруднення за реакцією пилкових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зерен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Тaraxacum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officinale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F.H.Wigg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(на прикладі м. Кривий Ріг) / В. М. Гришко, І. О. Комарова //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ScienceRise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- 2016. - № 5(1). – С. 15-20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4371" y="2051254"/>
            <a:ext cx="113370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Біоіндикація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Методичні рекомендації до виконання лабораторних робіт студентами напряму підготовки 6.040106 «Екологія, охорона навколишнього середовища та збалансоване природокористування» / А.І. Горова, А.В.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Павличенко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О.О.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Борисовська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В.Ю. Ґрунтова, О.В.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Деменко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− Д.: Національний гірничий університет, 2014. – 76 с.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5341" y="5096900"/>
            <a:ext cx="113370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Федорова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А.И.,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Никольская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А.Н. Практикум по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охране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окружающей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Учебное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− Воронеж: Воронеж.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ун-т, 1997. − 305 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960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63336" y="-204195"/>
            <a:ext cx="8787161" cy="1596177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Кривий Ріг індустріальний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5" y="880269"/>
            <a:ext cx="3479350" cy="1975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6" y="3140183"/>
            <a:ext cx="3406966" cy="1599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91" y="3115458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117" y="880269"/>
            <a:ext cx="4616605" cy="213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941" y="5066022"/>
            <a:ext cx="2676525" cy="170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888655" y="2081390"/>
            <a:ext cx="37245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Антропогенне забруднення  суттєво змінює функціонування фітоценозів урбанізованих екосистем.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30" name="Picture 6" descr="ÐÐ°ÑÑÐ¸Ð½ÐºÐ¸ Ð¿Ð¾ Ð·Ð°Ð¿ÑÐ¾ÑÑ ÐºÐ°ÑÑÐ¸Ð½ÐºÐ¸ Ð·Ð°Ð¿Ð¸Ð»ÐµÐ½Ð½Ñ ÑÐ¾ÑÐ»Ð¸Ð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318" y="4505871"/>
            <a:ext cx="3714560" cy="2092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ÐºÐ°ÑÑÐ¸Ð½ÐºÐ¸ Ð·Ð½Ð°Ðº Ð¿Ð¸ÑÐ°Ð½Ð½Ñ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374" y="3655634"/>
            <a:ext cx="1355320" cy="184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93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56477" y="61935"/>
            <a:ext cx="5062654" cy="3329781"/>
          </a:xfrm>
          <a:prstGeom prst="cloudCallout">
            <a:avLst>
              <a:gd name="adj1" fmla="val -23683"/>
              <a:gd name="adj2" fmla="val 43724"/>
            </a:avLst>
          </a:prstGeom>
          <a:gradFill flip="none" rotWithShape="1">
            <a:gsLst>
              <a:gs pos="0">
                <a:srgbClr val="FAF588">
                  <a:tint val="66000"/>
                  <a:satMod val="160000"/>
                </a:srgbClr>
              </a:gs>
              <a:gs pos="50000">
                <a:srgbClr val="FAF588">
                  <a:tint val="44500"/>
                  <a:satMod val="160000"/>
                </a:srgbClr>
              </a:gs>
              <a:gs pos="100000">
                <a:srgbClr val="FAF588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400" b="1" dirty="0">
                <a:solidFill>
                  <a:srgbClr val="002060"/>
                </a:solidFill>
              </a:rPr>
              <a:t>Мета роботи:  </a:t>
            </a:r>
            <a:r>
              <a:rPr lang="uk-UA" sz="2400" b="1" i="1" dirty="0">
                <a:solidFill>
                  <a:srgbClr val="002060"/>
                </a:solidFill>
              </a:rPr>
              <a:t>виявлення порушень морфологічних ознак пилку, що призводять до його стерильності  за різного ступеня  забруднення довкілля.  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5865541" y="61935"/>
            <a:ext cx="5107257" cy="3292444"/>
          </a:xfrm>
          <a:prstGeom prst="cloudCallout">
            <a:avLst>
              <a:gd name="adj1" fmla="val -23683"/>
              <a:gd name="adj2" fmla="val 43724"/>
            </a:avLst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 </a:t>
            </a:r>
            <a:r>
              <a:rPr lang="uk-UA" sz="2400" b="1" dirty="0">
                <a:solidFill>
                  <a:srgbClr val="0070C0"/>
                </a:solidFill>
              </a:rPr>
              <a:t>Об’єкт дослідження</a:t>
            </a:r>
            <a:r>
              <a:rPr lang="uk-UA" b="1" dirty="0">
                <a:solidFill>
                  <a:srgbClr val="0070C0"/>
                </a:solidFill>
              </a:rPr>
              <a:t>: </a:t>
            </a:r>
            <a:r>
              <a:rPr lang="uk-UA" sz="2400" b="1" i="1" dirty="0">
                <a:solidFill>
                  <a:srgbClr val="0070C0"/>
                </a:solidFill>
              </a:rPr>
              <a:t>мікропрепарати квіткового пилку трав’янистих  рослин різних  за рівнем забруднення  місць зростання.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919975" y="3260128"/>
            <a:ext cx="5765181" cy="3392433"/>
          </a:xfrm>
          <a:prstGeom prst="cloudCallout">
            <a:avLst>
              <a:gd name="adj1" fmla="val -41846"/>
              <a:gd name="adj2" fmla="val 21217"/>
            </a:avLst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Предмет дослідження: </a:t>
            </a:r>
            <a:r>
              <a:rPr lang="uk-UA" sz="2400" b="1" i="1" dirty="0">
                <a:solidFill>
                  <a:srgbClr val="0070C0"/>
                </a:solidFill>
              </a:rPr>
              <a:t>виявлення залежності між абортивними  змінами у морфологічній будові пилку рослин  і  екологічними умовами  зростання.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6958361" y="3260128"/>
            <a:ext cx="5092390" cy="3203931"/>
          </a:xfrm>
          <a:prstGeom prst="cloudCallout">
            <a:avLst>
              <a:gd name="adj1" fmla="val 2156"/>
              <a:gd name="adj2" fmla="val 40244"/>
            </a:avLst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 </a:t>
            </a:r>
            <a:r>
              <a:rPr lang="uk-UA" sz="2400" b="1" dirty="0">
                <a:solidFill>
                  <a:srgbClr val="002060"/>
                </a:solidFill>
              </a:rPr>
              <a:t>Висунули гіпотезу, </a:t>
            </a:r>
            <a:r>
              <a:rPr lang="uk-UA" sz="2400" b="1" i="1" dirty="0">
                <a:solidFill>
                  <a:srgbClr val="002060"/>
                </a:solidFill>
              </a:rPr>
              <a:t>що у пилку рослин, зібраних  у забруднених місцях, буде більше порушень морфологічних ознак.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53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5073" y="205923"/>
            <a:ext cx="5379231" cy="819990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ЗАДАЧІ ДОСЛІДЖЕННЯ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6477" y="1361098"/>
            <a:ext cx="1165302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ознайомлення з методом   </a:t>
            </a:r>
            <a:r>
              <a:rPr lang="uk-UA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біоіндикації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за літературними джерелами;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підбір методики та її освоєння;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оцінка  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забруднення місця дослідження за літературними джерелами;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виявлення морфологічних особливостей пилку трав’янистих рослин  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якості індикатора  стану міського середовища;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оцінка можливість використання зміни морфологічних показників пилку для </a:t>
            </a:r>
            <a:r>
              <a:rPr lang="uk-UA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біодіагностики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стану довкілля.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3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3392" y="-268423"/>
            <a:ext cx="6505504" cy="1596177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Методи дослідження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1483" y="950743"/>
            <a:ext cx="3123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Біоіндикації</a:t>
            </a:r>
            <a:endParaRPr lang="uk-UA" sz="2400" b="1" dirty="0" smtClean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Спостереження,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Мікроскопування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Порівняння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Узагальнення інформації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60" y="85618"/>
            <a:ext cx="2982297" cy="223672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3871"/>
            <a:ext cx="2794811" cy="209610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5"/>
          <a:stretch/>
        </p:blipFill>
        <p:spPr>
          <a:xfrm rot="5400000">
            <a:off x="9215028" y="301264"/>
            <a:ext cx="3035751" cy="26253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8" t="18007" r="25767" b="23755"/>
          <a:stretch/>
        </p:blipFill>
        <p:spPr>
          <a:xfrm>
            <a:off x="7976743" y="2021548"/>
            <a:ext cx="2714907" cy="245634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C:\Users\User\Desktop\Ваня\104MSDCF\DSC06738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7" t="24125" r="27129" b="19614"/>
          <a:stretch/>
        </p:blipFill>
        <p:spPr bwMode="auto">
          <a:xfrm>
            <a:off x="3647446" y="4573197"/>
            <a:ext cx="2153920" cy="218313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F:\Ваня\фото работа\DSCN2117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3" t="17706" r="24344" b="19643"/>
          <a:stretch/>
        </p:blipFill>
        <p:spPr bwMode="auto">
          <a:xfrm>
            <a:off x="5986688" y="4573197"/>
            <a:ext cx="2168683" cy="2157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95501" y="5422346"/>
            <a:ext cx="19519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Фертильний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пилок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55371" y="5327387"/>
            <a:ext cx="19102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Стерильний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пилок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7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0039" y="133816"/>
            <a:ext cx="5914490" cy="858644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Місця узяття проб пилку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8005" t="24796" r="31229" b="11877"/>
          <a:stretch/>
        </p:blipFill>
        <p:spPr>
          <a:xfrm>
            <a:off x="387046" y="1046622"/>
            <a:ext cx="4962292" cy="43359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058" y="5263382"/>
            <a:ext cx="604396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 присадибна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ділянки  (контроль),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віддаленість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500м;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  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подвір’я школи, віддаленість 100м;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біля маршрутної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зупинки,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віддаленість 5м.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5016" y="992460"/>
            <a:ext cx="6087940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Центрально-Міський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район міста знаходиться у зоні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5-кратного перевищення сумарним показником забруднення значень ГДК: 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сірководень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5 ГДК,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нафталін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3 ГДК,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діоксид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азоту – 3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ГДК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28478" y="3769955"/>
            <a:ext cx="6415355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Загальний індекс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забруднення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16,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</a:t>
            </a: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Загальний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 забруднення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сильний.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45045" y="5362625"/>
            <a:ext cx="5713141" cy="12618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Чистоту повітря на даному мікрорайоні, окрім фонового забруднення, визначає ще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забруднення повітря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автотранспортом.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4804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ÐÐ°ÑÑÐ¸Ð½ÐºÐ¸ Ð¿Ð¾ Ð·Ð°Ð¿ÑÐ¾ÑÑ ÐºÐ°ÑÑÐ¸Ð½ÐºÐ¸ ÐºÐ°ÑÑÐ¾Ð¿Ð»Ñ ÑÐ²ÑÑ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50" y="2557446"/>
            <a:ext cx="1773358" cy="2207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256" y="-275991"/>
            <a:ext cx="10364451" cy="1596177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Рослини, пилок яких </a:t>
            </a:r>
            <a:r>
              <a:rPr lang="uk-UA" dirty="0" err="1" smtClean="0">
                <a:solidFill>
                  <a:srgbClr val="002060"/>
                </a:solidFill>
              </a:rPr>
              <a:t>досліджуВався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ятно 2 2"/>
          <p:cNvSpPr/>
          <p:nvPr/>
        </p:nvSpPr>
        <p:spPr>
          <a:xfrm>
            <a:off x="354221" y="1093997"/>
            <a:ext cx="1215483" cy="1025912"/>
          </a:xfrm>
          <a:prstGeom prst="irregularSeal2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1</a:t>
            </a:r>
            <a:endParaRPr lang="ru-RU" sz="2400" b="1" dirty="0"/>
          </a:p>
        </p:txBody>
      </p:sp>
      <p:sp>
        <p:nvSpPr>
          <p:cNvPr id="6" name="Пятно 2 5"/>
          <p:cNvSpPr/>
          <p:nvPr/>
        </p:nvSpPr>
        <p:spPr>
          <a:xfrm>
            <a:off x="5914669" y="1378950"/>
            <a:ext cx="1215483" cy="1025912"/>
          </a:xfrm>
          <a:prstGeom prst="irregularSeal2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7" name="Пятно 2 6"/>
          <p:cNvSpPr/>
          <p:nvPr/>
        </p:nvSpPr>
        <p:spPr>
          <a:xfrm>
            <a:off x="5741981" y="3648904"/>
            <a:ext cx="1215483" cy="1025912"/>
          </a:xfrm>
          <a:prstGeom prst="irregularSeal2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3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4417" y="4674816"/>
            <a:ext cx="1614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 smtClean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картопля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588194" y="1360840"/>
            <a:ext cx="16738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err="1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400" b="1" i="1" dirty="0" err="1" smtClean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оронікум</a:t>
            </a:r>
            <a:endParaRPr lang="uk-UA" sz="2400" b="1" i="1" dirty="0" smtClean="0">
              <a:solidFill>
                <a:srgbClr val="00B0F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 smtClean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стовбовий</a:t>
            </a:r>
          </a:p>
          <a:p>
            <a:r>
              <a:rPr lang="uk-UA" sz="2400" b="1" dirty="0" smtClean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84577" y="5077241"/>
            <a:ext cx="22381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чорнобривці </a:t>
            </a:r>
          </a:p>
          <a:p>
            <a:r>
              <a:rPr lang="uk-UA" sz="2400" b="1" i="1" dirty="0" smtClean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дрібноквіткові</a:t>
            </a:r>
          </a:p>
          <a:p>
            <a:r>
              <a:rPr lang="uk-UA" sz="2400" b="1" dirty="0" smtClean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B0F0"/>
              </a:solidFill>
            </a:endParaRPr>
          </a:p>
        </p:txBody>
      </p:sp>
      <p:pic>
        <p:nvPicPr>
          <p:cNvPr id="2052" name="Picture 4" descr="ÐÐ°ÑÑÐ¸Ð½ÐºÐ¸ Ð¿Ð¾ Ð·Ð°Ð¿ÑÐ¾ÑÑ ÐºÐ°ÑÑÐ¸Ð½ÐºÐ¸ Ð¾Ð³ÑÑÐ¾Ðº ÑÐ²ÑÑ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06" y="1384197"/>
            <a:ext cx="2667000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829326" y="3007625"/>
            <a:ext cx="2576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огірок звичайний </a:t>
            </a:r>
            <a:endParaRPr lang="uk-UA" sz="2400" b="1" dirty="0">
              <a:solidFill>
                <a:srgbClr val="00B0F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9306" y="5510399"/>
            <a:ext cx="19946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флокс</a:t>
            </a:r>
          </a:p>
          <a:p>
            <a:r>
              <a:rPr lang="uk-UA" sz="2400" b="1" i="1" dirty="0" smtClean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волотистий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99034" y="3055936"/>
            <a:ext cx="14808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ромашка</a:t>
            </a:r>
          </a:p>
          <a:p>
            <a:r>
              <a:rPr lang="uk-UA" sz="2400" b="1" i="1" dirty="0" smtClean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лікарська</a:t>
            </a:r>
            <a:endParaRPr lang="ru-RU" sz="2400" dirty="0"/>
          </a:p>
        </p:txBody>
      </p:sp>
      <p:pic>
        <p:nvPicPr>
          <p:cNvPr id="205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988" y="1363446"/>
            <a:ext cx="2416582" cy="1644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ÐÐ°ÑÑÐ¸Ð½ÐºÐ¸ Ð¿Ð¾ Ð·Ð°Ð¿ÑÐ¾ÑÑ ÐºÐ°ÑÑÐ¸Ð½ÐºÐ¸ ÑÐ¾Ð¼Ð°ÑÐºÐ° Ð»ÑÐºÐ°ÑÑÑÐº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928" y="2404862"/>
            <a:ext cx="2579785" cy="1941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ÐÐ°ÑÑÐ¸Ð½ÐºÐ¸ Ð¿Ð¾ Ð·Ð°Ð¿ÑÐ¾ÑÑ ÐºÐ°ÑÑÐ¸Ð½ÐºÐ¸ ÑÐ»Ð¾ÐºÑ Ð²Ð¾Ð»Ð¾ÑÐ¸ÑÑÐ¸Ð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804" y="3767981"/>
            <a:ext cx="2314922" cy="3086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ÐÐ°ÑÑÐ¸Ð½ÐºÐ¸ Ð¿Ð¾ Ð·Ð°Ð¿ÑÐ¾ÑÑ ÐºÐ°ÑÑÐ¸Ð½ÐºÐ¸ ÑÐ¾ÑÐ½Ð¾Ð±ÑÐ¸Ð²ÑÑ Ð´ÑÑÐ±Ð½Ð¾ÐºÐ²ÑÑÐºÐ¾Ð²Ñ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94" y="4765277"/>
            <a:ext cx="2953383" cy="1962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958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503" y="231200"/>
            <a:ext cx="11133261" cy="652722"/>
          </a:xfrm>
        </p:spPr>
        <p:txBody>
          <a:bodyPr>
            <a:no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Відмінності у морфологічних показниках пилку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14605364"/>
              </p:ext>
            </p:extLst>
          </p:nvPr>
        </p:nvGraphicFramePr>
        <p:xfrm>
          <a:off x="6343650" y="3439447"/>
          <a:ext cx="5848350" cy="340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404717"/>
              </p:ext>
            </p:extLst>
          </p:nvPr>
        </p:nvGraphicFramePr>
        <p:xfrm>
          <a:off x="282853" y="1140177"/>
          <a:ext cx="6117591" cy="5599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7929">
                  <a:extLst>
                    <a:ext uri="{9D8B030D-6E8A-4147-A177-3AD203B41FA5}">
                      <a16:colId xmlns:a16="http://schemas.microsoft.com/office/drawing/2014/main" val="3630365984"/>
                    </a:ext>
                  </a:extLst>
                </a:gridCol>
                <a:gridCol w="1076554">
                  <a:extLst>
                    <a:ext uri="{9D8B030D-6E8A-4147-A177-3AD203B41FA5}">
                      <a16:colId xmlns:a16="http://schemas.microsoft.com/office/drawing/2014/main" val="1205331922"/>
                    </a:ext>
                  </a:extLst>
                </a:gridCol>
                <a:gridCol w="1076554">
                  <a:extLst>
                    <a:ext uri="{9D8B030D-6E8A-4147-A177-3AD203B41FA5}">
                      <a16:colId xmlns:a16="http://schemas.microsoft.com/office/drawing/2014/main" val="387027585"/>
                    </a:ext>
                  </a:extLst>
                </a:gridCol>
                <a:gridCol w="1076554">
                  <a:extLst>
                    <a:ext uri="{9D8B030D-6E8A-4147-A177-3AD203B41FA5}">
                      <a16:colId xmlns:a16="http://schemas.microsoft.com/office/drawing/2014/main" val="3543658242"/>
                    </a:ext>
                  </a:extLst>
                </a:gridCol>
              </a:tblGrid>
              <a:tr h="7683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 smtClean="0">
                          <a:effectLst/>
                        </a:rPr>
                        <a:t>Рослини, пилок</a:t>
                      </a:r>
                      <a:endParaRPr lang="ru-RU" sz="2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 smtClean="0">
                          <a:effectLst/>
                        </a:rPr>
                        <a:t> яких досліджувався</a:t>
                      </a:r>
                      <a:endParaRPr lang="ru-RU" sz="2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>
                          <a:effectLst/>
                        </a:rPr>
                        <a:t>Показники стерильності, %</a:t>
                      </a:r>
                      <a:endParaRPr lang="ru-RU" sz="2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7761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 smtClean="0">
                          <a:effectLst/>
                        </a:rPr>
                        <a:t>Відсутність </a:t>
                      </a:r>
                      <a:r>
                        <a:rPr lang="uk-UA" sz="2200" b="1" dirty="0">
                          <a:effectLst/>
                        </a:rPr>
                        <a:t>забарвлення</a:t>
                      </a:r>
                      <a:endParaRPr lang="ru-RU" sz="2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>
                          <a:effectLst/>
                        </a:rPr>
                        <a:t>Відмінності за розміром</a:t>
                      </a:r>
                      <a:endParaRPr lang="ru-RU" sz="2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>
                          <a:effectLst/>
                        </a:rPr>
                        <a:t>Відмінності у формі</a:t>
                      </a:r>
                      <a:endParaRPr lang="ru-RU" sz="2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6203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effectLst/>
                        </a:rPr>
                        <a:t>Огірок</a:t>
                      </a:r>
                      <a:endParaRPr lang="ru-RU" sz="2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200" b="1">
                          <a:effectLst/>
                        </a:rPr>
                        <a:t>12</a:t>
                      </a:r>
                      <a:endParaRPr lang="ru-RU" sz="2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>
                          <a:effectLst/>
                        </a:rPr>
                        <a:t>6</a:t>
                      </a:r>
                      <a:endParaRPr lang="ru-RU" sz="2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>
                          <a:effectLst/>
                        </a:rPr>
                        <a:t>22</a:t>
                      </a:r>
                      <a:endParaRPr lang="ru-RU" sz="2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7640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effectLst/>
                        </a:rPr>
                        <a:t>Картопля</a:t>
                      </a:r>
                      <a:endParaRPr lang="ru-RU" sz="2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200" b="1">
                          <a:effectLst/>
                        </a:rPr>
                        <a:t>22</a:t>
                      </a:r>
                      <a:endParaRPr lang="ru-RU" sz="2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>
                          <a:effectLst/>
                        </a:rPr>
                        <a:t>28</a:t>
                      </a:r>
                      <a:endParaRPr lang="ru-RU" sz="2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>
                          <a:effectLst/>
                        </a:rPr>
                        <a:t>38</a:t>
                      </a:r>
                      <a:endParaRPr lang="ru-RU" sz="2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4233624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 err="1">
                          <a:effectLst/>
                        </a:rPr>
                        <a:t>Доронікум</a:t>
                      </a:r>
                      <a:r>
                        <a:rPr lang="uk-UA" sz="2200" b="1" dirty="0">
                          <a:effectLst/>
                        </a:rPr>
                        <a:t> стовбовий</a:t>
                      </a:r>
                      <a:endParaRPr lang="ru-RU" sz="2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200" b="1">
                          <a:effectLst/>
                        </a:rPr>
                        <a:t>60</a:t>
                      </a:r>
                      <a:endParaRPr lang="ru-RU" sz="2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200" b="1">
                          <a:effectLst/>
                        </a:rPr>
                        <a:t>42</a:t>
                      </a:r>
                      <a:endParaRPr lang="ru-RU" sz="2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>
                          <a:effectLst/>
                        </a:rPr>
                        <a:t>46</a:t>
                      </a:r>
                      <a:endParaRPr lang="ru-RU" sz="2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6028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effectLst/>
                        </a:rPr>
                        <a:t>Ромашка лікарська</a:t>
                      </a:r>
                      <a:endParaRPr lang="ru-RU" sz="2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effectLst/>
                        </a:rPr>
                        <a:t>50</a:t>
                      </a:r>
                      <a:endParaRPr lang="ru-RU" sz="2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>
                          <a:effectLst/>
                        </a:rPr>
                        <a:t>54</a:t>
                      </a:r>
                      <a:endParaRPr lang="ru-RU" sz="2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>
                          <a:effectLst/>
                        </a:rPr>
                        <a:t>52</a:t>
                      </a:r>
                      <a:endParaRPr lang="ru-RU" sz="2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0606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>
                          <a:effectLst/>
                        </a:rPr>
                        <a:t>Чорнобривці дрібноквіткові</a:t>
                      </a:r>
                      <a:endParaRPr lang="ru-RU" sz="2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effectLst/>
                        </a:rPr>
                        <a:t>70</a:t>
                      </a:r>
                      <a:endParaRPr lang="ru-RU" sz="2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>
                          <a:effectLst/>
                        </a:rPr>
                        <a:t>72</a:t>
                      </a:r>
                      <a:endParaRPr lang="ru-RU" sz="2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effectLst/>
                        </a:rPr>
                        <a:t>70</a:t>
                      </a:r>
                      <a:endParaRPr lang="ru-RU" sz="2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6541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>
                          <a:effectLst/>
                        </a:rPr>
                        <a:t>Флокс волотистий</a:t>
                      </a:r>
                      <a:endParaRPr lang="ru-RU" sz="2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200" b="1">
                          <a:effectLst/>
                        </a:rPr>
                        <a:t>34</a:t>
                      </a:r>
                      <a:endParaRPr lang="ru-RU" sz="2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effectLst/>
                        </a:rPr>
                        <a:t>70</a:t>
                      </a:r>
                      <a:endParaRPr lang="ru-RU" sz="2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effectLst/>
                        </a:rPr>
                        <a:t>68</a:t>
                      </a:r>
                      <a:endParaRPr lang="ru-RU" sz="2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893891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023098"/>
              </p:ext>
            </p:extLst>
          </p:nvPr>
        </p:nvGraphicFramePr>
        <p:xfrm>
          <a:off x="6932683" y="1439606"/>
          <a:ext cx="4761569" cy="1516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1395">
                  <a:extLst>
                    <a:ext uri="{9D8B030D-6E8A-4147-A177-3AD203B41FA5}">
                      <a16:colId xmlns:a16="http://schemas.microsoft.com/office/drawing/2014/main" val="3587154471"/>
                    </a:ext>
                  </a:extLst>
                </a:gridCol>
                <a:gridCol w="2520174">
                  <a:extLst>
                    <a:ext uri="{9D8B030D-6E8A-4147-A177-3AD203B41FA5}">
                      <a16:colId xmlns:a16="http://schemas.microsoft.com/office/drawing/2014/main" val="46081226"/>
                    </a:ext>
                  </a:extLst>
                </a:gridCol>
              </a:tblGrid>
              <a:tr h="4496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uk-UA" sz="1400" dirty="0">
                          <a:effectLst/>
                        </a:rPr>
                        <a:t>Стерильні пилкові зерна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uk-UA" sz="1400" dirty="0">
                          <a:effectLst/>
                        </a:rPr>
                        <a:t>Фертильні пилкові зерна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2327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не забарвлені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мають інтенсивне забарвлення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9727039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uk-UA" sz="1400" dirty="0">
                          <a:effectLst/>
                        </a:rPr>
                        <a:t>різних розмірів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uk-UA" sz="1400" dirty="0">
                          <a:effectLst/>
                        </a:rPr>
                        <a:t>однакових розмірів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339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uk-UA" sz="1400" dirty="0">
                          <a:effectLst/>
                        </a:rPr>
                        <a:t>різної форми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uk-UA" sz="1400" dirty="0">
                          <a:effectLst/>
                        </a:rPr>
                        <a:t>однакової форми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208189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61797" y="902742"/>
            <a:ext cx="4689041" cy="618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ts val="1300"/>
              </a:lnSpc>
              <a:spcAft>
                <a:spcPts val="1500"/>
              </a:spcAft>
            </a:pPr>
            <a:r>
              <a:rPr lang="uk-UA" sz="2400" b="1" dirty="0">
                <a:ln>
                  <a:solidFill>
                    <a:srgbClr val="FAF588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Порівняння  морфологічних </a:t>
            </a:r>
            <a:endParaRPr lang="uk-UA" sz="2400" b="1" dirty="0" smtClean="0">
              <a:ln>
                <a:solidFill>
                  <a:srgbClr val="FAF588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>
              <a:lnSpc>
                <a:spcPts val="1300"/>
              </a:lnSpc>
              <a:spcAft>
                <a:spcPts val="1500"/>
              </a:spcAft>
            </a:pPr>
            <a:r>
              <a:rPr lang="uk-UA" sz="2400" b="1" dirty="0" smtClean="0">
                <a:ln>
                  <a:solidFill>
                    <a:srgbClr val="FAF588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показників </a:t>
            </a:r>
            <a:r>
              <a:rPr lang="uk-UA" sz="2400" b="1" dirty="0">
                <a:ln>
                  <a:solidFill>
                    <a:srgbClr val="FAF588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пилкових </a:t>
            </a:r>
            <a:r>
              <a:rPr lang="uk-UA" sz="2400" b="1" dirty="0" err="1">
                <a:ln>
                  <a:solidFill>
                    <a:srgbClr val="FAF588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зерен</a:t>
            </a:r>
            <a:endParaRPr lang="ru-RU" sz="2000" b="1" dirty="0">
              <a:ln>
                <a:solidFill>
                  <a:srgbClr val="FAF588"/>
                </a:solidFill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Круговая стрелка 6"/>
          <p:cNvSpPr/>
          <p:nvPr/>
        </p:nvSpPr>
        <p:spPr>
          <a:xfrm rot="1492286" flipH="1">
            <a:off x="6162852" y="947188"/>
            <a:ext cx="1021488" cy="780291"/>
          </a:xfrm>
          <a:prstGeom prst="circular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5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402" y="-342170"/>
            <a:ext cx="10364451" cy="1596177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Порівняння фертильності пилку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18675058"/>
              </p:ext>
            </p:extLst>
          </p:nvPr>
        </p:nvGraphicFramePr>
        <p:xfrm>
          <a:off x="3193059" y="944445"/>
          <a:ext cx="5783580" cy="398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C:\Users\User\Desktop\Ваня\104MSDCF\DSC0673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8" t="26474" r="29626" b="20613"/>
          <a:stretch/>
        </p:blipFill>
        <p:spPr bwMode="auto">
          <a:xfrm>
            <a:off x="245328" y="669473"/>
            <a:ext cx="1886148" cy="1742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5328" y="2450048"/>
            <a:ext cx="1745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Пилок огірка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Users\User\Desktop\Ваня\104MSDCF\DSC0675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2" t="30133" r="29632" b="17396"/>
          <a:stretch/>
        </p:blipFill>
        <p:spPr bwMode="auto">
          <a:xfrm>
            <a:off x="1234506" y="2888166"/>
            <a:ext cx="1816486" cy="16439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34505" y="4532135"/>
            <a:ext cx="2039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Пилок картоплі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C:\Users\User\Desktop\Ваня\104MSDCF\DSC0674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4" t="31117" r="32454" b="18820"/>
          <a:stretch/>
        </p:blipFill>
        <p:spPr bwMode="auto">
          <a:xfrm>
            <a:off x="10450708" y="693981"/>
            <a:ext cx="1740325" cy="17248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884744" y="2432343"/>
            <a:ext cx="2397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Пилок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доронікуму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C:\Users\User\Desktop\Ваня\104MSDCF\DSC0676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8" t="26570" r="32695" b="19167"/>
          <a:stretch/>
        </p:blipFill>
        <p:spPr bwMode="auto">
          <a:xfrm>
            <a:off x="9186045" y="2888166"/>
            <a:ext cx="1704353" cy="16439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18706" y="4562913"/>
            <a:ext cx="2157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Пилок ромашки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C:\Users\User\Desktop\Ваня\104MSDCF\DSC06745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3" t="27675" r="28494" b="19377"/>
          <a:stretch/>
        </p:blipFill>
        <p:spPr bwMode="auto">
          <a:xfrm>
            <a:off x="4114800" y="5029200"/>
            <a:ext cx="1843874" cy="16439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131476" y="5651362"/>
            <a:ext cx="19159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Пилок</a:t>
            </a:r>
          </a:p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чорнобривців</a:t>
            </a: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b="1" dirty="0"/>
          </a:p>
        </p:txBody>
      </p:sp>
      <p:pic>
        <p:nvPicPr>
          <p:cNvPr id="14" name="Рисунок 13" descr="C:\Users\User\Desktop\Ваня\104MSDCF\DSC06746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9" t="26385" r="28589" b="17150"/>
          <a:stretch/>
        </p:blipFill>
        <p:spPr bwMode="auto">
          <a:xfrm>
            <a:off x="6545766" y="5029199"/>
            <a:ext cx="1939552" cy="16439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8976639" y="5693355"/>
            <a:ext cx="10790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Пилок </a:t>
            </a:r>
            <a:endPara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флокса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2152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152</TotalTime>
  <Words>740</Words>
  <Application>Microsoft Office PowerPoint</Application>
  <PresentationFormat>Широкоэкранный</PresentationFormat>
  <Paragraphs>120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Tw Cen MT</vt:lpstr>
      <vt:lpstr>Wingdings</vt:lpstr>
      <vt:lpstr>Капля</vt:lpstr>
      <vt:lpstr>Квітковий пилок як індикатор чистоти довкілля          </vt:lpstr>
      <vt:lpstr>Кривий Ріг індустріальний</vt:lpstr>
      <vt:lpstr>Презентация PowerPoint</vt:lpstr>
      <vt:lpstr>ЗАДАЧІ ДОСЛІДЖЕННЯ</vt:lpstr>
      <vt:lpstr>Методи дослідження</vt:lpstr>
      <vt:lpstr>Місця узяття проб пилку</vt:lpstr>
      <vt:lpstr>Рослини, пилок яких досліджуВався</vt:lpstr>
      <vt:lpstr>Відмінності у морфологічних показниках пилку</vt:lpstr>
      <vt:lpstr>Порівняння фертильності пилку</vt:lpstr>
      <vt:lpstr>Біоіндикаційні властивості рослинного пилку</vt:lpstr>
      <vt:lpstr>Висновки</vt:lpstr>
      <vt:lpstr>Використані джерела: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Квітковий пилок як індикатор чистоти довкілля          </dc:title>
  <dc:creator>Пользователь</dc:creator>
  <cp:lastModifiedBy>Пользователь</cp:lastModifiedBy>
  <cp:revision>19</cp:revision>
  <dcterms:created xsi:type="dcterms:W3CDTF">2019-04-06T08:50:54Z</dcterms:created>
  <dcterms:modified xsi:type="dcterms:W3CDTF">2020-04-13T09:39:20Z</dcterms:modified>
</cp:coreProperties>
</file>