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7" r:id="rId3"/>
    <p:sldId id="268" r:id="rId4"/>
    <p:sldId id="258" r:id="rId5"/>
    <p:sldId id="269" r:id="rId6"/>
    <p:sldId id="259" r:id="rId7"/>
    <p:sldId id="260" r:id="rId8"/>
    <p:sldId id="270" r:id="rId9"/>
    <p:sldId id="261" r:id="rId10"/>
    <p:sldId id="262" r:id="rId11"/>
    <p:sldId id="263" r:id="rId12"/>
    <p:sldId id="264" r:id="rId13"/>
    <p:sldId id="265"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6263" autoAdjust="0"/>
  </p:normalViewPr>
  <p:slideViewPr>
    <p:cSldViewPr>
      <p:cViewPr varScale="1">
        <p:scale>
          <a:sx n="71" d="100"/>
          <a:sy n="71" d="100"/>
        </p:scale>
        <p:origin x="-10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k.wikipedia.org/wiki/%D0%9A%D0%B8%D1%97%D0%B2" TargetMode="External"/><Relationship Id="rId7" Type="http://schemas.openxmlformats.org/officeDocument/2006/relationships/hyperlink" Target="https://uk.wikipedia.org/wiki/UTC"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uk.wikipedia.org/wiki/%D0%94%D0%BE%D0%BD%D0%B5%D1%86%D1%8C%D0%BA" TargetMode="External"/><Relationship Id="rId5" Type="http://schemas.openxmlformats.org/officeDocument/2006/relationships/hyperlink" Target="https://uk.wikipedia.org/wiki/%D0%9E%D0%B4%D0%B5%D1%81%D0%B0" TargetMode="External"/><Relationship Id="rId4" Type="http://schemas.openxmlformats.org/officeDocument/2006/relationships/hyperlink" Target="https://uk.wikipedia.org/wiki/%D0%9B%D1%8C%D0%B2%D1%96%D0%B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886" y="39456"/>
            <a:ext cx="9136113" cy="1569660"/>
          </a:xfrm>
          <a:prstGeom prst="rect">
            <a:avLst/>
          </a:prstGeom>
          <a:ln>
            <a:solidFill>
              <a:srgbClr val="0070C0"/>
            </a:solidFill>
          </a:ln>
        </p:spPr>
        <p:txBody>
          <a:bodyPr wrap="square">
            <a:spAutoFit/>
          </a:bodyPr>
          <a:lstStyle/>
          <a:p>
            <a:pPr algn="ctr"/>
            <a:r>
              <a:rPr lang="uk-UA" sz="2400" dirty="0">
                <a:solidFill>
                  <a:srgbClr val="FFFF00"/>
                </a:solidFill>
              </a:rPr>
              <a:t>Міністерство освіти і науки України</a:t>
            </a:r>
            <a:br>
              <a:rPr lang="uk-UA" sz="2400" dirty="0">
                <a:solidFill>
                  <a:srgbClr val="FFFF00"/>
                </a:solidFill>
              </a:rPr>
            </a:br>
            <a:r>
              <a:rPr lang="uk-UA" sz="2400" dirty="0">
                <a:solidFill>
                  <a:srgbClr val="FFFF00"/>
                </a:solidFill>
              </a:rPr>
              <a:t>Департамент науки і освіти Харківської облдержадміністрації</a:t>
            </a:r>
            <a:br>
              <a:rPr lang="uk-UA" sz="2400" dirty="0">
                <a:solidFill>
                  <a:srgbClr val="FFFF00"/>
                </a:solidFill>
              </a:rPr>
            </a:br>
            <a:r>
              <a:rPr lang="uk-UA" sz="2400" dirty="0">
                <a:solidFill>
                  <a:srgbClr val="FFFF00"/>
                </a:solidFill>
              </a:rPr>
              <a:t>Харківське територіальне відділення МАН України</a:t>
            </a:r>
            <a:br>
              <a:rPr lang="uk-UA" sz="2400" dirty="0">
                <a:solidFill>
                  <a:srgbClr val="FFFF00"/>
                </a:solidFill>
              </a:rPr>
            </a:br>
            <a:r>
              <a:rPr lang="uk-UA" sz="2400" dirty="0">
                <a:solidFill>
                  <a:srgbClr val="FFFF00"/>
                </a:solidFill>
              </a:rPr>
              <a:t>                                   	</a:t>
            </a:r>
          </a:p>
        </p:txBody>
      </p:sp>
      <p:sp>
        <p:nvSpPr>
          <p:cNvPr id="5" name="Прямоугольник 4"/>
          <p:cNvSpPr/>
          <p:nvPr/>
        </p:nvSpPr>
        <p:spPr>
          <a:xfrm>
            <a:off x="7887" y="1626116"/>
            <a:ext cx="9136112" cy="2117503"/>
          </a:xfrm>
          <a:prstGeom prst="rect">
            <a:avLst/>
          </a:prstGeom>
          <a:noFill/>
        </p:spPr>
        <p:txBody>
          <a:bodyPr wrap="square">
            <a:spAutoFit/>
          </a:bodyPr>
          <a:lstStyle/>
          <a:p>
            <a:pPr marR="45720" lvl="0" algn="ctr">
              <a:spcBef>
                <a:spcPct val="20000"/>
              </a:spcBef>
              <a:buClr>
                <a:srgbClr val="FEB80A"/>
              </a:buClr>
              <a:buSzPct val="95000"/>
            </a:pPr>
            <a:r>
              <a:rPr lang="ru-RU" sz="2600" b="1" i="1" dirty="0" smtClean="0">
                <a:solidFill>
                  <a:srgbClr val="C00000"/>
                </a:solidFill>
                <a:latin typeface="Comic Sans MS" pitchFamily="66" charset="0"/>
              </a:rPr>
              <a:t>МІСЯЦЬ </a:t>
            </a:r>
            <a:r>
              <a:rPr lang="ru-RU" sz="2600" b="1" i="1" dirty="0">
                <a:solidFill>
                  <a:srgbClr val="C00000"/>
                </a:solidFill>
                <a:latin typeface="Comic Sans MS" pitchFamily="66" charset="0"/>
              </a:rPr>
              <a:t>ЯК НЕБЕСНЕ ТІЛО: РУХ, ФАЗИ, </a:t>
            </a:r>
          </a:p>
          <a:p>
            <a:pPr marR="45720" lvl="0" algn="ctr">
              <a:spcBef>
                <a:spcPct val="20000"/>
              </a:spcBef>
              <a:buClr>
                <a:srgbClr val="FEB80A"/>
              </a:buClr>
              <a:buSzPct val="95000"/>
            </a:pPr>
            <a:r>
              <a:rPr lang="ru-RU" sz="2600" b="1" i="1" dirty="0">
                <a:solidFill>
                  <a:srgbClr val="C00000"/>
                </a:solidFill>
                <a:latin typeface="Comic Sans MS" pitchFamily="66" charset="0"/>
              </a:rPr>
              <a:t>ЗАТЕМНЕННЯ ТА ЙОГО ВІДТІНКИ </a:t>
            </a:r>
          </a:p>
          <a:p>
            <a:pPr marR="45720" lvl="0" algn="ctr">
              <a:spcBef>
                <a:spcPct val="20000"/>
              </a:spcBef>
              <a:buClr>
                <a:srgbClr val="FEB80A"/>
              </a:buClr>
              <a:buSzPct val="95000"/>
            </a:pPr>
            <a:endParaRPr lang="ru-RU" sz="2600" b="1" i="1" dirty="0">
              <a:solidFill>
                <a:srgbClr val="C00000"/>
              </a:solidFill>
              <a:latin typeface="Comic Sans MS" pitchFamily="66" charset="0"/>
            </a:endParaRPr>
          </a:p>
          <a:p>
            <a:pPr marR="45720" lvl="0">
              <a:spcBef>
                <a:spcPct val="20000"/>
              </a:spcBef>
              <a:buClr>
                <a:srgbClr val="FEB80A"/>
              </a:buClr>
              <a:buSzPct val="95000"/>
            </a:pPr>
            <a:endParaRPr lang="uk-UA" dirty="0" smtClean="0">
              <a:solidFill>
                <a:srgbClr val="7030A0"/>
              </a:solidFill>
              <a:latin typeface="Constantia"/>
            </a:endParaRPr>
          </a:p>
          <a:p>
            <a:pPr marR="45720" lvl="0">
              <a:spcBef>
                <a:spcPct val="20000"/>
              </a:spcBef>
              <a:buClr>
                <a:srgbClr val="FEB80A"/>
              </a:buClr>
              <a:buSzPct val="95000"/>
            </a:pPr>
            <a:endParaRPr lang="uk-UA" dirty="0">
              <a:solidFill>
                <a:srgbClr val="7030A0"/>
              </a:solidFill>
              <a:latin typeface="Constantia"/>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564904"/>
            <a:ext cx="3246272" cy="42930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2564904"/>
            <a:ext cx="4127500" cy="43964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889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uk-UA" sz="6000" dirty="0" smtClean="0">
                <a:solidFill>
                  <a:schemeClr val="bg1">
                    <a:lumMod val="95000"/>
                  </a:schemeClr>
                </a:solidFill>
              </a:rPr>
              <a:t>Відтінки Місяця</a:t>
            </a:r>
            <a:endParaRPr lang="ru-RU" sz="6000" dirty="0">
              <a:solidFill>
                <a:schemeClr val="bg1">
                  <a:lumMod val="95000"/>
                </a:scheme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492896"/>
            <a:ext cx="8352928" cy="4032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662" y="1268760"/>
            <a:ext cx="339521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a:latin typeface="Times New Roman"/>
                <a:ea typeface="Times New Roman"/>
              </a:rPr>
              <a:t>16 листопада 2019 року було взято інтерв’ю у доцента кафедри астрономії та космічної інформатики фізичного факультету Харківського національного університету імені В. Н. </a:t>
            </a:r>
            <a:r>
              <a:rPr lang="uk-UA" dirty="0" err="1">
                <a:latin typeface="Times New Roman"/>
                <a:ea typeface="Times New Roman"/>
              </a:rPr>
              <a:t>Каразіна</a:t>
            </a:r>
            <a:r>
              <a:rPr lang="uk-UA" dirty="0">
                <a:latin typeface="Times New Roman"/>
                <a:ea typeface="Times New Roman"/>
              </a:rPr>
              <a:t>, кандидата фізико-математичних наук </a:t>
            </a:r>
            <a:r>
              <a:rPr lang="uk-UA" dirty="0" err="1">
                <a:latin typeface="Times New Roman"/>
                <a:ea typeface="Times New Roman"/>
              </a:rPr>
              <a:t>Станкевича</a:t>
            </a:r>
            <a:r>
              <a:rPr lang="uk-UA" dirty="0">
                <a:latin typeface="Times New Roman"/>
                <a:ea typeface="Times New Roman"/>
              </a:rPr>
              <a:t> Дмитра Геннадійовича і з'ясовано, що відтінки небесного тіла залежать від атмосфери </a:t>
            </a:r>
            <a:r>
              <a:rPr lang="uk-UA" dirty="0" smtClean="0">
                <a:latin typeface="Times New Roman"/>
                <a:ea typeface="Times New Roman"/>
              </a:rPr>
              <a:t>Землі.</a:t>
            </a:r>
            <a:endParaRPr lang="ru-RU" dirty="0"/>
          </a:p>
        </p:txBody>
      </p:sp>
      <p:sp>
        <p:nvSpPr>
          <p:cNvPr id="5" name="Прямоугольник 4"/>
          <p:cNvSpPr/>
          <p:nvPr/>
        </p:nvSpPr>
        <p:spPr>
          <a:xfrm>
            <a:off x="6007842" y="2480737"/>
            <a:ext cx="3136158"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err="1">
                <a:latin typeface="Times New Roman" panose="02020603050405020304" pitchFamily="18" charset="0"/>
                <a:cs typeface="Times New Roman" panose="02020603050405020304" pitchFamily="18" charset="0"/>
              </a:rPr>
              <a:t>Місяць</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виділяє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самостійно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поверхня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супутника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відбиває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сонячне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світло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Зазвичай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сріблясто-біле</a:t>
            </a:r>
            <a:r>
              <a:rPr lang="ru-RU" dirty="0">
                <a:latin typeface="Times New Roman" panose="02020603050405020304" pitchFamily="18" charset="0"/>
                <a:cs typeface="Times New Roman" panose="02020603050405020304" pitchFamily="18" charset="0"/>
              </a:rPr>
              <a:t>, але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бути й </a:t>
            </a:r>
            <a:r>
              <a:rPr lang="ru-RU" dirty="0" err="1">
                <a:latin typeface="Times New Roman" panose="02020603050405020304" pitchFamily="18" charset="0"/>
                <a:cs typeface="Times New Roman" panose="02020603050405020304" pitchFamily="18" charset="0"/>
              </a:rPr>
              <a:t>червоним</a:t>
            </a:r>
            <a:r>
              <a:rPr lang="ru-RU" dirty="0">
                <a:latin typeface="Times New Roman" panose="02020603050405020304" pitchFamily="18" charset="0"/>
                <a:cs typeface="Times New Roman" panose="02020603050405020304" pitchFamily="18" charset="0"/>
              </a:rPr>
              <a:t>. Так </a:t>
            </a:r>
            <a:r>
              <a:rPr lang="ru-RU" dirty="0" err="1">
                <a:latin typeface="Times New Roman" panose="02020603050405020304" pitchFamily="18" charset="0"/>
                <a:cs typeface="Times New Roman" panose="02020603050405020304" pitchFamily="18" charset="0"/>
              </a:rPr>
              <a:t>буває</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моменти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місячного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затемнення</a:t>
            </a:r>
            <a:r>
              <a:rPr lang="ru-RU" dirty="0">
                <a:latin typeface="Times New Roman" panose="02020603050405020304" pitchFamily="18" charset="0"/>
                <a:cs typeface="Times New Roman" panose="02020603050405020304" pitchFamily="18" charset="0"/>
              </a:rPr>
              <a:t>, коли </a:t>
            </a:r>
            <a:r>
              <a:rPr lang="ru-RU" dirty="0" err="1">
                <a:latin typeface="Times New Roman" panose="02020603050405020304" pitchFamily="18" charset="0"/>
                <a:cs typeface="Times New Roman" panose="02020603050405020304" pitchFamily="18" charset="0"/>
              </a:rPr>
              <a:t>супутник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потрапляє</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земну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тінь</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1798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uk-UA" sz="6000" dirty="0" smtClean="0">
                <a:solidFill>
                  <a:schemeClr val="bg1">
                    <a:lumMod val="95000"/>
                  </a:schemeClr>
                </a:solidFill>
              </a:rPr>
              <a:t>Відтінки Місяця</a:t>
            </a:r>
            <a:endParaRPr lang="ru-RU" sz="6000" dirty="0">
              <a:solidFill>
                <a:schemeClr val="bg1">
                  <a:lumMod val="95000"/>
                </a:schemeClr>
              </a:solidFill>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l="63300" t="72159" r="15080"/>
          <a:stretch>
            <a:fillRect/>
          </a:stretch>
        </p:blipFill>
        <p:spPr bwMode="auto">
          <a:xfrm>
            <a:off x="179512" y="1622056"/>
            <a:ext cx="2952328" cy="1950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54843"/>
            <a:ext cx="3667125" cy="2552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622056"/>
            <a:ext cx="3023176" cy="19509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6782" y="3910777"/>
            <a:ext cx="2953690"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934072" y="1260049"/>
            <a:ext cx="3654152"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b="1" u="sng" dirty="0" err="1">
                <a:solidFill>
                  <a:srgbClr val="FF0000"/>
                </a:solidFill>
                <a:latin typeface="Times New Roman" panose="02020603050405020304" pitchFamily="18" charset="0"/>
                <a:cs typeface="Times New Roman" panose="02020603050405020304" pitchFamily="18" charset="0"/>
              </a:rPr>
              <a:t>Колір</a:t>
            </a:r>
            <a:r>
              <a:rPr lang="ru-RU" b="1" u="sng" dirty="0">
                <a:solidFill>
                  <a:srgbClr val="FF0000"/>
                </a:solidFill>
                <a:latin typeface="Times New Roman" panose="02020603050405020304" pitchFamily="18" charset="0"/>
                <a:cs typeface="Times New Roman" panose="02020603050405020304" pitchFamily="18" charset="0"/>
              </a:rPr>
              <a:t> </a:t>
            </a:r>
            <a:r>
              <a:rPr lang="ru-RU" b="1" u="sng" dirty="0" err="1">
                <a:solidFill>
                  <a:srgbClr val="FF0000"/>
                </a:solidFill>
                <a:latin typeface="Times New Roman" panose="02020603050405020304" pitchFamily="18" charset="0"/>
                <a:cs typeface="Times New Roman" panose="02020603050405020304" pitchFamily="18" charset="0"/>
              </a:rPr>
              <a:t>місячної</a:t>
            </a:r>
            <a:r>
              <a:rPr lang="ru-RU" b="1" u="sng" dirty="0">
                <a:solidFill>
                  <a:srgbClr val="FF0000"/>
                </a:solidFill>
                <a:latin typeface="Times New Roman" panose="02020603050405020304" pitchFamily="18" charset="0"/>
                <a:cs typeface="Times New Roman" panose="02020603050405020304" pitchFamily="18" charset="0"/>
              </a:rPr>
              <a:t> </a:t>
            </a:r>
            <a:r>
              <a:rPr lang="ru-RU" b="1" u="sng" dirty="0" err="1">
                <a:solidFill>
                  <a:srgbClr val="FF0000"/>
                </a:solidFill>
                <a:latin typeface="Times New Roman" panose="02020603050405020304" pitchFamily="18" charset="0"/>
                <a:cs typeface="Times New Roman" panose="02020603050405020304" pitchFamily="18" charset="0"/>
              </a:rPr>
              <a:t>поверхні</a:t>
            </a:r>
            <a:r>
              <a:rPr lang="ru-RU" b="1" u="sng"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реголіту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поверхневого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ґрунту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Відтінки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Місяця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змінюються</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лише</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період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місячних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затемнень</a:t>
            </a:r>
            <a:r>
              <a:rPr lang="ru-RU" dirty="0">
                <a:latin typeface="Times New Roman" panose="02020603050405020304" pitchFamily="18" charset="0"/>
                <a:cs typeface="Times New Roman" panose="02020603050405020304" pitchFamily="18" charset="0"/>
              </a:rPr>
              <a:t>, а в </a:t>
            </a:r>
            <a:r>
              <a:rPr lang="ru-RU" dirty="0" err="1">
                <a:latin typeface="Times New Roman" panose="02020603050405020304" pitchFamily="18" charset="0"/>
                <a:cs typeface="Times New Roman" panose="02020603050405020304" pitchFamily="18" charset="0"/>
              </a:rPr>
              <a:t>результаті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виверження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вулканів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внаслідок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 людей,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спалюванням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відходів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заводів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внаслідок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зброї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експериментів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змінюються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відтінки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супутника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Землі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рожевого</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жовтого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протягом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спостережуваного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періоду</a:t>
            </a:r>
            <a:r>
              <a:rPr lang="ru-RU" dirty="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липня</a:t>
            </a:r>
            <a:r>
              <a:rPr lang="ru-RU" dirty="0" smtClean="0">
                <a:latin typeface="Times New Roman" panose="02020603050405020304" pitchFamily="18" charset="0"/>
                <a:cs typeface="Times New Roman" panose="02020603050405020304" pitchFamily="18" charset="0"/>
              </a:rPr>
              <a:t> 2019 року  </a:t>
            </a:r>
            <a:r>
              <a:rPr lang="ru-RU" dirty="0">
                <a:latin typeface="Times New Roman" panose="02020603050405020304" pitchFamily="18" charset="0"/>
                <a:cs typeface="Times New Roman" panose="02020603050405020304" pitchFamily="18" charset="0"/>
              </a:rPr>
              <a:t>по </a:t>
            </a:r>
            <a:r>
              <a:rPr lang="ru-RU" dirty="0" err="1" smtClean="0">
                <a:latin typeface="Times New Roman" panose="02020603050405020304" pitchFamily="18" charset="0"/>
                <a:cs typeface="Times New Roman" panose="02020603050405020304" pitchFamily="18" charset="0"/>
              </a:rPr>
              <a:t>березень</a:t>
            </a:r>
            <a:r>
              <a:rPr lang="ru-RU" dirty="0" smtClean="0">
                <a:latin typeface="Times New Roman" panose="02020603050405020304" pitchFamily="18" charset="0"/>
                <a:cs typeface="Times New Roman" panose="02020603050405020304" pitchFamily="18" charset="0"/>
              </a:rPr>
              <a:t> 2020 року, </a:t>
            </a:r>
            <a:r>
              <a:rPr lang="ru-RU" dirty="0" err="1">
                <a:latin typeface="Times New Roman" panose="02020603050405020304" pitchFamily="18" charset="0"/>
                <a:cs typeface="Times New Roman" panose="02020603050405020304" pitchFamily="18" charset="0"/>
              </a:rPr>
              <a:t>Місяць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неодноразово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змінював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відтінок</a:t>
            </a:r>
            <a:r>
              <a:rPr lang="ru-RU" dirty="0">
                <a:latin typeface="Times New Roman" panose="02020603050405020304" pitchFamily="18" charset="0"/>
                <a:cs typeface="Times New Roman" panose="02020603050405020304" pitchFamily="18" charset="0"/>
              </a:rPr>
              <a:t>. Дане </a:t>
            </a:r>
            <a:r>
              <a:rPr lang="ru-RU" dirty="0" err="1">
                <a:latin typeface="Times New Roman" panose="02020603050405020304" pitchFamily="18" charset="0"/>
                <a:cs typeface="Times New Roman" panose="02020603050405020304" pitchFamily="18" charset="0"/>
              </a:rPr>
              <a:t>спостереження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дає</a:t>
            </a:r>
            <a:r>
              <a:rPr lang="ru-RU" dirty="0">
                <a:latin typeface="Times New Roman" panose="02020603050405020304" pitchFamily="18" charset="0"/>
                <a:cs typeface="Times New Roman" panose="02020603050405020304" pitchFamily="18" charset="0"/>
              </a:rPr>
              <a:t> право </a:t>
            </a:r>
            <a:r>
              <a:rPr lang="ru-RU" dirty="0" err="1">
                <a:latin typeface="Times New Roman" panose="02020603050405020304" pitchFamily="18" charset="0"/>
                <a:cs typeface="Times New Roman" panose="02020603050405020304" pitchFamily="18" charset="0"/>
              </a:rPr>
              <a:t>стверджувати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відтінок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Місяця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спостерігається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тоді</a:t>
            </a:r>
            <a:r>
              <a:rPr lang="ru-RU" dirty="0">
                <a:latin typeface="Times New Roman" panose="02020603050405020304" pitchFamily="18" charset="0"/>
                <a:cs typeface="Times New Roman" panose="02020603050405020304" pitchFamily="18" charset="0"/>
              </a:rPr>
              <a:t>, коли в </a:t>
            </a:r>
            <a:r>
              <a:rPr lang="ru-RU" dirty="0" err="1">
                <a:latin typeface="Times New Roman" panose="02020603050405020304" pitchFamily="18" charset="0"/>
                <a:cs typeface="Times New Roman" panose="02020603050405020304" pitchFamily="18" charset="0"/>
              </a:rPr>
              <a:t>атмосфері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Землі</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відбувається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ніяких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відхилень</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9933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354162"/>
          </a:xfrm>
        </p:spPr>
        <p:txBody>
          <a:bodyPr>
            <a:normAutofit fontScale="90000"/>
          </a:bodyPr>
          <a:lstStyle/>
          <a:p>
            <a:r>
              <a:rPr lang="ru-RU" sz="6000" dirty="0">
                <a:solidFill>
                  <a:schemeClr val="bg1">
                    <a:lumMod val="95000"/>
                  </a:schemeClr>
                </a:solidFill>
              </a:rPr>
              <a:t>Гало в м. </a:t>
            </a:r>
            <a:r>
              <a:rPr lang="ru-RU" sz="6000" dirty="0" err="1">
                <a:solidFill>
                  <a:schemeClr val="bg1">
                    <a:lumMod val="95000"/>
                  </a:schemeClr>
                </a:solidFill>
              </a:rPr>
              <a:t>Барвінкове</a:t>
            </a:r>
            <a:r>
              <a:rPr lang="ru-RU" sz="6000" dirty="0">
                <a:solidFill>
                  <a:schemeClr val="bg1">
                    <a:lumMod val="95000"/>
                  </a:schemeClr>
                </a:solidFill>
              </a:rPr>
              <a:t> 11.10.2019</a:t>
            </a: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2" y="1844824"/>
            <a:ext cx="434408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Admin\Desktop\Матеріали МАН\Фото\20191011_2158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030" b="3774"/>
          <a:stretch/>
        </p:blipFill>
        <p:spPr bwMode="auto">
          <a:xfrm>
            <a:off x="5004048" y="1844824"/>
            <a:ext cx="3744416"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920" y="4859884"/>
            <a:ext cx="8725567"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dirty="0"/>
              <a:t>Г</a:t>
            </a:r>
            <a:r>
              <a:rPr lang="ru-RU" dirty="0" smtClean="0"/>
              <a:t>ало </a:t>
            </a:r>
            <a:r>
              <a:rPr lang="ru-RU" dirty="0"/>
              <a:t>- </a:t>
            </a:r>
            <a:r>
              <a:rPr lang="ru-RU" dirty="0" err="1"/>
              <a:t>оптичне</a:t>
            </a:r>
            <a:r>
              <a:rPr lang="ru-RU" dirty="0"/>
              <a:t> </a:t>
            </a:r>
            <a:r>
              <a:rPr lang="ru-RU" dirty="0" err="1"/>
              <a:t>явище</a:t>
            </a:r>
            <a:r>
              <a:rPr lang="ru-RU" dirty="0"/>
              <a:t>, </a:t>
            </a:r>
            <a:r>
              <a:rPr lang="ru-RU" dirty="0" err="1"/>
              <a:t>що</a:t>
            </a:r>
            <a:r>
              <a:rPr lang="ru-RU" dirty="0"/>
              <a:t> </a:t>
            </a:r>
            <a:r>
              <a:rPr lang="ru-RU" dirty="0" err="1"/>
              <a:t>виникає</a:t>
            </a:r>
            <a:r>
              <a:rPr lang="ru-RU" dirty="0"/>
              <a:t> </a:t>
            </a:r>
            <a:r>
              <a:rPr lang="ru-RU" dirty="0" err="1"/>
              <a:t>внаслідок</a:t>
            </a:r>
            <a:r>
              <a:rPr lang="ru-RU" dirty="0"/>
              <a:t> </a:t>
            </a:r>
            <a:r>
              <a:rPr lang="ru-RU" dirty="0" err="1"/>
              <a:t>заломлення</a:t>
            </a:r>
            <a:r>
              <a:rPr lang="ru-RU" dirty="0"/>
              <a:t> та </a:t>
            </a:r>
            <a:r>
              <a:rPr lang="ru-RU" dirty="0" err="1"/>
              <a:t>відбиття</a:t>
            </a:r>
            <a:r>
              <a:rPr lang="ru-RU" dirty="0"/>
              <a:t> </a:t>
            </a:r>
            <a:r>
              <a:rPr lang="ru-RU" dirty="0" err="1"/>
              <a:t>світла</a:t>
            </a:r>
            <a:r>
              <a:rPr lang="ru-RU" dirty="0"/>
              <a:t> в </a:t>
            </a:r>
            <a:r>
              <a:rPr lang="ru-RU" dirty="0" err="1"/>
              <a:t>льодяних</a:t>
            </a:r>
            <a:r>
              <a:rPr lang="ru-RU" dirty="0"/>
              <a:t> </a:t>
            </a:r>
            <a:r>
              <a:rPr lang="ru-RU" dirty="0" err="1"/>
              <a:t>кристалах</a:t>
            </a:r>
            <a:r>
              <a:rPr lang="ru-RU" dirty="0"/>
              <a:t>, і </a:t>
            </a:r>
            <a:r>
              <a:rPr lang="ru-RU" dirty="0" err="1"/>
              <a:t>спостерігають</a:t>
            </a:r>
            <a:r>
              <a:rPr lang="ru-RU" dirty="0"/>
              <a:t> </a:t>
            </a:r>
            <a:r>
              <a:rPr lang="ru-RU" dirty="0" err="1"/>
              <a:t>його</a:t>
            </a:r>
            <a:r>
              <a:rPr lang="ru-RU" dirty="0"/>
              <a:t> </a:t>
            </a:r>
            <a:r>
              <a:rPr lang="ru-RU" dirty="0" err="1"/>
              <a:t>найчастіше</a:t>
            </a:r>
            <a:r>
              <a:rPr lang="ru-RU" dirty="0"/>
              <a:t> в </a:t>
            </a:r>
            <a:r>
              <a:rPr lang="ru-RU" dirty="0" err="1"/>
              <a:t>атмосфері</a:t>
            </a:r>
            <a:r>
              <a:rPr lang="ru-RU" dirty="0"/>
              <a:t> у перисто-</a:t>
            </a:r>
            <a:r>
              <a:rPr lang="ru-RU" dirty="0" err="1"/>
              <a:t>шаруватих</a:t>
            </a:r>
            <a:r>
              <a:rPr lang="ru-RU" dirty="0"/>
              <a:t> </a:t>
            </a:r>
            <a:r>
              <a:rPr lang="ru-RU" dirty="0" err="1"/>
              <a:t>хмарах</a:t>
            </a:r>
            <a:r>
              <a:rPr lang="ru-RU" dirty="0"/>
              <a:t>. </a:t>
            </a:r>
            <a:r>
              <a:rPr lang="ru-RU" dirty="0" err="1"/>
              <a:t>Найпоширеніша</a:t>
            </a:r>
            <a:r>
              <a:rPr lang="ru-RU" dirty="0"/>
              <a:t> форма гало — </a:t>
            </a:r>
            <a:r>
              <a:rPr lang="ru-RU" dirty="0" err="1"/>
              <a:t>світле</a:t>
            </a:r>
            <a:r>
              <a:rPr lang="ru-RU" dirty="0"/>
              <a:t> слабо </a:t>
            </a:r>
            <a:r>
              <a:rPr lang="ru-RU" dirty="0" err="1"/>
              <a:t>забарвлене</a:t>
            </a:r>
            <a:r>
              <a:rPr lang="ru-RU" dirty="0"/>
              <a:t> коло </a:t>
            </a:r>
            <a:r>
              <a:rPr lang="ru-RU" dirty="0" err="1"/>
              <a:t>навколо</a:t>
            </a:r>
            <a:r>
              <a:rPr lang="ru-RU" dirty="0"/>
              <a:t> </a:t>
            </a:r>
            <a:r>
              <a:rPr lang="ru-RU" dirty="0" err="1"/>
              <a:t>Місяця</a:t>
            </a:r>
            <a:r>
              <a:rPr lang="ru-RU" dirty="0"/>
              <a:t>. </a:t>
            </a:r>
            <a:r>
              <a:rPr lang="ru-RU" dirty="0" err="1"/>
              <a:t>Його</a:t>
            </a:r>
            <a:r>
              <a:rPr lang="ru-RU" dirty="0"/>
              <a:t> </a:t>
            </a:r>
            <a:r>
              <a:rPr lang="ru-RU" dirty="0" err="1"/>
              <a:t>поява</a:t>
            </a:r>
            <a:r>
              <a:rPr lang="ru-RU" dirty="0"/>
              <a:t> </a:t>
            </a:r>
            <a:r>
              <a:rPr lang="ru-RU" dirty="0" err="1"/>
              <a:t>свідчить</a:t>
            </a:r>
            <a:r>
              <a:rPr lang="ru-RU" dirty="0"/>
              <a:t> про </a:t>
            </a:r>
            <a:r>
              <a:rPr lang="ru-RU" dirty="0" err="1"/>
              <a:t>зміни</a:t>
            </a:r>
            <a:r>
              <a:rPr lang="ru-RU" dirty="0"/>
              <a:t> в </a:t>
            </a:r>
            <a:r>
              <a:rPr lang="ru-RU" dirty="0" err="1"/>
              <a:t>погоді</a:t>
            </a:r>
            <a:r>
              <a:rPr lang="ru-RU" dirty="0"/>
              <a:t> - </a:t>
            </a:r>
            <a:r>
              <a:rPr lang="ru-RU" dirty="0" err="1"/>
              <a:t>похолодання</a:t>
            </a:r>
            <a:r>
              <a:rPr lang="ru-RU" dirty="0"/>
              <a:t>, </a:t>
            </a:r>
            <a:r>
              <a:rPr lang="ru-RU" dirty="0" err="1"/>
              <a:t>прихід</a:t>
            </a:r>
            <a:r>
              <a:rPr lang="ru-RU" dirty="0"/>
              <a:t> </a:t>
            </a:r>
            <a:r>
              <a:rPr lang="ru-RU" dirty="0" err="1"/>
              <a:t>вологих</a:t>
            </a:r>
            <a:r>
              <a:rPr lang="ru-RU" dirty="0"/>
              <a:t> </a:t>
            </a:r>
            <a:r>
              <a:rPr lang="ru-RU" dirty="0" err="1"/>
              <a:t>атмосферних</a:t>
            </a:r>
            <a:r>
              <a:rPr lang="ru-RU" dirty="0"/>
              <a:t> </a:t>
            </a:r>
            <a:r>
              <a:rPr lang="ru-RU" dirty="0" err="1"/>
              <a:t>фронтів</a:t>
            </a:r>
            <a:r>
              <a:rPr lang="ru-RU" dirty="0"/>
              <a:t>. Дане </a:t>
            </a:r>
            <a:r>
              <a:rPr lang="ru-RU" dirty="0" err="1"/>
              <a:t>явище</a:t>
            </a:r>
            <a:r>
              <a:rPr lang="ru-RU" dirty="0"/>
              <a:t> </a:t>
            </a:r>
            <a:r>
              <a:rPr lang="ru-RU" dirty="0" err="1"/>
              <a:t>спостерігалося</a:t>
            </a:r>
            <a:r>
              <a:rPr lang="ru-RU" dirty="0"/>
              <a:t> в м. </a:t>
            </a:r>
            <a:r>
              <a:rPr lang="ru-RU" dirty="0" err="1"/>
              <a:t>Барвінкове</a:t>
            </a:r>
            <a:r>
              <a:rPr lang="ru-RU" dirty="0"/>
              <a:t> </a:t>
            </a:r>
            <a:r>
              <a:rPr lang="ru-RU" dirty="0" err="1"/>
              <a:t>Харківської</a:t>
            </a:r>
            <a:r>
              <a:rPr lang="ru-RU" dirty="0"/>
              <a:t> </a:t>
            </a:r>
            <a:r>
              <a:rPr lang="ru-RU" dirty="0" err="1"/>
              <a:t>області</a:t>
            </a:r>
            <a:r>
              <a:rPr lang="ru-RU" dirty="0"/>
              <a:t> 11 </a:t>
            </a:r>
            <a:r>
              <a:rPr lang="ru-RU" dirty="0" err="1"/>
              <a:t>жовтня</a:t>
            </a:r>
            <a:r>
              <a:rPr lang="ru-RU" dirty="0"/>
              <a:t> 2019 року та 2 </a:t>
            </a:r>
            <a:r>
              <a:rPr lang="ru-RU" dirty="0" err="1"/>
              <a:t>грудня</a:t>
            </a:r>
            <a:r>
              <a:rPr lang="ru-RU" dirty="0"/>
              <a:t> 2019 року і </a:t>
            </a:r>
            <a:r>
              <a:rPr lang="ru-RU" dirty="0" err="1"/>
              <a:t>було</a:t>
            </a:r>
            <a:r>
              <a:rPr lang="ru-RU" dirty="0"/>
              <a:t> </a:t>
            </a:r>
            <a:r>
              <a:rPr lang="ru-RU" dirty="0" err="1"/>
              <a:t>передвісником</a:t>
            </a:r>
            <a:r>
              <a:rPr lang="ru-RU" dirty="0"/>
              <a:t> </a:t>
            </a:r>
            <a:r>
              <a:rPr lang="ru-RU" dirty="0" err="1"/>
              <a:t>похолодання</a:t>
            </a:r>
            <a:r>
              <a:rPr lang="ru-RU" dirty="0"/>
              <a:t> та </a:t>
            </a:r>
            <a:r>
              <a:rPr lang="ru-RU" dirty="0" err="1"/>
              <a:t>появою</a:t>
            </a:r>
            <a:r>
              <a:rPr lang="ru-RU" dirty="0"/>
              <a:t> </a:t>
            </a:r>
            <a:r>
              <a:rPr lang="ru-RU" dirty="0" err="1"/>
              <a:t>снігу</a:t>
            </a:r>
            <a:r>
              <a:rPr lang="ru-RU" dirty="0"/>
              <a:t>. </a:t>
            </a:r>
          </a:p>
        </p:txBody>
      </p:sp>
    </p:spTree>
    <p:extLst>
      <p:ext uri="{BB962C8B-B14F-4D97-AF65-F5344CB8AC3E}">
        <p14:creationId xmlns:p14="http://schemas.microsoft.com/office/powerpoint/2010/main" val="71887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380313"/>
            <a:ext cx="3275857" cy="442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01"/>
          <a:stretch/>
        </p:blipFill>
        <p:spPr bwMode="auto">
          <a:xfrm rot="5400000">
            <a:off x="-487104" y="2882764"/>
            <a:ext cx="4424773" cy="341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188640"/>
            <a:ext cx="7056784" cy="769441"/>
          </a:xfrm>
          <a:prstGeom prst="rect">
            <a:avLst/>
          </a:prstGeom>
          <a:noFill/>
        </p:spPr>
        <p:txBody>
          <a:bodyPr wrap="square" rtlCol="0">
            <a:spAutoFit/>
          </a:bodyPr>
          <a:lstStyle/>
          <a:p>
            <a:pPr algn="ctr"/>
            <a:r>
              <a:rPr lang="uk-UA" sz="4400" dirty="0" smtClean="0">
                <a:solidFill>
                  <a:schemeClr val="bg1"/>
                </a:solidFill>
              </a:rPr>
              <a:t>Спостереження за Місяцем</a:t>
            </a:r>
            <a:endParaRPr lang="ru-RU" sz="4400" dirty="0">
              <a:solidFill>
                <a:schemeClr val="bg1"/>
              </a:solidFill>
            </a:endParaRPr>
          </a:p>
        </p:txBody>
      </p:sp>
      <p:sp>
        <p:nvSpPr>
          <p:cNvPr id="3" name="TextBox 2"/>
          <p:cNvSpPr txBox="1"/>
          <p:nvPr/>
        </p:nvSpPr>
        <p:spPr>
          <a:xfrm>
            <a:off x="179512" y="1700808"/>
            <a:ext cx="325570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Великий </a:t>
            </a:r>
            <a:r>
              <a:rPr lang="ru-RU" dirty="0" err="1" smtClean="0"/>
              <a:t>шкільний</a:t>
            </a:r>
            <a:r>
              <a:rPr lang="ru-RU" dirty="0" smtClean="0"/>
              <a:t> рефрактор </a:t>
            </a:r>
            <a:r>
              <a:rPr lang="ru-RU" dirty="0"/>
              <a:t>(</a:t>
            </a:r>
            <a:r>
              <a:rPr lang="ru-RU" dirty="0" smtClean="0"/>
              <a:t>телескоп)</a:t>
            </a:r>
            <a:endParaRPr lang="ru-RU" dirty="0"/>
          </a:p>
        </p:txBody>
      </p:sp>
    </p:spTree>
    <p:extLst>
      <p:ext uri="{BB962C8B-B14F-4D97-AF65-F5344CB8AC3E}">
        <p14:creationId xmlns:p14="http://schemas.microsoft.com/office/powerpoint/2010/main" val="3728395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C:\Users\Admin\Desktop\Матеріали МАН\Фото\20190728_0238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3240360"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C:\Users\Admin\Desktop\Матеріали МАН\Фото\20190723_05165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rot="5400000">
            <a:off x="6076919" y="-17265"/>
            <a:ext cx="2952330" cy="3148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C:\Users\Admin\Desktop\Матеріали МАН\Фото\20190717_0354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3600402"/>
            <a:ext cx="4745384" cy="3140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Admin\Desktop\Матеріали МАН\Фото\20190906_19194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129" r="19014"/>
          <a:stretch/>
        </p:blipFill>
        <p:spPr bwMode="auto">
          <a:xfrm rot="5400000">
            <a:off x="595551" y="3184363"/>
            <a:ext cx="2984345"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81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13" t="24774" r="26478" b="22534"/>
          <a:stretch/>
        </p:blipFill>
        <p:spPr bwMode="auto">
          <a:xfrm>
            <a:off x="14434" y="-1"/>
            <a:ext cx="4785916" cy="34513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585" y="32943"/>
            <a:ext cx="4343650" cy="3428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4" y="3140967"/>
            <a:ext cx="2473052" cy="37170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676" y="3461942"/>
            <a:ext cx="4191000" cy="3143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35696" y="188640"/>
            <a:ext cx="4572000" cy="2308324"/>
          </a:xfrm>
          <a:prstGeom prst="rect">
            <a:avLst/>
          </a:prstGeom>
          <a:solidFill>
            <a:srgbClr val="00B0F0"/>
          </a:solidFill>
          <a:ln>
            <a:solidFill>
              <a:srgbClr val="FFFF00"/>
            </a:solidFill>
          </a:ln>
        </p:spPr>
        <p:txBody>
          <a:bodyPr>
            <a:spAutoFit/>
          </a:bodyPr>
          <a:lstStyle/>
          <a:p>
            <a:pPr algn="just"/>
            <a:r>
              <a:rPr lang="uk-UA" dirty="0" smtClean="0"/>
              <a:t>      Кожного </a:t>
            </a:r>
            <a:r>
              <a:rPr lang="uk-UA" dirty="0"/>
              <a:t>вечора та вночі до самого ранку люди бачать на небі Місяць. </a:t>
            </a:r>
            <a:r>
              <a:rPr lang="uk-UA" dirty="0" smtClean="0"/>
              <a:t>Але </a:t>
            </a:r>
            <a:r>
              <a:rPr lang="uk-UA" dirty="0"/>
              <a:t>не кожна особистість знає, що собою представляє супутник Землі. Яка причина його світіння? </a:t>
            </a:r>
            <a:r>
              <a:rPr lang="uk-UA" dirty="0" smtClean="0"/>
              <a:t>      Чому </a:t>
            </a:r>
            <a:r>
              <a:rPr lang="uk-UA" dirty="0"/>
              <a:t>Місяць може здаватися білим, жовтим, рожевим, синім або зовсім його не видно на небосхилі? Які рухи здійснює протягом одного періоду зміни власних фаз? </a:t>
            </a: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416" y="2710593"/>
            <a:ext cx="2583656" cy="41474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15816" y="6381328"/>
            <a:ext cx="1884534" cy="369332"/>
          </a:xfrm>
          <a:prstGeom prst="rect">
            <a:avLst/>
          </a:prstGeom>
          <a:solidFill>
            <a:srgbClr val="0070C0"/>
          </a:solidFill>
        </p:spPr>
        <p:txBody>
          <a:bodyPr wrap="square" rtlCol="0">
            <a:spAutoFit/>
          </a:bodyPr>
          <a:lstStyle/>
          <a:p>
            <a:pPr algn="ctr"/>
            <a:r>
              <a:rPr lang="uk-UA" dirty="0" err="1" smtClean="0"/>
              <a:t>Рибенцева</a:t>
            </a:r>
            <a:r>
              <a:rPr lang="uk-UA" dirty="0" smtClean="0"/>
              <a:t> А. Г. </a:t>
            </a:r>
            <a:endParaRPr lang="ru-RU" dirty="0"/>
          </a:p>
        </p:txBody>
      </p:sp>
    </p:spTree>
    <p:extLst>
      <p:ext uri="{BB962C8B-B14F-4D97-AF65-F5344CB8AC3E}">
        <p14:creationId xmlns:p14="http://schemas.microsoft.com/office/powerpoint/2010/main" val="1617921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2987824" y="145910"/>
            <a:ext cx="4299682" cy="804293"/>
          </a:xfrm>
        </p:spPr>
        <p:txBody>
          <a:bodyPr>
            <a:normAutofit fontScale="85000" lnSpcReduction="10000"/>
          </a:bodyPr>
          <a:lstStyle/>
          <a:p>
            <a:r>
              <a:rPr lang="uk-UA" sz="4400" u="sng" dirty="0" smtClean="0">
                <a:solidFill>
                  <a:srgbClr val="FFFF00"/>
                </a:solidFill>
              </a:rPr>
              <a:t>Походження Місяця</a:t>
            </a:r>
            <a:endParaRPr lang="uk-UA" sz="4400" u="sng" dirty="0">
              <a:solidFill>
                <a:srgbClr val="FFFF0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25" y="4653136"/>
            <a:ext cx="4176464" cy="21255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982" t="52794" r="47482" b="23676"/>
          <a:stretch/>
        </p:blipFill>
        <p:spPr bwMode="auto">
          <a:xfrm>
            <a:off x="4730717" y="4869160"/>
            <a:ext cx="4212974" cy="19888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1323" y="544778"/>
            <a:ext cx="3312367" cy="2088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4" y="572507"/>
            <a:ext cx="3384376" cy="21602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2963" y="1652627"/>
            <a:ext cx="1260140" cy="400110"/>
          </a:xfrm>
          <a:prstGeom prst="rect">
            <a:avLst/>
          </a:prstGeom>
          <a:noFill/>
        </p:spPr>
        <p:txBody>
          <a:bodyPr wrap="square" rtlCol="0">
            <a:spAutoFit/>
          </a:bodyPr>
          <a:lstStyle/>
          <a:p>
            <a:r>
              <a:rPr lang="uk-UA" sz="2000" dirty="0" smtClean="0">
                <a:solidFill>
                  <a:schemeClr val="bg1"/>
                </a:solidFill>
              </a:rPr>
              <a:t>Місяць</a:t>
            </a:r>
            <a:endParaRPr lang="ru-RU" sz="2000" dirty="0">
              <a:solidFill>
                <a:schemeClr val="bg1"/>
              </a:solidFill>
            </a:endParaRPr>
          </a:p>
        </p:txBody>
      </p:sp>
      <p:sp>
        <p:nvSpPr>
          <p:cNvPr id="6" name="TextBox 5"/>
          <p:cNvSpPr txBox="1"/>
          <p:nvPr/>
        </p:nvSpPr>
        <p:spPr>
          <a:xfrm>
            <a:off x="2246457" y="1012212"/>
            <a:ext cx="1080120" cy="461665"/>
          </a:xfrm>
          <a:prstGeom prst="rect">
            <a:avLst/>
          </a:prstGeom>
          <a:noFill/>
        </p:spPr>
        <p:txBody>
          <a:bodyPr wrap="square" rtlCol="0">
            <a:spAutoFit/>
          </a:bodyPr>
          <a:lstStyle/>
          <a:p>
            <a:r>
              <a:rPr lang="uk-UA" sz="2400" dirty="0" smtClean="0">
                <a:solidFill>
                  <a:schemeClr val="bg1"/>
                </a:solidFill>
              </a:rPr>
              <a:t>Земля</a:t>
            </a:r>
            <a:endParaRPr lang="ru-RU" sz="2400" dirty="0">
              <a:solidFill>
                <a:schemeClr val="bg1"/>
              </a:solidFill>
            </a:endParaRPr>
          </a:p>
        </p:txBody>
      </p:sp>
      <p:sp>
        <p:nvSpPr>
          <p:cNvPr id="4" name="TextBox 3"/>
          <p:cNvSpPr txBox="1"/>
          <p:nvPr/>
        </p:nvSpPr>
        <p:spPr>
          <a:xfrm>
            <a:off x="158225" y="2420888"/>
            <a:ext cx="8784976" cy="2585323"/>
          </a:xfrm>
          <a:prstGeom prst="rect">
            <a:avLst/>
          </a:prstGeom>
          <a:solidFill>
            <a:srgbClr val="92D050"/>
          </a:solidFill>
        </p:spPr>
        <p:txBody>
          <a:bodyPr wrap="square" rtlCol="0">
            <a:spAutoFit/>
          </a:bodyPr>
          <a:lstStyle/>
          <a:p>
            <a:pPr algn="just"/>
            <a:r>
              <a:rPr lang="ru-RU" dirty="0" smtClean="0"/>
              <a:t>За </a:t>
            </a:r>
            <a:r>
              <a:rPr lang="ru-RU" dirty="0" err="1" smtClean="0"/>
              <a:t>припущенням</a:t>
            </a:r>
            <a:r>
              <a:rPr lang="ru-RU" dirty="0" smtClean="0"/>
              <a:t> </a:t>
            </a:r>
            <a:r>
              <a:rPr lang="ru-RU" dirty="0" err="1" smtClean="0"/>
              <a:t>Вільямом</a:t>
            </a:r>
            <a:r>
              <a:rPr lang="ru-RU" dirty="0" smtClean="0"/>
              <a:t> </a:t>
            </a:r>
            <a:r>
              <a:rPr lang="ru-RU" dirty="0" err="1"/>
              <a:t>Хартманн</a:t>
            </a:r>
            <a:r>
              <a:rPr lang="ru-RU" dirty="0"/>
              <a:t> і Дональдом </a:t>
            </a:r>
            <a:r>
              <a:rPr lang="ru-RU" dirty="0" err="1" smtClean="0"/>
              <a:t>Девісом</a:t>
            </a:r>
            <a:r>
              <a:rPr lang="ru-RU" dirty="0" smtClean="0"/>
              <a:t> в </a:t>
            </a:r>
            <a:r>
              <a:rPr lang="ru-RU" dirty="0"/>
              <a:t>1975 </a:t>
            </a:r>
            <a:r>
              <a:rPr lang="ru-RU" dirty="0" err="1"/>
              <a:t>році</a:t>
            </a:r>
            <a:r>
              <a:rPr lang="ru-RU" dirty="0" smtClean="0"/>
              <a:t>, </a:t>
            </a:r>
            <a:r>
              <a:rPr lang="ru-RU" dirty="0"/>
              <a:t>4 </a:t>
            </a:r>
            <a:r>
              <a:rPr lang="ru-RU" dirty="0" err="1"/>
              <a:t>міліарди</a:t>
            </a:r>
            <a:r>
              <a:rPr lang="ru-RU" dirty="0"/>
              <a:t> </a:t>
            </a:r>
            <a:r>
              <a:rPr lang="ru-RU" dirty="0" err="1"/>
              <a:t>років</a:t>
            </a:r>
            <a:r>
              <a:rPr lang="ru-RU" dirty="0"/>
              <a:t> тому </a:t>
            </a:r>
            <a:r>
              <a:rPr lang="ru-RU" dirty="0" err="1"/>
              <a:t>протопланета</a:t>
            </a:r>
            <a:r>
              <a:rPr lang="ru-RU" dirty="0"/>
              <a:t> (</a:t>
            </a:r>
            <a:r>
              <a:rPr lang="ru-RU" dirty="0" err="1"/>
              <a:t>її</a:t>
            </a:r>
            <a:r>
              <a:rPr lang="ru-RU" dirty="0"/>
              <a:t> назвали </a:t>
            </a:r>
            <a:r>
              <a:rPr lang="ru-RU" dirty="0" err="1"/>
              <a:t>Тейя</a:t>
            </a:r>
            <a:r>
              <a:rPr lang="ru-RU" dirty="0"/>
              <a:t>) </a:t>
            </a:r>
            <a:r>
              <a:rPr lang="ru-RU" dirty="0" err="1"/>
              <a:t>розміром</a:t>
            </a:r>
            <a:r>
              <a:rPr lang="ru-RU" dirty="0"/>
              <a:t> </a:t>
            </a:r>
            <a:r>
              <a:rPr lang="ru-RU" dirty="0" err="1"/>
              <a:t>приблизно</a:t>
            </a:r>
            <a:r>
              <a:rPr lang="ru-RU" dirty="0"/>
              <a:t> з Марс </a:t>
            </a:r>
            <a:r>
              <a:rPr lang="ru-RU" dirty="0" err="1"/>
              <a:t>зіткнулася</a:t>
            </a:r>
            <a:r>
              <a:rPr lang="ru-RU" dirty="0"/>
              <a:t> з </a:t>
            </a:r>
            <a:r>
              <a:rPr lang="ru-RU" dirty="0" err="1"/>
              <a:t>прото</a:t>
            </a:r>
            <a:r>
              <a:rPr lang="ru-RU" dirty="0"/>
              <a:t>-Землею на </a:t>
            </a:r>
            <a:r>
              <a:rPr lang="ru-RU" dirty="0" err="1"/>
              <a:t>ранній</a:t>
            </a:r>
            <a:r>
              <a:rPr lang="ru-RU" dirty="0"/>
              <a:t> </a:t>
            </a:r>
            <a:r>
              <a:rPr lang="ru-RU" dirty="0" err="1"/>
              <a:t>стадії</a:t>
            </a:r>
            <a:r>
              <a:rPr lang="ru-RU" dirty="0"/>
              <a:t> </a:t>
            </a:r>
            <a:r>
              <a:rPr lang="ru-RU" dirty="0" err="1"/>
              <a:t>її</a:t>
            </a:r>
            <a:r>
              <a:rPr lang="ru-RU" dirty="0"/>
              <a:t> </a:t>
            </a:r>
            <a:r>
              <a:rPr lang="ru-RU" dirty="0" err="1"/>
              <a:t>формування</a:t>
            </a:r>
            <a:r>
              <a:rPr lang="ru-RU" dirty="0"/>
              <a:t>, коли </a:t>
            </a:r>
            <a:r>
              <a:rPr lang="ru-RU" dirty="0" smtClean="0"/>
              <a:t>Земля мала </a:t>
            </a:r>
            <a:r>
              <a:rPr lang="ru-RU" dirty="0" err="1"/>
              <a:t>приблизно</a:t>
            </a:r>
            <a:r>
              <a:rPr lang="ru-RU" dirty="0"/>
              <a:t> 90% </a:t>
            </a:r>
            <a:r>
              <a:rPr lang="ru-RU" dirty="0" err="1"/>
              <a:t>нинішньої</a:t>
            </a:r>
            <a:r>
              <a:rPr lang="ru-RU" dirty="0"/>
              <a:t> </a:t>
            </a:r>
            <a:r>
              <a:rPr lang="ru-RU" dirty="0" err="1"/>
              <a:t>маси</a:t>
            </a:r>
            <a:r>
              <a:rPr lang="ru-RU" dirty="0"/>
              <a:t>. Удар припав не по центру, а </a:t>
            </a:r>
            <a:r>
              <a:rPr lang="ru-RU" dirty="0" err="1"/>
              <a:t>під</a:t>
            </a:r>
            <a:r>
              <a:rPr lang="ru-RU" dirty="0"/>
              <a:t> кутом (</a:t>
            </a:r>
            <a:r>
              <a:rPr lang="ru-RU" dirty="0" err="1"/>
              <a:t>майже</a:t>
            </a:r>
            <a:r>
              <a:rPr lang="ru-RU" dirty="0"/>
              <a:t> по </a:t>
            </a:r>
            <a:r>
              <a:rPr lang="ru-RU" dirty="0" err="1"/>
              <a:t>дотичній</a:t>
            </a:r>
            <a:r>
              <a:rPr lang="ru-RU" dirty="0"/>
              <a:t>). В </a:t>
            </a:r>
            <a:r>
              <a:rPr lang="ru-RU" dirty="0" err="1"/>
              <a:t>результаті</a:t>
            </a:r>
            <a:r>
              <a:rPr lang="ru-RU" dirty="0"/>
              <a:t> </a:t>
            </a:r>
            <a:r>
              <a:rPr lang="ru-RU" dirty="0" err="1"/>
              <a:t>Тейя</a:t>
            </a:r>
            <a:r>
              <a:rPr lang="ru-RU" dirty="0"/>
              <a:t> </a:t>
            </a:r>
            <a:r>
              <a:rPr lang="ru-RU" dirty="0" err="1"/>
              <a:t>була</a:t>
            </a:r>
            <a:r>
              <a:rPr lang="ru-RU" dirty="0"/>
              <a:t> </a:t>
            </a:r>
            <a:r>
              <a:rPr lang="ru-RU" dirty="0" err="1"/>
              <a:t>зруйнована</a:t>
            </a:r>
            <a:r>
              <a:rPr lang="ru-RU" dirty="0"/>
              <a:t>, </a:t>
            </a:r>
            <a:r>
              <a:rPr lang="ru-RU" dirty="0" err="1"/>
              <a:t>більша</a:t>
            </a:r>
            <a:r>
              <a:rPr lang="ru-RU" dirty="0"/>
              <a:t> </a:t>
            </a:r>
            <a:r>
              <a:rPr lang="ru-RU" dirty="0" err="1"/>
              <a:t>частина</a:t>
            </a:r>
            <a:r>
              <a:rPr lang="ru-RU" dirty="0"/>
              <a:t> </a:t>
            </a:r>
            <a:r>
              <a:rPr lang="ru-RU" dirty="0" err="1"/>
              <a:t>її</a:t>
            </a:r>
            <a:r>
              <a:rPr lang="ru-RU" dirty="0"/>
              <a:t> </a:t>
            </a:r>
            <a:r>
              <a:rPr lang="ru-RU" dirty="0" err="1"/>
              <a:t>речовини</a:t>
            </a:r>
            <a:r>
              <a:rPr lang="ru-RU" dirty="0"/>
              <a:t>  та </a:t>
            </a:r>
            <a:r>
              <a:rPr lang="ru-RU" dirty="0" err="1"/>
              <a:t>частина</a:t>
            </a:r>
            <a:r>
              <a:rPr lang="ru-RU" dirty="0"/>
              <a:t> </a:t>
            </a:r>
            <a:r>
              <a:rPr lang="ru-RU" dirty="0" err="1"/>
              <a:t>речовини</a:t>
            </a:r>
            <a:r>
              <a:rPr lang="ru-RU" dirty="0"/>
              <a:t> </a:t>
            </a:r>
            <a:r>
              <a:rPr lang="ru-RU" dirty="0" err="1"/>
              <a:t>земної</a:t>
            </a:r>
            <a:r>
              <a:rPr lang="ru-RU" dirty="0"/>
              <a:t> </a:t>
            </a:r>
            <a:r>
              <a:rPr lang="ru-RU" dirty="0" err="1"/>
              <a:t>мантії</a:t>
            </a:r>
            <a:r>
              <a:rPr lang="ru-RU" dirty="0"/>
              <a:t> </a:t>
            </a:r>
            <a:r>
              <a:rPr lang="ru-RU" dirty="0" err="1"/>
              <a:t>були</a:t>
            </a:r>
            <a:r>
              <a:rPr lang="ru-RU" dirty="0"/>
              <a:t> </a:t>
            </a:r>
            <a:r>
              <a:rPr lang="ru-RU" dirty="0" err="1"/>
              <a:t>викинуті</a:t>
            </a:r>
            <a:r>
              <a:rPr lang="ru-RU" dirty="0"/>
              <a:t> на </a:t>
            </a:r>
            <a:r>
              <a:rPr lang="ru-RU" dirty="0" err="1"/>
              <a:t>навколоземну</a:t>
            </a:r>
            <a:r>
              <a:rPr lang="ru-RU" dirty="0"/>
              <a:t> </a:t>
            </a:r>
            <a:r>
              <a:rPr lang="ru-RU" dirty="0" err="1"/>
              <a:t>орбіту</a:t>
            </a:r>
            <a:r>
              <a:rPr lang="ru-RU" dirty="0"/>
              <a:t>. Земна </a:t>
            </a:r>
            <a:r>
              <a:rPr lang="ru-RU" dirty="0" err="1"/>
              <a:t>гравітація</a:t>
            </a:r>
            <a:r>
              <a:rPr lang="ru-RU" dirty="0"/>
              <a:t> </a:t>
            </a:r>
            <a:r>
              <a:rPr lang="ru-RU" dirty="0" err="1"/>
              <a:t>притягнула</a:t>
            </a:r>
            <a:r>
              <a:rPr lang="ru-RU" dirty="0"/>
              <a:t> </a:t>
            </a:r>
            <a:r>
              <a:rPr lang="ru-RU" dirty="0" err="1"/>
              <a:t>уламки</a:t>
            </a:r>
            <a:r>
              <a:rPr lang="ru-RU" dirty="0"/>
              <a:t> на </a:t>
            </a:r>
            <a:r>
              <a:rPr lang="ru-RU" dirty="0" err="1"/>
              <a:t>орбіту</a:t>
            </a:r>
            <a:r>
              <a:rPr lang="ru-RU" dirty="0"/>
              <a:t> </a:t>
            </a:r>
            <a:r>
              <a:rPr lang="ru-RU" dirty="0" err="1"/>
              <a:t>планети</a:t>
            </a:r>
            <a:r>
              <a:rPr lang="ru-RU" dirty="0"/>
              <a:t> Земля, з </a:t>
            </a:r>
            <a:r>
              <a:rPr lang="ru-RU" dirty="0" err="1"/>
              <a:t>цих</a:t>
            </a:r>
            <a:r>
              <a:rPr lang="ru-RU" dirty="0"/>
              <a:t> </a:t>
            </a:r>
            <a:r>
              <a:rPr lang="ru-RU" dirty="0" err="1"/>
              <a:t>уламків</a:t>
            </a:r>
            <a:r>
              <a:rPr lang="ru-RU" dirty="0"/>
              <a:t> </a:t>
            </a:r>
            <a:r>
              <a:rPr lang="ru-RU" dirty="0" err="1"/>
              <a:t>зібрався</a:t>
            </a:r>
            <a:r>
              <a:rPr lang="ru-RU" dirty="0"/>
              <a:t> </a:t>
            </a:r>
            <a:r>
              <a:rPr lang="ru-RU" dirty="0" err="1"/>
              <a:t>прото-Місяць</a:t>
            </a:r>
            <a:r>
              <a:rPr lang="ru-RU" dirty="0"/>
              <a:t> і почав </a:t>
            </a:r>
            <a:r>
              <a:rPr lang="ru-RU" dirty="0" err="1"/>
              <a:t>обертатися</a:t>
            </a:r>
            <a:r>
              <a:rPr lang="ru-RU" dirty="0"/>
              <a:t> по </a:t>
            </a:r>
            <a:r>
              <a:rPr lang="ru-RU" dirty="0" err="1"/>
              <a:t>орбіті</a:t>
            </a:r>
            <a:r>
              <a:rPr lang="ru-RU" dirty="0"/>
              <a:t> з </a:t>
            </a:r>
            <a:r>
              <a:rPr lang="ru-RU" dirty="0" err="1"/>
              <a:t>радіусом</a:t>
            </a:r>
            <a:r>
              <a:rPr lang="ru-RU" dirty="0"/>
              <a:t> </a:t>
            </a:r>
            <a:r>
              <a:rPr lang="ru-RU" dirty="0" err="1"/>
              <a:t>близько</a:t>
            </a:r>
            <a:r>
              <a:rPr lang="ru-RU" dirty="0"/>
              <a:t> 60 000 км. Земля в </a:t>
            </a:r>
            <a:r>
              <a:rPr lang="ru-RU" dirty="0" err="1"/>
              <a:t>результаті</a:t>
            </a:r>
            <a:r>
              <a:rPr lang="ru-RU" dirty="0"/>
              <a:t> удару </a:t>
            </a:r>
            <a:r>
              <a:rPr lang="ru-RU" dirty="0" err="1"/>
              <a:t>отримала</a:t>
            </a:r>
            <a:r>
              <a:rPr lang="ru-RU" dirty="0"/>
              <a:t> </a:t>
            </a:r>
            <a:r>
              <a:rPr lang="ru-RU" dirty="0" err="1"/>
              <a:t>різкий</a:t>
            </a:r>
            <a:r>
              <a:rPr lang="ru-RU" dirty="0"/>
              <a:t> </a:t>
            </a:r>
            <a:r>
              <a:rPr lang="ru-RU" dirty="0" err="1"/>
              <a:t>приріст</a:t>
            </a:r>
            <a:r>
              <a:rPr lang="ru-RU" dirty="0"/>
              <a:t> </a:t>
            </a:r>
            <a:r>
              <a:rPr lang="ru-RU" dirty="0" err="1"/>
              <a:t>швидкості</a:t>
            </a:r>
            <a:r>
              <a:rPr lang="ru-RU" dirty="0"/>
              <a:t> </a:t>
            </a:r>
            <a:r>
              <a:rPr lang="ru-RU" dirty="0" err="1"/>
              <a:t>обертання</a:t>
            </a:r>
            <a:r>
              <a:rPr lang="ru-RU" dirty="0"/>
              <a:t> (один </a:t>
            </a:r>
            <a:r>
              <a:rPr lang="ru-RU" dirty="0" err="1"/>
              <a:t>оберт</a:t>
            </a:r>
            <a:r>
              <a:rPr lang="ru-RU" dirty="0"/>
              <a:t> за 5 годин) і </a:t>
            </a:r>
            <a:r>
              <a:rPr lang="ru-RU" dirty="0" err="1"/>
              <a:t>помітний</a:t>
            </a:r>
            <a:r>
              <a:rPr lang="ru-RU" dirty="0"/>
              <a:t> </a:t>
            </a:r>
            <a:r>
              <a:rPr lang="ru-RU" dirty="0" err="1"/>
              <a:t>нахил</a:t>
            </a:r>
            <a:r>
              <a:rPr lang="ru-RU" dirty="0"/>
              <a:t> </a:t>
            </a:r>
            <a:r>
              <a:rPr lang="ru-RU" dirty="0" err="1"/>
              <a:t>вісі</a:t>
            </a:r>
            <a:r>
              <a:rPr lang="ru-RU" dirty="0"/>
              <a:t> </a:t>
            </a:r>
            <a:r>
              <a:rPr lang="ru-RU" dirty="0" err="1"/>
              <a:t>обертання</a:t>
            </a:r>
            <a:r>
              <a:rPr lang="ru-RU" dirty="0"/>
              <a:t>.</a:t>
            </a:r>
          </a:p>
        </p:txBody>
      </p:sp>
    </p:spTree>
    <p:extLst>
      <p:ext uri="{BB962C8B-B14F-4D97-AF65-F5344CB8AC3E}">
        <p14:creationId xmlns:p14="http://schemas.microsoft.com/office/powerpoint/2010/main" val="2635493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PICT0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85" y="-18292"/>
            <a:ext cx="914308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131840" y="-18291"/>
            <a:ext cx="5981364" cy="6759660"/>
          </a:xfrm>
        </p:spPr>
        <p:txBody>
          <a:bodyPr>
            <a:normAutofit/>
          </a:bodyPr>
          <a:lstStyle/>
          <a:p>
            <a:r>
              <a:rPr lang="ru-RU" dirty="0" err="1">
                <a:solidFill>
                  <a:schemeClr val="accent1">
                    <a:lumMod val="20000"/>
                    <a:lumOff val="80000"/>
                  </a:schemeClr>
                </a:solidFill>
              </a:rPr>
              <a:t>Об’єкт</a:t>
            </a:r>
            <a:r>
              <a:rPr lang="ru-RU" dirty="0">
                <a:solidFill>
                  <a:schemeClr val="accent1">
                    <a:lumMod val="20000"/>
                    <a:lumOff val="80000"/>
                  </a:schemeClr>
                </a:solidFill>
              </a:rPr>
              <a:t> </a:t>
            </a:r>
            <a:r>
              <a:rPr lang="ru-RU" dirty="0" err="1">
                <a:solidFill>
                  <a:schemeClr val="accent1">
                    <a:lumMod val="20000"/>
                    <a:lumOff val="80000"/>
                  </a:schemeClr>
                </a:solidFill>
              </a:rPr>
              <a:t>дослідження</a:t>
            </a:r>
            <a:r>
              <a:rPr lang="ru-RU" dirty="0">
                <a:solidFill>
                  <a:schemeClr val="accent1">
                    <a:lumMod val="20000"/>
                    <a:lumOff val="80000"/>
                  </a:schemeClr>
                </a:solidFill>
              </a:rPr>
              <a:t> – </a:t>
            </a:r>
            <a:r>
              <a:rPr lang="ru-RU" dirty="0" err="1">
                <a:solidFill>
                  <a:schemeClr val="accent1">
                    <a:lumMod val="20000"/>
                    <a:lumOff val="80000"/>
                  </a:schemeClr>
                </a:solidFill>
              </a:rPr>
              <a:t>небесне</a:t>
            </a:r>
            <a:r>
              <a:rPr lang="ru-RU" dirty="0">
                <a:solidFill>
                  <a:schemeClr val="accent1">
                    <a:lumMod val="20000"/>
                    <a:lumOff val="80000"/>
                  </a:schemeClr>
                </a:solidFill>
              </a:rPr>
              <a:t> </a:t>
            </a:r>
            <a:r>
              <a:rPr lang="ru-RU" dirty="0" err="1">
                <a:solidFill>
                  <a:schemeClr val="accent1">
                    <a:lumMod val="20000"/>
                    <a:lumOff val="80000"/>
                  </a:schemeClr>
                </a:solidFill>
              </a:rPr>
              <a:t>тіло</a:t>
            </a:r>
            <a:r>
              <a:rPr lang="ru-RU" dirty="0">
                <a:solidFill>
                  <a:schemeClr val="accent1">
                    <a:lumMod val="20000"/>
                    <a:lumOff val="80000"/>
                  </a:schemeClr>
                </a:solidFill>
              </a:rPr>
              <a:t> </a:t>
            </a:r>
            <a:r>
              <a:rPr lang="ru-RU" dirty="0" err="1">
                <a:solidFill>
                  <a:schemeClr val="accent1">
                    <a:lumMod val="20000"/>
                    <a:lumOff val="80000"/>
                  </a:schemeClr>
                </a:solidFill>
              </a:rPr>
              <a:t>Місяць</a:t>
            </a:r>
            <a:r>
              <a:rPr lang="ru-RU" dirty="0">
                <a:solidFill>
                  <a:schemeClr val="accent1">
                    <a:lumMod val="20000"/>
                    <a:lumOff val="80000"/>
                  </a:schemeClr>
                </a:solidFill>
              </a:rPr>
              <a:t>.</a:t>
            </a:r>
            <a:br>
              <a:rPr lang="ru-RU" dirty="0">
                <a:solidFill>
                  <a:schemeClr val="accent1">
                    <a:lumMod val="20000"/>
                    <a:lumOff val="80000"/>
                  </a:schemeClr>
                </a:solidFill>
              </a:rPr>
            </a:br>
            <a:r>
              <a:rPr lang="ru-RU" dirty="0">
                <a:solidFill>
                  <a:schemeClr val="accent1">
                    <a:lumMod val="20000"/>
                    <a:lumOff val="80000"/>
                  </a:schemeClr>
                </a:solidFill>
              </a:rPr>
              <a:t>Предмет </a:t>
            </a:r>
            <a:r>
              <a:rPr lang="ru-RU" dirty="0" err="1">
                <a:solidFill>
                  <a:schemeClr val="accent1">
                    <a:lumMod val="20000"/>
                    <a:lumOff val="80000"/>
                  </a:schemeClr>
                </a:solidFill>
              </a:rPr>
              <a:t>дослідження</a:t>
            </a:r>
            <a:r>
              <a:rPr lang="ru-RU" dirty="0">
                <a:solidFill>
                  <a:schemeClr val="accent1">
                    <a:lumMod val="20000"/>
                    <a:lumOff val="80000"/>
                  </a:schemeClr>
                </a:solidFill>
              </a:rPr>
              <a:t> – </a:t>
            </a:r>
            <a:r>
              <a:rPr lang="ru-RU" dirty="0" err="1">
                <a:solidFill>
                  <a:schemeClr val="accent1">
                    <a:lumMod val="20000"/>
                    <a:lumOff val="80000"/>
                  </a:schemeClr>
                </a:solidFill>
              </a:rPr>
              <a:t>рух</a:t>
            </a:r>
            <a:r>
              <a:rPr lang="ru-RU" dirty="0">
                <a:solidFill>
                  <a:schemeClr val="accent1">
                    <a:lumMod val="20000"/>
                    <a:lumOff val="80000"/>
                  </a:schemeClr>
                </a:solidFill>
              </a:rPr>
              <a:t> та </a:t>
            </a:r>
            <a:r>
              <a:rPr lang="ru-RU" dirty="0" err="1">
                <a:solidFill>
                  <a:schemeClr val="accent1">
                    <a:lumMod val="20000"/>
                    <a:lumOff val="80000"/>
                  </a:schemeClr>
                </a:solidFill>
              </a:rPr>
              <a:t>фази</a:t>
            </a:r>
            <a:r>
              <a:rPr lang="ru-RU" dirty="0">
                <a:solidFill>
                  <a:schemeClr val="accent1">
                    <a:lumMod val="20000"/>
                    <a:lumOff val="80000"/>
                  </a:schemeClr>
                </a:solidFill>
              </a:rPr>
              <a:t> природного </a:t>
            </a:r>
            <a:r>
              <a:rPr lang="ru-RU" dirty="0" err="1">
                <a:solidFill>
                  <a:schemeClr val="accent1">
                    <a:lumMod val="20000"/>
                    <a:lumOff val="80000"/>
                  </a:schemeClr>
                </a:solidFill>
              </a:rPr>
              <a:t>супутника</a:t>
            </a:r>
            <a:r>
              <a:rPr lang="ru-RU" dirty="0">
                <a:solidFill>
                  <a:schemeClr val="accent1">
                    <a:lumMod val="20000"/>
                    <a:lumOff val="80000"/>
                  </a:schemeClr>
                </a:solidFill>
              </a:rPr>
              <a:t> </a:t>
            </a:r>
            <a:r>
              <a:rPr lang="ru-RU" dirty="0" err="1">
                <a:solidFill>
                  <a:schemeClr val="accent1">
                    <a:lumMod val="20000"/>
                    <a:lumOff val="80000"/>
                  </a:schemeClr>
                </a:solidFill>
              </a:rPr>
              <a:t>Землі</a:t>
            </a:r>
            <a:r>
              <a:rPr lang="ru-RU" dirty="0">
                <a:solidFill>
                  <a:schemeClr val="accent1">
                    <a:lumMod val="20000"/>
                    <a:lumOff val="80000"/>
                  </a:schemeClr>
                </a:solidFill>
              </a:rPr>
              <a:t>, </a:t>
            </a:r>
            <a:r>
              <a:rPr lang="ru-RU" dirty="0" err="1">
                <a:solidFill>
                  <a:schemeClr val="accent1">
                    <a:lumMod val="20000"/>
                    <a:lumOff val="80000"/>
                  </a:schemeClr>
                </a:solidFill>
              </a:rPr>
              <a:t>його</a:t>
            </a:r>
            <a:r>
              <a:rPr lang="ru-RU" dirty="0">
                <a:solidFill>
                  <a:schemeClr val="accent1">
                    <a:lumMod val="20000"/>
                    <a:lumOff val="80000"/>
                  </a:schemeClr>
                </a:solidFill>
              </a:rPr>
              <a:t> </a:t>
            </a:r>
            <a:r>
              <a:rPr lang="ru-RU" dirty="0" err="1">
                <a:solidFill>
                  <a:schemeClr val="accent1">
                    <a:lumMod val="20000"/>
                    <a:lumOff val="80000"/>
                  </a:schemeClr>
                </a:solidFill>
              </a:rPr>
              <a:t>затемнення</a:t>
            </a:r>
            <a:r>
              <a:rPr lang="ru-RU" dirty="0">
                <a:solidFill>
                  <a:schemeClr val="accent1">
                    <a:lumMod val="20000"/>
                    <a:lumOff val="80000"/>
                  </a:schemeClr>
                </a:solidFill>
              </a:rPr>
              <a:t> та </a:t>
            </a:r>
            <a:r>
              <a:rPr lang="ru-RU" dirty="0" err="1">
                <a:solidFill>
                  <a:schemeClr val="accent1">
                    <a:lumMod val="20000"/>
                    <a:lumOff val="80000"/>
                  </a:schemeClr>
                </a:solidFill>
              </a:rPr>
              <a:t>відтінки</a:t>
            </a:r>
            <a:r>
              <a:rPr lang="ru-RU" dirty="0">
                <a:solidFill>
                  <a:schemeClr val="accent1">
                    <a:lumMod val="20000"/>
                    <a:lumOff val="80000"/>
                  </a:schemeClr>
                </a:solidFill>
              </a:rPr>
              <a:t>.</a:t>
            </a:r>
            <a:br>
              <a:rPr lang="ru-RU" dirty="0">
                <a:solidFill>
                  <a:schemeClr val="accent1">
                    <a:lumMod val="20000"/>
                    <a:lumOff val="80000"/>
                  </a:schemeClr>
                </a:solidFill>
              </a:rPr>
            </a:br>
            <a:endParaRPr lang="uk-UA" dirty="0">
              <a:solidFill>
                <a:schemeClr val="accent1">
                  <a:lumMod val="20000"/>
                  <a:lumOff val="80000"/>
                </a:schemeClr>
              </a:solidFill>
            </a:endParaRPr>
          </a:p>
        </p:txBody>
      </p:sp>
    </p:spTree>
    <p:extLst>
      <p:ext uri="{BB962C8B-B14F-4D97-AF65-F5344CB8AC3E}">
        <p14:creationId xmlns:p14="http://schemas.microsoft.com/office/powerpoint/2010/main" val="235623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PICT0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85" y="-18292"/>
            <a:ext cx="914308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131840" y="-18291"/>
            <a:ext cx="5981364" cy="6759660"/>
          </a:xfrm>
        </p:spPr>
        <p:txBody>
          <a:bodyPr>
            <a:normAutofit/>
          </a:bodyPr>
          <a:lstStyle/>
          <a:p>
            <a:r>
              <a:rPr lang="uk-UA" sz="2700" u="sng" dirty="0">
                <a:solidFill>
                  <a:srgbClr val="FFFF00"/>
                </a:solidFill>
              </a:rPr>
              <a:t>Актуальність</a:t>
            </a:r>
            <a:r>
              <a:rPr lang="uk-UA" sz="2700" dirty="0">
                <a:solidFill>
                  <a:schemeClr val="accent1">
                    <a:lumMod val="20000"/>
                    <a:lumOff val="80000"/>
                  </a:schemeClr>
                </a:solidFill>
              </a:rPr>
              <a:t> полягає у важливості вивчення Місяця як небесного тіла, </a:t>
            </a:r>
            <a:r>
              <a:rPr lang="uk-UA" sz="2700" dirty="0" smtClean="0">
                <a:solidFill>
                  <a:schemeClr val="accent1">
                    <a:lumMod val="20000"/>
                    <a:lumOff val="80000"/>
                  </a:schemeClr>
                </a:solidFill>
              </a:rPr>
              <a:t>розумінні </a:t>
            </a:r>
            <a:r>
              <a:rPr lang="uk-UA" sz="2700" dirty="0">
                <a:solidFill>
                  <a:schemeClr val="accent1">
                    <a:lumMod val="20000"/>
                    <a:lumOff val="80000"/>
                  </a:schemeClr>
                </a:solidFill>
              </a:rPr>
              <a:t>особливостей його руху відповідно </a:t>
            </a:r>
            <a:r>
              <a:rPr lang="uk-UA" sz="2700" dirty="0" smtClean="0">
                <a:solidFill>
                  <a:schemeClr val="accent1">
                    <a:lumMod val="20000"/>
                    <a:lumOff val="80000"/>
                  </a:schemeClr>
                </a:solidFill>
              </a:rPr>
              <a:t>фазам, </a:t>
            </a:r>
            <a:r>
              <a:rPr lang="uk-UA" sz="2700" dirty="0">
                <a:solidFill>
                  <a:schemeClr val="accent1">
                    <a:lumMod val="20000"/>
                    <a:lumOff val="80000"/>
                  </a:schemeClr>
                </a:solidFill>
              </a:rPr>
              <a:t>причини затемнення та зміни відтінків. У процесі дослідження вирішені </a:t>
            </a:r>
            <a:r>
              <a:rPr lang="uk-UA" sz="2700" u="sng" dirty="0" smtClean="0">
                <a:solidFill>
                  <a:srgbClr val="FF0000"/>
                </a:solidFill>
              </a:rPr>
              <a:t>завдання</a:t>
            </a:r>
            <a:r>
              <a:rPr lang="uk-UA" sz="2700" dirty="0">
                <a:solidFill>
                  <a:schemeClr val="accent1">
                    <a:lumMod val="20000"/>
                    <a:lumOff val="80000"/>
                  </a:schemeClr>
                </a:solidFill>
              </a:rPr>
              <a:t>: зібрано та проаналізовано інформацію, про те, чим насправді є Місяць, вивчено фактори, що впливають на відтінки супутника Землі, проведено спостереження неозброєним оком та за допомогою телескопа (великого шкільного рефрактора) за небесним об’єктом та досліджено його руху відповідно фаз та пояснена природа затемнень. </a:t>
            </a:r>
          </a:p>
        </p:txBody>
      </p:sp>
    </p:spTree>
    <p:extLst>
      <p:ext uri="{BB962C8B-B14F-4D97-AF65-F5344CB8AC3E}">
        <p14:creationId xmlns:p14="http://schemas.microsoft.com/office/powerpoint/2010/main" val="1795281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486"/>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3754760" cy="2146250"/>
          </a:xfrm>
        </p:spPr>
        <p:txBody>
          <a:bodyPr>
            <a:noAutofit/>
          </a:bodyPr>
          <a:lstStyle/>
          <a:p>
            <a:r>
              <a:rPr lang="uk-UA" sz="7200" dirty="0" smtClean="0">
                <a:solidFill>
                  <a:srgbClr val="FFFF00"/>
                </a:solidFill>
              </a:rPr>
              <a:t>ФАЗИ МІСЯЦЯ</a:t>
            </a:r>
            <a:endParaRPr lang="ru-RU" sz="7200" dirty="0">
              <a:solidFill>
                <a:srgbClr val="FFFF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73016"/>
            <a:ext cx="9143999"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Круговая стрелка 2"/>
          <p:cNvSpPr/>
          <p:nvPr/>
        </p:nvSpPr>
        <p:spPr>
          <a:xfrm>
            <a:off x="4283968" y="-243408"/>
            <a:ext cx="2952328" cy="2492896"/>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TextBox 3"/>
          <p:cNvSpPr txBox="1"/>
          <p:nvPr/>
        </p:nvSpPr>
        <p:spPr>
          <a:xfrm>
            <a:off x="3779912" y="1003040"/>
            <a:ext cx="1008112" cy="523220"/>
          </a:xfrm>
          <a:prstGeom prst="rect">
            <a:avLst/>
          </a:prstGeom>
          <a:noFill/>
        </p:spPr>
        <p:txBody>
          <a:bodyPr wrap="square" rtlCol="0">
            <a:spAutoFit/>
          </a:bodyPr>
          <a:lstStyle/>
          <a:p>
            <a:r>
              <a:rPr lang="uk-UA" sz="2800" dirty="0" smtClean="0">
                <a:solidFill>
                  <a:schemeClr val="bg1"/>
                </a:solidFill>
              </a:rPr>
              <a:t>Захід</a:t>
            </a:r>
            <a:endParaRPr lang="ru-RU" sz="2800" dirty="0">
              <a:solidFill>
                <a:schemeClr val="bg1"/>
              </a:solidFill>
            </a:endParaRPr>
          </a:p>
        </p:txBody>
      </p:sp>
      <p:sp>
        <p:nvSpPr>
          <p:cNvPr id="5" name="TextBox 4"/>
          <p:cNvSpPr txBox="1"/>
          <p:nvPr/>
        </p:nvSpPr>
        <p:spPr>
          <a:xfrm>
            <a:off x="6579900" y="1124744"/>
            <a:ext cx="1368152" cy="523220"/>
          </a:xfrm>
          <a:prstGeom prst="rect">
            <a:avLst/>
          </a:prstGeom>
          <a:noFill/>
        </p:spPr>
        <p:txBody>
          <a:bodyPr wrap="square" rtlCol="0">
            <a:spAutoFit/>
          </a:bodyPr>
          <a:lstStyle/>
          <a:p>
            <a:r>
              <a:rPr lang="uk-UA" sz="2800" dirty="0" smtClean="0">
                <a:solidFill>
                  <a:schemeClr val="bg1"/>
                </a:solidFill>
              </a:rPr>
              <a:t>Схід</a:t>
            </a:r>
            <a:endParaRPr lang="ru-RU" sz="2800" dirty="0">
              <a:solidFill>
                <a:schemeClr val="bg1"/>
              </a:solidFill>
            </a:endParaRPr>
          </a:p>
        </p:txBody>
      </p:sp>
      <p:sp>
        <p:nvSpPr>
          <p:cNvPr id="6" name="TextBox 5"/>
          <p:cNvSpPr txBox="1"/>
          <p:nvPr/>
        </p:nvSpPr>
        <p:spPr>
          <a:xfrm>
            <a:off x="10344" y="2363069"/>
            <a:ext cx="8964488" cy="1200329"/>
          </a:xfrm>
          <a:prstGeom prst="rect">
            <a:avLst/>
          </a:prstGeom>
          <a:solidFill>
            <a:srgbClr val="FFC000"/>
          </a:solidFill>
        </p:spPr>
        <p:txBody>
          <a:bodyPr wrap="square" rtlCol="0">
            <a:spAutoFit/>
          </a:bodyPr>
          <a:lstStyle/>
          <a:p>
            <a:pPr algn="just"/>
            <a:r>
              <a:rPr lang="uk-UA" sz="2400" dirty="0" smtClean="0">
                <a:latin typeface="Times New Roman" panose="02020603050405020304" pitchFamily="18" charset="0"/>
                <a:cs typeface="Times New Roman" panose="02020603050405020304" pitchFamily="18" charset="0"/>
              </a:rPr>
              <a:t>У процесі дослідження було встановлено, що Місяць у фазі  «Новий</a:t>
            </a:r>
            <a:r>
              <a:rPr lang="uk-UA" sz="2400" dirty="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чорна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куля, </a:t>
            </a:r>
            <a:r>
              <a:rPr lang="ru-RU" sz="2400" dirty="0" err="1">
                <a:latin typeface="Times New Roman" panose="02020603050405020304" pitchFamily="18" charset="0"/>
                <a:cs typeface="Times New Roman" panose="02020603050405020304" pitchFamily="18" charset="0"/>
              </a:rPr>
              <a:t>її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зовсім</a:t>
            </a:r>
            <a:r>
              <a:rPr lang="ru-RU" sz="2400" dirty="0">
                <a:latin typeface="Times New Roman" panose="02020603050405020304" pitchFamily="18" charset="0"/>
                <a:cs typeface="Times New Roman" panose="02020603050405020304" pitchFamily="18" charset="0"/>
              </a:rPr>
              <a:t> не видно, коли </a:t>
            </a:r>
            <a:r>
              <a:rPr lang="ru-RU" sz="2400" dirty="0" err="1">
                <a:latin typeface="Times New Roman" panose="02020603050405020304" pitchFamily="18" charset="0"/>
                <a:cs typeface="Times New Roman" panose="02020603050405020304" pitchFamily="18" charset="0"/>
              </a:rPr>
              <a:t>Місяць</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стороні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Сонця</a:t>
            </a:r>
            <a:r>
              <a:rPr lang="ru-RU"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знаходиться весь час на півночі.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46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486"/>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44624" y="2276872"/>
            <a:ext cx="8686800" cy="720080"/>
          </a:xfrm>
        </p:spPr>
        <p:txBody>
          <a:bodyPr>
            <a:noAutofit/>
          </a:bodyPr>
          <a:lstStyle/>
          <a:p>
            <a:r>
              <a:rPr lang="uk-UA" sz="7200" dirty="0" smtClean="0">
                <a:solidFill>
                  <a:srgbClr val="FFFF00"/>
                </a:solidFill>
              </a:rPr>
              <a:t>Сонячне затемнення</a:t>
            </a:r>
            <a:endParaRPr lang="ru-RU" sz="7200" dirty="0">
              <a:solidFill>
                <a:srgbClr val="FFFF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996952"/>
            <a:ext cx="8640960"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6024" y="116632"/>
            <a:ext cx="4572000" cy="19389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ru-RU" sz="2400" dirty="0" err="1">
                <a:latin typeface="Times New Roman" panose="02020603050405020304" pitchFamily="18" charset="0"/>
                <a:cs typeface="Times New Roman" panose="02020603050405020304" pitchFamily="18" charset="0"/>
              </a:rPr>
              <a:t>Затемнення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Сонця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астрономічне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явище</a:t>
            </a:r>
            <a:r>
              <a:rPr lang="ru-RU" sz="2400" dirty="0">
                <a:latin typeface="Times New Roman" panose="02020603050405020304" pitchFamily="18" charset="0"/>
                <a:cs typeface="Times New Roman" panose="02020603050405020304" pitchFamily="18" charset="0"/>
              </a:rPr>
              <a:t>, яке </a:t>
            </a:r>
            <a:r>
              <a:rPr lang="ru-RU" sz="2400" dirty="0" err="1">
                <a:latin typeface="Times New Roman" panose="02020603050405020304" pitchFamily="18" charset="0"/>
                <a:cs typeface="Times New Roman" panose="02020603050405020304" pitchFamily="18" charset="0"/>
              </a:rPr>
              <a:t>відбувається</a:t>
            </a:r>
            <a:r>
              <a:rPr lang="ru-RU" sz="2400" dirty="0">
                <a:latin typeface="Times New Roman" panose="02020603050405020304" pitchFamily="18" charset="0"/>
                <a:cs typeface="Times New Roman" panose="02020603050405020304" pitchFamily="18" charset="0"/>
              </a:rPr>
              <a:t>, коли </a:t>
            </a:r>
            <a:r>
              <a:rPr lang="ru-RU" sz="2400" dirty="0" err="1">
                <a:latin typeface="Times New Roman" panose="02020603050405020304" pitchFamily="18" charset="0"/>
                <a:cs typeface="Times New Roman" panose="02020603050405020304" pitchFamily="18" charset="0"/>
              </a:rPr>
              <a:t>Місяць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знаходиться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Сонцем</a:t>
            </a:r>
            <a:r>
              <a:rPr lang="ru-RU" sz="2400" dirty="0">
                <a:latin typeface="Times New Roman" panose="02020603050405020304" pitchFamily="18" charset="0"/>
                <a:cs typeface="Times New Roman" panose="02020603050405020304" pitchFamily="18" charset="0"/>
              </a:rPr>
              <a:t> і Землею і </a:t>
            </a:r>
            <a:r>
              <a:rPr lang="ru-RU" sz="2400" dirty="0" err="1">
                <a:latin typeface="Times New Roman" panose="02020603050405020304" pitchFamily="18" charset="0"/>
                <a:cs typeface="Times New Roman" panose="02020603050405020304" pitchFamily="18" charset="0"/>
              </a:rPr>
              <a:t>тим</a:t>
            </a:r>
            <a:r>
              <a:rPr lang="ru-RU" sz="2400" dirty="0">
                <a:latin typeface="Times New Roman" panose="02020603050405020304" pitchFamily="18" charset="0"/>
                <a:cs typeface="Times New Roman" panose="02020603050405020304" pitchFamily="18" charset="0"/>
              </a:rPr>
              <a:t> самим </a:t>
            </a:r>
            <a:r>
              <a:rPr lang="ru-RU" sz="2400" dirty="0" err="1">
                <a:latin typeface="Times New Roman" panose="02020603050405020304" pitchFamily="18" charset="0"/>
                <a:cs typeface="Times New Roman" panose="02020603050405020304" pitchFamily="18" charset="0"/>
              </a:rPr>
              <a:t>затьмарює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сонячне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світло</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482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486"/>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40757" y="2123658"/>
            <a:ext cx="8686800" cy="585262"/>
          </a:xfrm>
        </p:spPr>
        <p:txBody>
          <a:bodyPr>
            <a:noAutofit/>
          </a:bodyPr>
          <a:lstStyle/>
          <a:p>
            <a:r>
              <a:rPr lang="uk-UA" sz="7200" dirty="0" smtClean="0">
                <a:solidFill>
                  <a:srgbClr val="FFFF00"/>
                </a:solidFill>
              </a:rPr>
              <a:t>Сонячне затемнення</a:t>
            </a:r>
            <a:endParaRPr lang="ru-RU" sz="7200" dirty="0">
              <a:solidFill>
                <a:srgbClr val="FFFF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64216286"/>
              </p:ext>
            </p:extLst>
          </p:nvPr>
        </p:nvGraphicFramePr>
        <p:xfrm>
          <a:off x="251518" y="2924943"/>
          <a:ext cx="8784980" cy="3671684"/>
        </p:xfrm>
        <a:graphic>
          <a:graphicData uri="http://schemas.openxmlformats.org/drawingml/2006/table">
            <a:tbl>
              <a:tblPr firstRow="1" firstCol="1" bandRow="1">
                <a:tableStyleId>{5C22544A-7EE6-4342-B048-85BDC9FD1C3A}</a:tableStyleId>
              </a:tblPr>
              <a:tblGrid>
                <a:gridCol w="1756996"/>
                <a:gridCol w="1756996"/>
                <a:gridCol w="1756996"/>
                <a:gridCol w="1756996"/>
                <a:gridCol w="1756996"/>
              </a:tblGrid>
              <a:tr h="164065">
                <a:tc>
                  <a:txBody>
                    <a:bodyPr/>
                    <a:lstStyle/>
                    <a:p>
                      <a:pPr>
                        <a:lnSpc>
                          <a:spcPct val="115000"/>
                        </a:lnSpc>
                        <a:spcAft>
                          <a:spcPts val="0"/>
                        </a:spcAft>
                      </a:pPr>
                      <a:r>
                        <a:rPr lang="ru-RU" sz="1400" dirty="0" err="1">
                          <a:effectLst/>
                        </a:rPr>
                        <a:t>Затемнення</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u="sng" dirty="0" err="1">
                          <a:effectLst/>
                          <a:hlinkClick r:id="rId3" tooltip="Київ"/>
                        </a:rPr>
                        <a:t>Київ</a:t>
                      </a:r>
                      <a:r>
                        <a:rPr lang="ru-RU" sz="1400" dirty="0">
                          <a:effectLst/>
                        </a:rPr>
                        <a:t> </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u="sng" dirty="0" err="1">
                          <a:effectLst/>
                          <a:hlinkClick r:id="rId4" tooltip="Львів"/>
                        </a:rPr>
                        <a:t>Львів</a:t>
                      </a:r>
                      <a:r>
                        <a:rPr lang="ru-RU" sz="1400" dirty="0">
                          <a:effectLst/>
                        </a:rPr>
                        <a:t> </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u="sng" dirty="0">
                          <a:effectLst/>
                          <a:hlinkClick r:id="rId5" tooltip="Одеса"/>
                        </a:rPr>
                        <a:t>Одеса</a:t>
                      </a:r>
                      <a:r>
                        <a:rPr lang="ru-RU" sz="1400" dirty="0">
                          <a:effectLst/>
                        </a:rPr>
                        <a:t> </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u="sng" dirty="0" err="1">
                          <a:effectLst/>
                          <a:hlinkClick r:id="rId6" tooltip="Донецьк"/>
                        </a:rPr>
                        <a:t>Донецьк</a:t>
                      </a:r>
                      <a:r>
                        <a:rPr lang="ru-RU" sz="1400" dirty="0">
                          <a:effectLst/>
                        </a:rPr>
                        <a:t> </a:t>
                      </a:r>
                      <a:endParaRPr lang="ru-RU" sz="1100" dirty="0">
                        <a:effectLst/>
                        <a:latin typeface="Calibri"/>
                        <a:ea typeface="Times New Roman"/>
                        <a:cs typeface="Calibri"/>
                      </a:endParaRPr>
                    </a:p>
                  </a:txBody>
                  <a:tcPr marL="30480" marR="30480" marT="9525" marB="9525" anchor="ctr"/>
                </a:tc>
              </a:tr>
              <a:tr h="681454">
                <a:tc>
                  <a:txBody>
                    <a:bodyPr/>
                    <a:lstStyle/>
                    <a:p>
                      <a:pPr>
                        <a:lnSpc>
                          <a:spcPct val="115000"/>
                        </a:lnSpc>
                        <a:spcAft>
                          <a:spcPts val="0"/>
                        </a:spcAft>
                      </a:pPr>
                      <a:r>
                        <a:rPr lang="ru-RU" sz="1400">
                          <a:effectLst/>
                        </a:rPr>
                        <a:t>Сонячне затемнення 21 червня 2020 року</a:t>
                      </a:r>
                      <a:endParaRPr lang="ru-RU" sz="110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1.4</a:t>
                      </a:r>
                      <a:r>
                        <a:rPr lang="ru-RU" sz="1400" dirty="0" smtClean="0">
                          <a:effectLst/>
                        </a:rPr>
                        <a:t>%  </a:t>
                      </a:r>
                      <a:r>
                        <a:rPr lang="ru-RU" sz="1400" dirty="0">
                          <a:effectLst/>
                        </a:rPr>
                        <a:t>5:51</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0</a:t>
                      </a:r>
                      <a:r>
                        <a:rPr lang="ru-RU" sz="1400" dirty="0" smtClean="0">
                          <a:effectLst/>
                        </a:rPr>
                        <a:t>%  </a:t>
                      </a:r>
                      <a:r>
                        <a:rPr lang="ru-RU" sz="1400" dirty="0">
                          <a:effectLst/>
                        </a:rPr>
                        <a:t>5:47</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5</a:t>
                      </a:r>
                      <a:r>
                        <a:rPr lang="ru-RU" sz="1400" dirty="0" smtClean="0">
                          <a:effectLst/>
                        </a:rPr>
                        <a:t>%   </a:t>
                      </a:r>
                      <a:r>
                        <a:rPr lang="ru-RU" sz="1400" dirty="0">
                          <a:effectLst/>
                        </a:rPr>
                        <a:t>5:45</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8% </a:t>
                      </a:r>
                      <a:r>
                        <a:rPr lang="ru-RU" sz="1400" dirty="0" smtClean="0">
                          <a:effectLst/>
                        </a:rPr>
                        <a:t>  5:52</a:t>
                      </a:r>
                      <a:endParaRPr lang="ru-RU" sz="1100" dirty="0">
                        <a:effectLst/>
                        <a:latin typeface="Calibri"/>
                        <a:ea typeface="Times New Roman"/>
                        <a:cs typeface="Calibri"/>
                      </a:endParaRPr>
                    </a:p>
                  </a:txBody>
                  <a:tcPr marL="30480" marR="30480" marT="9525" marB="9525" anchor="ctr"/>
                </a:tc>
              </a:tr>
              <a:tr h="681454">
                <a:tc>
                  <a:txBody>
                    <a:bodyPr/>
                    <a:lstStyle/>
                    <a:p>
                      <a:pPr>
                        <a:lnSpc>
                          <a:spcPct val="115000"/>
                        </a:lnSpc>
                        <a:spcAft>
                          <a:spcPts val="0"/>
                        </a:spcAft>
                      </a:pPr>
                      <a:r>
                        <a:rPr lang="ru-RU" sz="1400">
                          <a:effectLst/>
                        </a:rPr>
                        <a:t>Сонячне затемнення 10 червня 2021 року</a:t>
                      </a:r>
                      <a:endParaRPr lang="ru-RU" sz="110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5% </a:t>
                      </a:r>
                      <a:r>
                        <a:rPr lang="ru-RU" sz="1400" dirty="0" smtClean="0">
                          <a:effectLst/>
                        </a:rPr>
                        <a:t> 11:15</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5</a:t>
                      </a:r>
                      <a:r>
                        <a:rPr lang="ru-RU" sz="1400" dirty="0" smtClean="0">
                          <a:effectLst/>
                        </a:rPr>
                        <a:t>%  </a:t>
                      </a:r>
                      <a:r>
                        <a:rPr lang="ru-RU" sz="1400" dirty="0">
                          <a:effectLst/>
                        </a:rPr>
                        <a:t>10:59</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0.2</a:t>
                      </a:r>
                      <a:r>
                        <a:rPr lang="ru-RU" sz="1400" dirty="0" smtClean="0">
                          <a:effectLst/>
                        </a:rPr>
                        <a:t>%   </a:t>
                      </a:r>
                      <a:r>
                        <a:rPr lang="ru-RU" sz="1400" dirty="0">
                          <a:effectLst/>
                        </a:rPr>
                        <a:t>11:16</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2% </a:t>
                      </a:r>
                      <a:r>
                        <a:rPr lang="ru-RU" sz="1400" dirty="0" smtClean="0">
                          <a:effectLst/>
                        </a:rPr>
                        <a:t>  11:33</a:t>
                      </a:r>
                      <a:endParaRPr lang="ru-RU" sz="1100" dirty="0">
                        <a:effectLst/>
                        <a:latin typeface="Calibri"/>
                        <a:ea typeface="Times New Roman"/>
                        <a:cs typeface="Calibri"/>
                      </a:endParaRPr>
                    </a:p>
                  </a:txBody>
                  <a:tcPr marL="30480" marR="30480" marT="9525" marB="9525" anchor="ctr"/>
                </a:tc>
              </a:tr>
              <a:tr h="681454">
                <a:tc>
                  <a:txBody>
                    <a:bodyPr/>
                    <a:lstStyle/>
                    <a:p>
                      <a:pPr>
                        <a:lnSpc>
                          <a:spcPct val="115000"/>
                        </a:lnSpc>
                        <a:spcAft>
                          <a:spcPts val="0"/>
                        </a:spcAft>
                      </a:pPr>
                      <a:r>
                        <a:rPr lang="ru-RU" sz="1400">
                          <a:effectLst/>
                        </a:rPr>
                        <a:t>Сонячне затемнення 25 жовтня 2022 року</a:t>
                      </a:r>
                      <a:endParaRPr lang="ru-RU" sz="110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51% </a:t>
                      </a:r>
                      <a:r>
                        <a:rPr lang="ru-RU" sz="1400" dirty="0" smtClean="0">
                          <a:effectLst/>
                        </a:rPr>
                        <a:t> 10:36</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42% </a:t>
                      </a:r>
                      <a:r>
                        <a:rPr lang="ru-RU" sz="1400" dirty="0" smtClean="0">
                          <a:effectLst/>
                        </a:rPr>
                        <a:t> 10:29</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47% </a:t>
                      </a:r>
                      <a:r>
                        <a:rPr lang="ru-RU" sz="1400" dirty="0" smtClean="0">
                          <a:effectLst/>
                        </a:rPr>
                        <a:t> 10:41</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57% </a:t>
                      </a:r>
                      <a:r>
                        <a:rPr lang="ru-RU" sz="1400" dirty="0" smtClean="0">
                          <a:effectLst/>
                        </a:rPr>
                        <a:t>    10:49</a:t>
                      </a:r>
                      <a:endParaRPr lang="ru-RU" sz="1100" dirty="0">
                        <a:effectLst/>
                        <a:latin typeface="Calibri"/>
                        <a:ea typeface="Times New Roman"/>
                        <a:cs typeface="Calibri"/>
                      </a:endParaRPr>
                    </a:p>
                  </a:txBody>
                  <a:tcPr marL="30480" marR="30480" marT="9525" marB="9525" anchor="ctr"/>
                </a:tc>
              </a:tr>
              <a:tr h="681454">
                <a:tc>
                  <a:txBody>
                    <a:bodyPr/>
                    <a:lstStyle/>
                    <a:p>
                      <a:pPr>
                        <a:lnSpc>
                          <a:spcPct val="115000"/>
                        </a:lnSpc>
                        <a:spcAft>
                          <a:spcPts val="0"/>
                        </a:spcAft>
                      </a:pPr>
                      <a:r>
                        <a:rPr lang="ru-RU" sz="1400">
                          <a:effectLst/>
                        </a:rPr>
                        <a:t>Сонячне затемнення 29 березня 2025 року</a:t>
                      </a:r>
                      <a:endParaRPr lang="ru-RU" sz="110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a:effectLst/>
                        </a:rPr>
                        <a:t>0%</a:t>
                      </a:r>
                      <a:endParaRPr lang="ru-RU" sz="110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2% </a:t>
                      </a:r>
                      <a:r>
                        <a:rPr lang="ru-RU" sz="1400" dirty="0" smtClean="0">
                          <a:effectLst/>
                        </a:rPr>
                        <a:t> 11:29</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a:effectLst/>
                        </a:rPr>
                        <a:t>0%</a:t>
                      </a:r>
                      <a:endParaRPr lang="ru-RU" sz="110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a:effectLst/>
                        </a:rPr>
                        <a:t>0%</a:t>
                      </a:r>
                      <a:endParaRPr lang="ru-RU" sz="1100">
                        <a:effectLst/>
                        <a:latin typeface="Calibri"/>
                        <a:ea typeface="Times New Roman"/>
                        <a:cs typeface="Calibri"/>
                      </a:endParaRPr>
                    </a:p>
                  </a:txBody>
                  <a:tcPr marL="30480" marR="30480" marT="9525" marB="9525" anchor="ctr"/>
                </a:tc>
              </a:tr>
              <a:tr h="681454">
                <a:tc>
                  <a:txBody>
                    <a:bodyPr/>
                    <a:lstStyle/>
                    <a:p>
                      <a:pPr>
                        <a:lnSpc>
                          <a:spcPct val="115000"/>
                        </a:lnSpc>
                        <a:spcAft>
                          <a:spcPts val="0"/>
                        </a:spcAft>
                      </a:pPr>
                      <a:r>
                        <a:rPr lang="ru-RU" sz="1400">
                          <a:effectLst/>
                        </a:rPr>
                        <a:t>Сонячне затемнення 2 серпня 2027 року</a:t>
                      </a:r>
                      <a:endParaRPr lang="ru-RU" sz="110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27</a:t>
                      </a:r>
                      <a:r>
                        <a:rPr lang="ru-RU" sz="1400" dirty="0" smtClean="0">
                          <a:effectLst/>
                        </a:rPr>
                        <a:t>%   </a:t>
                      </a:r>
                      <a:r>
                        <a:rPr lang="ru-RU" sz="1400" dirty="0">
                          <a:effectLst/>
                        </a:rPr>
                        <a:t>9:34</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35% </a:t>
                      </a:r>
                      <a:r>
                        <a:rPr lang="ru-RU" sz="1400" dirty="0" smtClean="0">
                          <a:effectLst/>
                        </a:rPr>
                        <a:t>  9:26</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39% </a:t>
                      </a:r>
                      <a:r>
                        <a:rPr lang="ru-RU" sz="1400" dirty="0" smtClean="0">
                          <a:effectLst/>
                        </a:rPr>
                        <a:t>  9:37</a:t>
                      </a:r>
                      <a:endParaRPr lang="ru-RU" sz="1100" dirty="0">
                        <a:effectLst/>
                        <a:latin typeface="Calibri"/>
                        <a:ea typeface="Times New Roman"/>
                        <a:cs typeface="Calibri"/>
                      </a:endParaRPr>
                    </a:p>
                  </a:txBody>
                  <a:tcPr marL="30480" marR="30480" marT="9525" marB="9525" anchor="ctr"/>
                </a:tc>
                <a:tc>
                  <a:txBody>
                    <a:bodyPr/>
                    <a:lstStyle/>
                    <a:p>
                      <a:pPr>
                        <a:lnSpc>
                          <a:spcPct val="115000"/>
                        </a:lnSpc>
                        <a:spcAft>
                          <a:spcPts val="0"/>
                        </a:spcAft>
                      </a:pPr>
                      <a:r>
                        <a:rPr lang="ru-RU" sz="1400" dirty="0">
                          <a:effectLst/>
                        </a:rPr>
                        <a:t>26</a:t>
                      </a:r>
                      <a:r>
                        <a:rPr lang="ru-RU" sz="1400" dirty="0" smtClean="0">
                          <a:effectLst/>
                        </a:rPr>
                        <a:t>%     </a:t>
                      </a:r>
                      <a:r>
                        <a:rPr lang="ru-RU" sz="1400" dirty="0">
                          <a:effectLst/>
                        </a:rPr>
                        <a:t>9:45</a:t>
                      </a:r>
                      <a:br>
                        <a:rPr lang="ru-RU" sz="1400" dirty="0">
                          <a:effectLst/>
                        </a:rPr>
                      </a:br>
                      <a:endParaRPr lang="ru-RU" sz="1100" dirty="0">
                        <a:effectLst/>
                        <a:latin typeface="Calibri"/>
                        <a:ea typeface="Times New Roman"/>
                        <a:cs typeface="Calibri"/>
                      </a:endParaRPr>
                    </a:p>
                  </a:txBody>
                  <a:tcPr marL="30480" marR="30480" marT="9525" marB="9525" anchor="ctr"/>
                </a:tc>
              </a:tr>
            </a:tbl>
          </a:graphicData>
        </a:graphic>
      </p:graphicFrame>
      <p:sp>
        <p:nvSpPr>
          <p:cNvPr id="6" name="Rectangle 3"/>
          <p:cNvSpPr>
            <a:spLocks noChangeArrowheads="1"/>
          </p:cNvSpPr>
          <p:nvPr/>
        </p:nvSpPr>
        <p:spPr bwMode="auto">
          <a:xfrm>
            <a:off x="251520" y="430887"/>
            <a:ext cx="8784976" cy="1692771"/>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3200" b="1" i="1" u="sng" strike="noStrike" cap="none" normalizeH="0" baseline="0" dirty="0" smtClean="0" bmk="_Toc25653046">
                <a:ln>
                  <a:noFill/>
                </a:ln>
                <a:solidFill>
                  <a:srgbClr val="000000"/>
                </a:solidFill>
                <a:effectLst/>
                <a:latin typeface="Times New Roman" pitchFamily="18" charset="0"/>
                <a:ea typeface="Times New Roman" pitchFamily="18" charset="0"/>
                <a:cs typeface="Times New Roman" pitchFamily="18" charset="0"/>
              </a:rPr>
              <a:t>Видимість у містах України</a:t>
            </a:r>
            <a:endParaRPr kumimoji="0" lang="ru-RU" altLang="ru-RU" sz="3200" b="0" i="0" u="none" strike="noStrike" cap="none" normalizeH="0" baseline="0" dirty="0" smtClean="0" bmk="">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Ця таблиця відображає дані про видимість затемнень у містах України. Наводяться дані про відсоток затемнення у максимальній фазі та час (</a:t>
            </a:r>
            <a:r>
              <a:rPr kumimoji="0" lang="uk-UA" altLang="ru-RU" sz="2400" b="0" i="0" u="none" strike="noStrike" cap="none" normalizeH="0" baseline="0" dirty="0" smtClean="0" bmk="_Toc25653047">
                <a:ln>
                  <a:noFill/>
                </a:ln>
                <a:solidFill>
                  <a:srgbClr val="0B0080"/>
                </a:solidFill>
                <a:effectLst/>
                <a:latin typeface="Times New Roman" pitchFamily="18" charset="0"/>
                <a:ea typeface="Times New Roman" pitchFamily="18" charset="0"/>
                <a:cs typeface="Times New Roman" pitchFamily="18" charset="0"/>
                <a:hlinkClick r:id="rId7" tooltip="UTC"/>
              </a:rPr>
              <a:t>UTC</a:t>
            </a:r>
            <a:r>
              <a:rPr kumimoji="0" lang="uk-UA" altLang="ru-RU" sz="2400" b="0" i="0" u="none" strike="noStrike" cap="none" normalizeH="0" baseline="0" dirty="0" smtClean="0" bmk="_Toc25653047">
                <a:ln>
                  <a:noFill/>
                </a:ln>
                <a:solidFill>
                  <a:schemeClr val="tx1"/>
                </a:solidFill>
                <a:effectLst/>
                <a:latin typeface="Times New Roman" pitchFamily="18" charset="0"/>
                <a:ea typeface="Times New Roman" pitchFamily="18" charset="0"/>
                <a:cs typeface="Times New Roman" pitchFamily="18" charset="0"/>
              </a:rPr>
              <a:t>).</a:t>
            </a:r>
            <a:endParaRPr kumimoji="0" lang="uk-UA"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283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uk-UA" sz="6000" dirty="0" smtClean="0">
                <a:solidFill>
                  <a:schemeClr val="bg1">
                    <a:lumMod val="95000"/>
                  </a:schemeClr>
                </a:solidFill>
              </a:rPr>
              <a:t>Місячне затемнення</a:t>
            </a:r>
            <a:endParaRPr lang="ru-RU" sz="6000" dirty="0">
              <a:solidFill>
                <a:schemeClr val="bg1">
                  <a:lumMod val="95000"/>
                </a:schemeClr>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93" y="4653136"/>
            <a:ext cx="9036495"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770" r="6862"/>
          <a:stretch/>
        </p:blipFill>
        <p:spPr bwMode="auto">
          <a:xfrm>
            <a:off x="2987824" y="1196751"/>
            <a:ext cx="6024283" cy="287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1239377"/>
            <a:ext cx="2987824"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a:latin typeface="Times New Roman"/>
                <a:ea typeface="Times New Roman"/>
              </a:rPr>
              <a:t> </a:t>
            </a:r>
            <a:r>
              <a:rPr lang="uk-UA" dirty="0" smtClean="0">
                <a:latin typeface="Times New Roman"/>
                <a:ea typeface="Times New Roman"/>
              </a:rPr>
              <a:t>Місячне затемнення </a:t>
            </a:r>
            <a:r>
              <a:rPr lang="uk-UA" dirty="0">
                <a:latin typeface="Times New Roman"/>
                <a:ea typeface="Times New Roman"/>
              </a:rPr>
              <a:t>— астрономічне явище, яке відбувається, коли Земля перебуває між Сонцем і Місяцем і Місяць потрапляє в тінь чи напівтінь Землі. Під час часткового входження Місяця в земну тінь місячне затемнення називають частково тіньовим, а під час повного входження – повним тіньовим затемненням. </a:t>
            </a:r>
            <a:endParaRPr lang="ru-RU" dirty="0"/>
          </a:p>
        </p:txBody>
      </p:sp>
    </p:spTree>
    <p:extLst>
      <p:ext uri="{BB962C8B-B14F-4D97-AF65-F5344CB8AC3E}">
        <p14:creationId xmlns:p14="http://schemas.microsoft.com/office/powerpoint/2010/main" val="1817685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807</Words>
  <Application>Microsoft Office PowerPoint</Application>
  <PresentationFormat>Экран (4:3)</PresentationFormat>
  <Paragraphs>62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Об’єкт дослідження – небесне тіло Місяць. Предмет дослідження – рух та фази природного супутника Землі, його затемнення та відтінки. </vt:lpstr>
      <vt:lpstr>Актуальність полягає у важливості вивчення Місяця як небесного тіла, розумінні особливостей його руху відповідно фазам, причини затемнення та зміни відтінків. У процесі дослідження вирішені завдання: зібрано та проаналізовано інформацію, про те, чим насправді є Місяць, вивчено фактори, що впливають на відтінки супутника Землі, проведено спостереження неозброєним оком та за допомогою телескопа (великого шкільного рефрактора) за небесним об’єктом та досліджено його руху відповідно фаз та пояснена природа затемнень. </vt:lpstr>
      <vt:lpstr>ФАЗИ МІСЯЦЯ</vt:lpstr>
      <vt:lpstr>Сонячне затемнення</vt:lpstr>
      <vt:lpstr>Сонячне затемнення</vt:lpstr>
      <vt:lpstr>Місячне затемнення</vt:lpstr>
      <vt:lpstr>Відтінки Місяця</vt:lpstr>
      <vt:lpstr>Відтінки Місяця</vt:lpstr>
      <vt:lpstr>Гало в м. Барвінкове 11.10.2019</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49</cp:revision>
  <dcterms:created xsi:type="dcterms:W3CDTF">2019-11-29T09:07:20Z</dcterms:created>
  <dcterms:modified xsi:type="dcterms:W3CDTF">2020-04-12T17:54:59Z</dcterms:modified>
</cp:coreProperties>
</file>