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4" r:id="rId5"/>
    <p:sldId id="259" r:id="rId6"/>
    <p:sldId id="260" r:id="rId7"/>
    <p:sldId id="266" r:id="rId8"/>
    <p:sldId id="267" r:id="rId9"/>
    <p:sldId id="261" r:id="rId10"/>
    <p:sldId id="262" r:id="rId11"/>
    <p:sldId id="263" r:id="rId12"/>
    <p:sldId id="265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4F2B3-3EA0-40F9-8177-662C7C22EA5E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5752D-8C04-4CCE-948B-75DBB7CB8C6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31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752D-8C04-4CCE-948B-75DBB7CB8C6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05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F3B8-BD8E-420C-9FBF-EB5CD07BB7E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18E-D54A-4F91-8D9D-79857C4C89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F3B8-BD8E-420C-9FBF-EB5CD07BB7E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18E-D54A-4F91-8D9D-79857C4C89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85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F3B8-BD8E-420C-9FBF-EB5CD07BB7E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18E-D54A-4F91-8D9D-79857C4C89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4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F3B8-BD8E-420C-9FBF-EB5CD07BB7E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18E-D54A-4F91-8D9D-79857C4C89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4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F3B8-BD8E-420C-9FBF-EB5CD07BB7E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18E-D54A-4F91-8D9D-79857C4C89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3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F3B8-BD8E-420C-9FBF-EB5CD07BB7E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18E-D54A-4F91-8D9D-79857C4C89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00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F3B8-BD8E-420C-9FBF-EB5CD07BB7E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18E-D54A-4F91-8D9D-79857C4C89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4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F3B8-BD8E-420C-9FBF-EB5CD07BB7E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18E-D54A-4F91-8D9D-79857C4C89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89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F3B8-BD8E-420C-9FBF-EB5CD07BB7E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18E-D54A-4F91-8D9D-79857C4C89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10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F3B8-BD8E-420C-9FBF-EB5CD07BB7E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18E-D54A-4F91-8D9D-79857C4C89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60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F3B8-BD8E-420C-9FBF-EB5CD07BB7E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218E-D54A-4F91-8D9D-79857C4C89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3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F3B8-BD8E-420C-9FBF-EB5CD07BB7E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C218E-D54A-4F91-8D9D-79857C4C899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91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инимализм пузыри пузырь капля капли вода голубой HD обои для ноутбу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4525" y="664664"/>
            <a:ext cx="9144000" cy="1725577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ЬКИ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НТЕРАКТИВНИЙ КОНКУРС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МАН-ЮН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 ДОСЛ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ДНИК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НОМ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дження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чного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р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чки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Стугни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3598" y="3889612"/>
            <a:ext cx="6248401" cy="248170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entury Gothic"/>
              </a:rPr>
              <a:t>Роботу в</a:t>
            </a:r>
            <a:r>
              <a:rPr lang="uk-UA" dirty="0" err="1" smtClean="0">
                <a:solidFill>
                  <a:prstClr val="black"/>
                </a:solidFill>
                <a:latin typeface="Century Gothic"/>
              </a:rPr>
              <a:t>иконала</a:t>
            </a:r>
            <a:r>
              <a:rPr lang="uk-UA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uk-UA" dirty="0">
                <a:solidFill>
                  <a:prstClr val="black"/>
                </a:solidFill>
                <a:latin typeface="Century Gothic"/>
              </a:rPr>
              <a:t>учениця </a:t>
            </a:r>
            <a:r>
              <a:rPr lang="uk-UA" dirty="0" smtClean="0">
                <a:solidFill>
                  <a:prstClr val="black"/>
                </a:solidFill>
                <a:latin typeface="Century Gothic"/>
              </a:rPr>
              <a:t>9-</a:t>
            </a:r>
            <a:r>
              <a:rPr lang="ru-RU" dirty="0" smtClean="0">
                <a:solidFill>
                  <a:prstClr val="black"/>
                </a:solidFill>
                <a:latin typeface="Century Gothic"/>
              </a:rPr>
              <a:t>А</a:t>
            </a:r>
            <a:r>
              <a:rPr lang="uk-UA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uk-UA" dirty="0" err="1" smtClean="0">
                <a:solidFill>
                  <a:prstClr val="black"/>
                </a:solidFill>
                <a:latin typeface="Century Gothic"/>
              </a:rPr>
              <a:t>класу,вихованка</a:t>
            </a:r>
            <a:r>
              <a:rPr lang="uk-UA" dirty="0" smtClean="0">
                <a:solidFill>
                  <a:prstClr val="black"/>
                </a:solidFill>
                <a:latin typeface="Century Gothic"/>
              </a:rPr>
              <a:t> гуртка </a:t>
            </a:r>
            <a:r>
              <a:rPr lang="en-US" dirty="0" smtClean="0">
                <a:solidFill>
                  <a:prstClr val="black"/>
                </a:solidFill>
                <a:latin typeface="Century Gothic"/>
              </a:rPr>
              <a:t>“</a:t>
            </a:r>
            <a:r>
              <a:rPr lang="ru-RU" dirty="0" smtClean="0">
                <a:solidFill>
                  <a:prstClr val="black"/>
                </a:solidFill>
                <a:latin typeface="Century Gothic"/>
              </a:rPr>
              <a:t>Наук про Землю</a:t>
            </a:r>
            <a:r>
              <a:rPr lang="en-US" dirty="0" smtClean="0">
                <a:solidFill>
                  <a:prstClr val="black"/>
                </a:solidFill>
                <a:latin typeface="Century Gothic"/>
              </a:rPr>
              <a:t>”</a:t>
            </a:r>
            <a:r>
              <a:rPr lang="ru-RU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entury Gothic"/>
              </a:rPr>
              <a:t>Васильк</a:t>
            </a:r>
            <a:r>
              <a:rPr lang="en-US" dirty="0" err="1" smtClean="0">
                <a:solidFill>
                  <a:prstClr val="black"/>
                </a:solidFill>
                <a:latin typeface="Century Gothic"/>
              </a:rPr>
              <a:t>i</a:t>
            </a:r>
            <a:r>
              <a:rPr lang="ru-RU" dirty="0" err="1" smtClean="0">
                <a:solidFill>
                  <a:prstClr val="black"/>
                </a:solidFill>
                <a:latin typeface="Century Gothic"/>
              </a:rPr>
              <a:t>вського</a:t>
            </a:r>
            <a:r>
              <a:rPr lang="ru-RU" dirty="0" smtClean="0">
                <a:solidFill>
                  <a:prstClr val="black"/>
                </a:solidFill>
                <a:latin typeface="Century Gothic"/>
              </a:rPr>
              <a:t> м</a:t>
            </a:r>
            <a:r>
              <a:rPr lang="en-US" dirty="0" err="1" smtClean="0">
                <a:solidFill>
                  <a:prstClr val="black"/>
                </a:solidFill>
                <a:latin typeface="Century Gothic"/>
              </a:rPr>
              <a:t>i</a:t>
            </a:r>
            <a:r>
              <a:rPr lang="ru-RU" dirty="0" err="1" smtClean="0">
                <a:solidFill>
                  <a:prstClr val="black"/>
                </a:solidFill>
                <a:latin typeface="Century Gothic"/>
              </a:rPr>
              <a:t>ського</a:t>
            </a:r>
            <a:r>
              <a:rPr lang="ru-RU" dirty="0" smtClean="0">
                <a:solidFill>
                  <a:prstClr val="black"/>
                </a:solidFill>
                <a:latin typeface="Century Gothic"/>
              </a:rPr>
              <a:t> Центру </a:t>
            </a:r>
            <a:r>
              <a:rPr lang="ru-RU" dirty="0" err="1" smtClean="0">
                <a:solidFill>
                  <a:prstClr val="black"/>
                </a:solidFill>
                <a:latin typeface="Century Gothic"/>
              </a:rPr>
              <a:t>дитячо</a:t>
            </a:r>
            <a:r>
              <a:rPr lang="en-US" dirty="0" err="1" smtClean="0">
                <a:solidFill>
                  <a:prstClr val="black"/>
                </a:solidFill>
                <a:latin typeface="Century Gothic"/>
              </a:rPr>
              <a:t>i</a:t>
            </a:r>
            <a:r>
              <a:rPr lang="ru-RU" dirty="0" smtClean="0">
                <a:solidFill>
                  <a:prstClr val="black"/>
                </a:solidFill>
                <a:latin typeface="Century Gothic"/>
              </a:rPr>
              <a:t> та </a:t>
            </a:r>
            <a:r>
              <a:rPr lang="ru-RU" dirty="0" err="1" smtClean="0">
                <a:solidFill>
                  <a:prstClr val="black"/>
                </a:solidFill>
                <a:latin typeface="Century Gothic"/>
              </a:rPr>
              <a:t>юнацько</a:t>
            </a:r>
            <a:r>
              <a:rPr lang="en-US" dirty="0" err="1" smtClean="0">
                <a:solidFill>
                  <a:prstClr val="black"/>
                </a:solidFill>
                <a:latin typeface="Century Gothic"/>
              </a:rPr>
              <a:t>i</a:t>
            </a:r>
            <a:r>
              <a:rPr lang="ru-RU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entury Gothic"/>
              </a:rPr>
              <a:t>творчост</a:t>
            </a:r>
            <a:r>
              <a:rPr lang="en-US" dirty="0" err="1" smtClean="0">
                <a:solidFill>
                  <a:prstClr val="black"/>
                </a:solidFill>
                <a:latin typeface="Century Gothic"/>
              </a:rPr>
              <a:t>i</a:t>
            </a:r>
            <a:r>
              <a:rPr lang="ru-RU" dirty="0" smtClean="0">
                <a:solidFill>
                  <a:prstClr val="black"/>
                </a:solidFill>
                <a:latin typeface="Century Gothic"/>
              </a:rPr>
              <a:t> </a:t>
            </a:r>
            <a:r>
              <a:rPr lang="uk-UA" dirty="0" smtClean="0">
                <a:solidFill>
                  <a:prstClr val="black"/>
                </a:solidFill>
                <a:latin typeface="Century Gothic"/>
              </a:rPr>
              <a:t> </a:t>
            </a:r>
          </a:p>
          <a:p>
            <a:r>
              <a:rPr lang="ru-RU" dirty="0" smtClean="0">
                <a:solidFill>
                  <a:prstClr val="black"/>
                </a:solidFill>
                <a:latin typeface="Century Gothic"/>
              </a:rPr>
              <a:t>Петренко </a:t>
            </a:r>
            <a:r>
              <a:rPr lang="ru-RU" dirty="0" err="1" smtClean="0">
                <a:solidFill>
                  <a:prstClr val="black"/>
                </a:solidFill>
                <a:latin typeface="Century Gothic"/>
              </a:rPr>
              <a:t>Анастас</a:t>
            </a:r>
            <a:r>
              <a:rPr lang="en-US" dirty="0" err="1" smtClean="0">
                <a:solidFill>
                  <a:prstClr val="black"/>
                </a:solidFill>
                <a:latin typeface="Copperplate Gothic Light" panose="020E0507020206020404" pitchFamily="34" charset="0"/>
              </a:rPr>
              <a:t>i</a:t>
            </a:r>
            <a:r>
              <a:rPr lang="ru-RU" dirty="0" smtClean="0">
                <a:solidFill>
                  <a:prstClr val="black"/>
                </a:solidFill>
                <a:latin typeface="Century Gothic"/>
              </a:rPr>
              <a:t>я </a:t>
            </a:r>
            <a:r>
              <a:rPr lang="ru-RU" dirty="0" err="1" smtClean="0">
                <a:solidFill>
                  <a:prstClr val="black"/>
                </a:solidFill>
                <a:latin typeface="Century Gothic"/>
              </a:rPr>
              <a:t>Олександр</a:t>
            </a:r>
            <a:r>
              <a:rPr lang="en-US" dirty="0" err="1" smtClean="0">
                <a:solidFill>
                  <a:prstClr val="black"/>
                </a:solidFill>
                <a:latin typeface="Century Gothic"/>
              </a:rPr>
              <a:t>i</a:t>
            </a:r>
            <a:r>
              <a:rPr lang="ru-RU" dirty="0" err="1" smtClean="0">
                <a:solidFill>
                  <a:prstClr val="black"/>
                </a:solidFill>
                <a:latin typeface="Century Gothic"/>
              </a:rPr>
              <a:t>вна</a:t>
            </a:r>
            <a:endParaRPr lang="ru-RU" dirty="0" smtClean="0">
              <a:solidFill>
                <a:prstClr val="black"/>
              </a:solidFill>
              <a:latin typeface="Century Gothic"/>
            </a:endParaRPr>
          </a:p>
          <a:p>
            <a:r>
              <a:rPr lang="ru-RU" dirty="0" err="1">
                <a:solidFill>
                  <a:prstClr val="black"/>
                </a:solidFill>
                <a:latin typeface="Century Gothic"/>
              </a:rPr>
              <a:t>Науковий</a:t>
            </a:r>
            <a:r>
              <a:rPr lang="ru-RU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/>
              </a:rPr>
              <a:t>керівник</a:t>
            </a:r>
            <a:r>
              <a:rPr lang="ru-RU" dirty="0">
                <a:solidFill>
                  <a:prstClr val="black"/>
                </a:solidFill>
                <a:latin typeface="Century Gothic"/>
              </a:rPr>
              <a:t>: Бондар </a:t>
            </a:r>
            <a:r>
              <a:rPr lang="ru-RU" dirty="0" err="1">
                <a:solidFill>
                  <a:prstClr val="black"/>
                </a:solidFill>
                <a:latin typeface="Century Gothic"/>
              </a:rPr>
              <a:t>Любов</a:t>
            </a:r>
            <a:r>
              <a:rPr lang="ru-RU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entury Gothic"/>
              </a:rPr>
              <a:t>Степанівна</a:t>
            </a:r>
            <a:endParaRPr lang="uk-UA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" y="3054907"/>
            <a:ext cx="2634018" cy="3316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3" y="3054906"/>
            <a:ext cx="2552132" cy="33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6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Лабораторні аналізи виявили збільшення споживання кисню т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5" y="733117"/>
            <a:ext cx="3932237" cy="2313296"/>
          </a:xfrm>
        </p:spPr>
        <p:txBody>
          <a:bodyPr>
            <a:no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 вірогіднішою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причиною смерті риби став розчин аміаку. При контакті з тканинами спричиняє їхній некроз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Нерозчинні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речовини, які не розклалися, осіли у мулі на дні водойми, утворили, так би мовити, «бомбу сповільненої дії».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6" y="3605971"/>
            <a:ext cx="3932237" cy="3811588"/>
          </a:xfrm>
        </p:spPr>
        <p:txBody>
          <a:bodyPr/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 лякає свинець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Попри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це жителі продовжують рибалити і купатися у водах річки.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2" name="Picture 4" descr="Фахівці назвали винного у &quot;кривавому&quot; забрудненні річки Стугна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09" y="1482264"/>
            <a:ext cx="6172200" cy="324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10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ка Стуг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844" y="327546"/>
            <a:ext cx="3932237" cy="66191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08552" y="1753089"/>
            <a:ext cx="4959666" cy="28933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8363" y="1746914"/>
            <a:ext cx="4512718" cy="4736224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 року о 12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першої запруди було взято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зразок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дослідження.У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раїн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оголосили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карантин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короновірусом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юдей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вулицях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рийшовши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р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зграю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тали над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водою. 03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день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завершено.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водою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склянці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7320" y="1972314"/>
            <a:ext cx="5418162" cy="291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836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Река Стугна — Тайны города Васильк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718" y="839337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7998" y="1095235"/>
            <a:ext cx="5179326" cy="35757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8718" y="1104449"/>
            <a:ext cx="4335297" cy="4881563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чітко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видно,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вода як була прозорою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залишилася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прозорою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 свідчить про відсутність значних концентрацій основних забруднюючих речовин. Сторонніх запахів також виявлено не було. Отже, вода на цій ділянці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зберегла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чистоту.Природа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вміє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самовіднолюватись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4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Голубой фон в воздухе стоковое фото. изображение насчитывающе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213" y="513496"/>
            <a:ext cx="3932237" cy="651681"/>
          </a:xfrm>
        </p:spPr>
        <p:txBody>
          <a:bodyPr/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5476" y="2330355"/>
            <a:ext cx="3932237" cy="3811588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занедбаного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р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виявилася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яльн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д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яльн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,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оселилися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берез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карантином стан р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покращився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чист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110260"/>
            <a:ext cx="6172200" cy="462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968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ᐈ Небо синее фон, фото фон голубое небо |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1951" y="2954605"/>
            <a:ext cx="3932237" cy="530225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5476" y="1815921"/>
            <a:ext cx="3932237" cy="427037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Лише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дбайливе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ту,вм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дпов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ставитися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вчинк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врятувати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незахищен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куточки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природи,якими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милуватися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нащадки.З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починаеться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Про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От 2 дней отдыха с завтраками в гостинично-ресторанном комплексе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815921"/>
            <a:ext cx="6172200" cy="306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1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Обои поле, лето, небо, облака, природа, фон, голубое, рожь, желты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656" y="166589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		</a:t>
            </a:r>
            <a:r>
              <a:rPr lang="ru-RU" dirty="0" err="1" smtClean="0">
                <a:latin typeface="Arial Black" panose="020B0A04020102020204" pitchFamily="34" charset="0"/>
              </a:rPr>
              <a:t>Дякую</a:t>
            </a:r>
            <a:r>
              <a:rPr lang="ru-RU" dirty="0" smtClean="0">
                <a:latin typeface="Arial Black" panose="020B0A04020102020204" pitchFamily="34" charset="0"/>
              </a:rPr>
              <a:t> за </a:t>
            </a:r>
            <a:r>
              <a:rPr lang="ru-RU" dirty="0" err="1" smtClean="0">
                <a:latin typeface="Arial Black" panose="020B0A04020102020204" pitchFamily="34" charset="0"/>
              </a:rPr>
              <a:t>увагу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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71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Голубой фон для презентации | Бесплатные фоны для презентаци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526976"/>
            <a:ext cx="3932237" cy="27689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 джерела забруднення місцево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річки Стугни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дження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чц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Стугна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7" y="3429000"/>
            <a:ext cx="3932237" cy="3811588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Об’єкт</a:t>
            </a:r>
            <a:r>
              <a:rPr lang="ru-RU" sz="2800" b="1" dirty="0"/>
              <a:t> </a:t>
            </a:r>
            <a:r>
              <a:rPr lang="ru-RU" sz="2800" b="1" dirty="0" err="1"/>
              <a:t>дослідження</a:t>
            </a:r>
            <a:r>
              <a:rPr lang="ru-RU" sz="2800" b="1" dirty="0"/>
              <a:t>:</a:t>
            </a:r>
            <a:r>
              <a:rPr lang="ru-RU" sz="2800" dirty="0"/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басейн річки Стугна що розташована на території міста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Васильк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C:\Users\dell\Downloads\IMG_20170709_174553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1" y="1446663"/>
            <a:ext cx="6005015" cy="3698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921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40" y="224332"/>
            <a:ext cx="3932237" cy="2511379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нашого дослідження</a:t>
            </a:r>
            <a:r>
              <a:rPr lang="uk-UA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тому, щоб </a:t>
            </a:r>
            <a:r>
              <a:rPr lang="uk-UA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 </a:t>
            </a:r>
            <a:r>
              <a:rPr lang="uk-UA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боротьбі з недбалістю місцевих мешканців, прибрати зайві  пластикові, гумові, металеві рештки та частково очистити річку від бруду.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340" y="2960043"/>
            <a:ext cx="4143372" cy="427923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</a:t>
            </a:r>
            <a:r>
              <a:rPr lang="en-US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р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чку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Стугна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зувати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води в р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чц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нку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отриманим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результатам на основ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тлин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науковою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тературою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9" y="1073288"/>
            <a:ext cx="6172200" cy="4138313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0615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вода — Background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884" y="2163650"/>
            <a:ext cx="3932237" cy="177728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5852" y="888334"/>
            <a:ext cx="5253874" cy="5081331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дження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р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зних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нтернет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зразк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води р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чки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Стугна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десятиліття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річок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набула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величезного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масштабу.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зазнала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47" y="1487606"/>
            <a:ext cx="4702227" cy="35493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589755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5" y="-257578"/>
            <a:ext cx="3932237" cy="3953815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відомость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річку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 Стугни – 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км, а площа басейну – 785 км². Стугна бере початок у Фаст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вському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Васильк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впадає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річку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в Обух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вському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6" y="3949052"/>
            <a:ext cx="3932237" cy="2904186"/>
          </a:xfrm>
        </p:spPr>
        <p:txBody>
          <a:bodyPr>
            <a:normAutofit lnSpcReduction="10000"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Тисячолітня історія міста невідривно пов'язана із ц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водною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артеріею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Ходять легенди, що у її водах охрестився сам Володимир Великий, на честь християнського імені якого і назване місто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Wikiexpedition Vasylkiv 055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90" y="1180531"/>
            <a:ext cx="5459105" cy="369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2780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Река Стуг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96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476" y="0"/>
            <a:ext cx="3932237" cy="2681786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Стугна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лавна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річка, яка зневажена людьми.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скіфів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Стугна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мілководна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прохідна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вбрід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5476" y="2810088"/>
            <a:ext cx="3932237" cy="2334218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Найдавніша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Стугни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племен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50" y="1187356"/>
            <a:ext cx="5219013" cy="361424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80029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качать 1920x1080 вода, брызги, волна, линии, фон, сплошной обо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674"/>
            <a:ext cx="12290474" cy="700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606" y="187325"/>
            <a:ext cx="3932237" cy="1600200"/>
          </a:xfrm>
        </p:spPr>
        <p:txBody>
          <a:bodyPr/>
          <a:lstStyle/>
          <a:p>
            <a:r>
              <a:rPr lang="uk-UA" b="1" dirty="0" smtClean="0">
                <a:ln/>
              </a:rPr>
              <a:t>Флора р</a:t>
            </a:r>
            <a:r>
              <a:rPr lang="en-US" b="1" dirty="0" err="1" smtClean="0">
                <a:ln/>
              </a:rPr>
              <a:t>i</a:t>
            </a:r>
            <a:r>
              <a:rPr lang="ru-RU" b="1" dirty="0" err="1" smtClean="0">
                <a:ln/>
              </a:rPr>
              <a:t>чки</a:t>
            </a:r>
            <a:r>
              <a:rPr lang="ru-RU" b="1" dirty="0" smtClean="0">
                <a:ln/>
              </a:rPr>
              <a:t/>
            </a:r>
            <a:br>
              <a:rPr lang="ru-RU" b="1" dirty="0" smtClean="0">
                <a:ln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338" y="1974850"/>
            <a:ext cx="3932237" cy="3811588"/>
          </a:xfrm>
        </p:spPr>
        <p:txBody>
          <a:bodyPr>
            <a:normAutofit fontScale="92500"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 трав'янистої флори є доволі поширений Рогіз широколистий, Очерет звичайний, Ряска Мала. Справжньою окрасою берегів є Калюжниця Болотна, а також Зозулинець, водяні рослини - Жовті глечики, Латаття Біле, що занесені до Червоної Книги України. Серед дерев поширені різні види верб, вільха.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110260"/>
            <a:ext cx="6172200" cy="462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69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Голубой, круги, фон: картинки, фото, обои для рабочего стола 3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369" y="79849"/>
            <a:ext cx="3932237" cy="907576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Фауна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338" y="1776949"/>
            <a:ext cx="3932237" cy="3811588"/>
          </a:xfrm>
        </p:spPr>
        <p:txBody>
          <a:bodyPr>
            <a:normAutofit fontScale="92500"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тваринний світ декількома видами качок, безхвостих земноводних. Зустрічаються також куріпки сірі. З риб поширена тюлька прісноводна, карась звичайний, окунь, іноді зустрічаються соми. На диво, у середній течії живуть бобри. У великій кількості - Бабки, Водяні клопи, Комарі.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368847"/>
            <a:ext cx="6172200" cy="411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На Київщині річка Стугна стала «кривавою»: вода пахне ацетоном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476" y="1299048"/>
            <a:ext cx="3932237" cy="2589213"/>
          </a:xfrm>
        </p:spPr>
        <p:txBody>
          <a:bodyPr>
            <a:no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Найгучніший випадок,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стався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підприємство з виробництва фарби, що розміщувалося в будівлі колишнього заводу холодильників, вилило в річку невідому отруйну речовину червоного кольору. Це призвело до загибелі популяції риби.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5475" y="4081444"/>
            <a:ext cx="3932237" cy="3811588"/>
          </a:xfrm>
        </p:spPr>
        <p:txBody>
          <a:bodyPr>
            <a:norm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лабораторних досліджень, у пробах води та риби було виявлено загальну токсичність, перевищення вмісту аміаку, сірководню та пестицидів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Фахівці назвали винного у &quot;кривавому&quot; забрудненні річки Стугна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804035"/>
            <a:ext cx="6172200" cy="324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4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812</Words>
  <Application>Microsoft Office PowerPoint</Application>
  <PresentationFormat>Широкий екран</PresentationFormat>
  <Paragraphs>39</Paragraphs>
  <Slides>15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Century Gothic</vt:lpstr>
      <vt:lpstr>Copperplate Gothic Light</vt:lpstr>
      <vt:lpstr>Times New Roman</vt:lpstr>
      <vt:lpstr>Wingdings</vt:lpstr>
      <vt:lpstr>Тема Office</vt:lpstr>
      <vt:lpstr>ВСЕУКРАIНСЬКИЙ IНТЕРАКТИВНИЙ КОНКУРС “МАН-ЮНIОР ДОСЛIДНИК” НОМIНАЦIЯ “ЕКОЛОГIЯ”  Дослiдження екологiчного стану рiчки Стугни</vt:lpstr>
      <vt:lpstr>Мета роботи: виявити джерела забруднення місцевоi річки Стугни  Предмет дослiдження: якiсть води в рiчцi Стугна.</vt:lpstr>
      <vt:lpstr>Актуальність нашого дослідження  в тому, щоб допомогти в боротьбі з недбалістю місцевих мешканців, прибрати зайві  пластикові, гумові, металеві рештки та частково очистити річку від бруду.  </vt:lpstr>
      <vt:lpstr>  </vt:lpstr>
      <vt:lpstr>Загальна відомость про річку: Довжина Стугни – 69,5 км, а площа басейну – 785 км². Стугна бере початок у Фастiвському районі тече через Василькiвський район, i впадає в річку Днiпро в Обухiвському районi.</vt:lpstr>
      <vt:lpstr>Стугна - славна річка, яка зневажена людьми. У скіфів Стугна могла означати «мілководна, прохідна, така, яку можна подолати вбрід». </vt:lpstr>
      <vt:lpstr>Флора рiчки </vt:lpstr>
      <vt:lpstr>Фауна</vt:lpstr>
      <vt:lpstr>Найгучніший випадок, стався, коли підприємство з виробництва фарби, що розміщувалося в будівлі колишнього заводу холодильників, вилило в річку невідому отруйну речовину червоного кольору. Це призвело до загибелі популяції риби. </vt:lpstr>
      <vt:lpstr>А най вірогіднішою причиною смерті риби став розчин аміаку. При контакті з тканинами спричиняє їхній некроз. Нерозчинні речовини, які не розклалися, осіли у мулі на дні водойми, утворили, так би мовити, «бомбу сповільненої дії». </vt:lpstr>
      <vt:lpstr>Дослідження</vt:lpstr>
      <vt:lpstr> </vt:lpstr>
      <vt:lpstr>Висновок:</vt:lpstr>
      <vt:lpstr>Презентація PowerPoint</vt:lpstr>
      <vt:lpstr>  Дякую за увагу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 –Юніор Дослідник 2020  Екологічний проект: “Дослідження стану річки Стугна”.</dc:title>
  <dc:creator>dell</dc:creator>
  <cp:lastModifiedBy>Windows User</cp:lastModifiedBy>
  <cp:revision>51</cp:revision>
  <dcterms:created xsi:type="dcterms:W3CDTF">2020-04-07T12:09:00Z</dcterms:created>
  <dcterms:modified xsi:type="dcterms:W3CDTF">2020-04-11T11:29:47Z</dcterms:modified>
</cp:coreProperties>
</file>