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346" r:id="rId2"/>
    <p:sldId id="376" r:id="rId3"/>
    <p:sldId id="359" r:id="rId4"/>
    <p:sldId id="360" r:id="rId5"/>
    <p:sldId id="362" r:id="rId6"/>
    <p:sldId id="364" r:id="rId7"/>
    <p:sldId id="366" r:id="rId8"/>
    <p:sldId id="369" r:id="rId9"/>
    <p:sldId id="370" r:id="rId10"/>
    <p:sldId id="384" r:id="rId11"/>
    <p:sldId id="383" r:id="rId12"/>
    <p:sldId id="381" r:id="rId13"/>
    <p:sldId id="379" r:id="rId14"/>
    <p:sldId id="367" r:id="rId15"/>
    <p:sldId id="38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  <a:srgbClr val="0091EA"/>
    <a:srgbClr val="FF0000"/>
    <a:srgbClr val="00B415"/>
    <a:srgbClr val="FFC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049" autoAdjust="0"/>
    <p:restoredTop sz="94660"/>
  </p:normalViewPr>
  <p:slideViewPr>
    <p:cSldViewPr>
      <p:cViewPr>
        <p:scale>
          <a:sx n="66" d="100"/>
          <a:sy n="66" d="100"/>
        </p:scale>
        <p:origin x="-160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view3D>
      <c:perspective val="30"/>
    </c:view3D>
    <c:plotArea>
      <c:layout/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20м</c:v>
                </c:pt>
              </c:strCache>
            </c:strRef>
          </c:tx>
          <c:dLbls>
            <c:dLbl>
              <c:idx val="0"/>
              <c:layout/>
              <c:showVal val="1"/>
            </c:dLbl>
            <c:delete val="1"/>
          </c:dLbls>
          <c:cat>
            <c:strRef>
              <c:f>Лист1!$A$2</c:f>
              <c:strCache>
                <c:ptCount val="1"/>
                <c:pt idx="0">
                  <c:v>ФЕ ср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41.47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200м</c:v>
                </c:pt>
              </c:strCache>
            </c:strRef>
          </c:tx>
          <c:dLbls>
            <c:showVal val="1"/>
          </c:dLbls>
          <c:cat>
            <c:strRef>
              <c:f>Лист1!$A$2</c:f>
              <c:strCache>
                <c:ptCount val="1"/>
                <c:pt idx="0">
                  <c:v>ФЕ ср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27.110000000000031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500м</c:v>
                </c:pt>
              </c:strCache>
            </c:strRef>
          </c:tx>
          <c:dLbls>
            <c:showVal val="1"/>
          </c:dLbls>
          <c:cat>
            <c:strRef>
              <c:f>Лист1!$A$2</c:f>
              <c:strCache>
                <c:ptCount val="1"/>
                <c:pt idx="0">
                  <c:v>ФЕ ср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20.149999999999999</c:v>
                </c:pt>
              </c:numCache>
            </c:numRef>
          </c:val>
        </c:ser>
        <c:shape val="box"/>
        <c:axId val="95504640"/>
        <c:axId val="95507200"/>
        <c:axId val="37986304"/>
      </c:bar3DChart>
      <c:catAx>
        <c:axId val="95504640"/>
        <c:scaling>
          <c:orientation val="minMax"/>
        </c:scaling>
        <c:axPos val="b"/>
        <c:tickLblPos val="nextTo"/>
        <c:crossAx val="95507200"/>
        <c:crosses val="autoZero"/>
        <c:auto val="1"/>
        <c:lblAlgn val="ctr"/>
        <c:lblOffset val="100"/>
      </c:catAx>
      <c:valAx>
        <c:axId val="95507200"/>
        <c:scaling>
          <c:orientation val="minMax"/>
        </c:scaling>
        <c:axPos val="l"/>
        <c:majorGridlines/>
        <c:numFmt formatCode="General" sourceLinked="1"/>
        <c:tickLblPos val="nextTo"/>
        <c:crossAx val="95504640"/>
        <c:crosses val="autoZero"/>
        <c:crossBetween val="between"/>
      </c:valAx>
      <c:serAx>
        <c:axId val="37986304"/>
        <c:scaling>
          <c:orientation val="minMax"/>
        </c:scaling>
        <c:axPos val="b"/>
        <c:tickLblPos val="nextTo"/>
        <c:crossAx val="95507200"/>
        <c:crosses val="autoZero"/>
      </c:serAx>
    </c:plotArea>
    <c:legend>
      <c:legendPos val="r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view3D>
      <c:perspective val="30"/>
    </c:view3D>
    <c:plotArea>
      <c:layout>
        <c:manualLayout>
          <c:layoutTarget val="inner"/>
          <c:xMode val="edge"/>
          <c:yMode val="edge"/>
          <c:x val="5.8832932341790864E-2"/>
          <c:y val="2.4216347956505506E-2"/>
          <c:w val="0.85493821084864463"/>
          <c:h val="0.75399450068741625"/>
        </c:manualLayout>
      </c:layout>
      <c:bar3DChart>
        <c:barDir val="col"/>
        <c:grouping val="clustered"/>
        <c:ser>
          <c:idx val="0"/>
          <c:order val="0"/>
          <c:tx>
            <c:strRef>
              <c:f>Лист1!$A$2</c:f>
              <c:strCache>
                <c:ptCount val="1"/>
                <c:pt idx="0">
                  <c:v>ФЕ1(за висотою рослин)</c:v>
                </c:pt>
              </c:strCache>
            </c:strRef>
          </c:tx>
          <c:cat>
            <c:strRef>
              <c:f>Лист1!$B$1:$D$1</c:f>
              <c:strCache>
                <c:ptCount val="3"/>
                <c:pt idx="0">
                  <c:v>20м</c:v>
                </c:pt>
                <c:pt idx="1">
                  <c:v>200м</c:v>
                </c:pt>
                <c:pt idx="2">
                  <c:v>500м</c:v>
                </c:pt>
              </c:strCache>
            </c:strRef>
          </c:cat>
          <c:val>
            <c:numRef>
              <c:f>Лист1!$B$2:$D$2</c:f>
              <c:numCache>
                <c:formatCode>General</c:formatCode>
                <c:ptCount val="3"/>
                <c:pt idx="0">
                  <c:v>28.150000000000031</c:v>
                </c:pt>
                <c:pt idx="1">
                  <c:v>21.830000000000005</c:v>
                </c:pt>
                <c:pt idx="2">
                  <c:v>13.97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ФЕ2 (за довжиною коренів)</c:v>
                </c:pt>
              </c:strCache>
            </c:strRef>
          </c:tx>
          <c:cat>
            <c:strRef>
              <c:f>Лист1!$B$1:$D$1</c:f>
              <c:strCache>
                <c:ptCount val="3"/>
                <c:pt idx="0">
                  <c:v>20м</c:v>
                </c:pt>
                <c:pt idx="1">
                  <c:v>200м</c:v>
                </c:pt>
                <c:pt idx="2">
                  <c:v>500м</c:v>
                </c:pt>
              </c:strCache>
            </c:strRef>
          </c:cat>
          <c:val>
            <c:numRef>
              <c:f>Лист1!$B$3:$D$3</c:f>
              <c:numCache>
                <c:formatCode>General</c:formatCode>
                <c:ptCount val="3"/>
                <c:pt idx="0">
                  <c:v>40.270000000000003</c:v>
                </c:pt>
                <c:pt idx="1">
                  <c:v>34.770000000000003</c:v>
                </c:pt>
                <c:pt idx="2">
                  <c:v>30.55</c:v>
                </c:pt>
              </c:numCache>
            </c:numRef>
          </c:val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ФЕ3  (за сирою масою)</c:v>
                </c:pt>
              </c:strCache>
            </c:strRef>
          </c:tx>
          <c:cat>
            <c:strRef>
              <c:f>Лист1!$B$1:$D$1</c:f>
              <c:strCache>
                <c:ptCount val="3"/>
                <c:pt idx="0">
                  <c:v>20м</c:v>
                </c:pt>
                <c:pt idx="1">
                  <c:v>200м</c:v>
                </c:pt>
                <c:pt idx="2">
                  <c:v>500м</c:v>
                </c:pt>
              </c:strCache>
            </c:strRef>
          </c:cat>
          <c:val>
            <c:numRef>
              <c:f>Лист1!$B$4:$D$4</c:f>
              <c:numCache>
                <c:formatCode>General</c:formatCode>
                <c:ptCount val="3"/>
                <c:pt idx="0">
                  <c:v>48.82</c:v>
                </c:pt>
                <c:pt idx="1">
                  <c:v>19.41</c:v>
                </c:pt>
                <c:pt idx="2">
                  <c:v>11.76</c:v>
                </c:pt>
              </c:numCache>
            </c:numRef>
          </c:val>
        </c:ser>
        <c:ser>
          <c:idx val="3"/>
          <c:order val="3"/>
          <c:tx>
            <c:strRef>
              <c:f>Лист1!$A$5</c:f>
              <c:strCache>
                <c:ptCount val="1"/>
                <c:pt idx="0">
                  <c:v>ФЕ4 (за сухою масою)</c:v>
                </c:pt>
              </c:strCache>
            </c:strRef>
          </c:tx>
          <c:cat>
            <c:strRef>
              <c:f>Лист1!$B$1:$D$1</c:f>
              <c:strCache>
                <c:ptCount val="3"/>
                <c:pt idx="0">
                  <c:v>20м</c:v>
                </c:pt>
                <c:pt idx="1">
                  <c:v>200м</c:v>
                </c:pt>
                <c:pt idx="2">
                  <c:v>500м</c:v>
                </c:pt>
              </c:strCache>
            </c:strRef>
          </c:cat>
          <c:val>
            <c:numRef>
              <c:f>Лист1!$B$5:$D$5</c:f>
              <c:numCache>
                <c:formatCode>General</c:formatCode>
                <c:ptCount val="3"/>
                <c:pt idx="0">
                  <c:v>48.65</c:v>
                </c:pt>
                <c:pt idx="1">
                  <c:v>32.43</c:v>
                </c:pt>
                <c:pt idx="2">
                  <c:v>5</c:v>
                </c:pt>
              </c:numCache>
            </c:numRef>
          </c:val>
        </c:ser>
        <c:shape val="box"/>
        <c:axId val="145963264"/>
        <c:axId val="151241088"/>
        <c:axId val="0"/>
      </c:bar3DChart>
      <c:catAx>
        <c:axId val="145963264"/>
        <c:scaling>
          <c:orientation val="minMax"/>
        </c:scaling>
        <c:axPos val="b"/>
        <c:tickLblPos val="nextTo"/>
        <c:crossAx val="151241088"/>
        <c:crosses val="autoZero"/>
        <c:auto val="1"/>
        <c:lblAlgn val="ctr"/>
        <c:lblOffset val="100"/>
      </c:catAx>
      <c:valAx>
        <c:axId val="151241088"/>
        <c:scaling>
          <c:orientation val="minMax"/>
        </c:scaling>
        <c:axPos val="l"/>
        <c:majorGridlines/>
        <c:numFmt formatCode="General" sourceLinked="1"/>
        <c:tickLblPos val="nextTo"/>
        <c:crossAx val="1459632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"/>
          <c:y val="0.8247387826521686"/>
          <c:w val="0.43547335228929818"/>
          <c:h val="0.17195100612423495"/>
        </c:manualLayout>
      </c:layout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EA6E38-82B1-47BB-A812-313B295FEFF2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89E94-532B-494D-AD7A-712B16D9F5A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51098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146133-C2C6-42E5-9F03-188AA2A4A162}" type="slidenum">
              <a:rPr lang="en-US" smtClean="0"/>
              <a:pPr>
                <a:defRPr/>
              </a:pPr>
              <a:t>1</a:t>
            </a:fld>
            <a:endParaRPr lang="en-US" dirty="0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B7A0F-5B99-4F35-9BDD-321CD3C098FF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28600" y="857232"/>
            <a:ext cx="8629680" cy="1143008"/>
          </a:xfrm>
          <a:effectLst>
            <a:outerShdw blurRad="50800" dist="38100" dir="2700000" algn="tl" rotWithShape="0">
              <a:schemeClr val="bg2">
                <a:lumMod val="10000"/>
                <a:alpha val="40000"/>
              </a:schemeClr>
            </a:outerShdw>
          </a:effectLst>
        </p:spPr>
        <p:txBody>
          <a:bodyPr>
            <a:noAutofit/>
          </a:bodyPr>
          <a:lstStyle/>
          <a:p>
            <a:r>
              <a:rPr lang="uk-UA" dirty="0" smtClean="0"/>
              <a:t> </a:t>
            </a:r>
            <a:br>
              <a:rPr lang="uk-UA" dirty="0" smtClean="0"/>
            </a:br>
            <a:r>
              <a:rPr lang="uk-UA" sz="4800" dirty="0" smtClean="0">
                <a:solidFill>
                  <a:schemeClr val="bg1"/>
                </a:solidFill>
              </a:rPr>
              <a:t>Оцінка токсичності ґрунтів за допомогою ростового тесту</a:t>
            </a:r>
            <a:endParaRPr lang="uk-UA" sz="4800" dirty="0">
              <a:solidFill>
                <a:schemeClr val="bg1"/>
              </a:solidFill>
            </a:endParaRP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28600" y="3000372"/>
            <a:ext cx="3771896" cy="714380"/>
          </a:xfrm>
          <a:effectLst>
            <a:outerShdw blurRad="50800" dist="38100" dir="2700000" algn="tl" rotWithShape="0">
              <a:schemeClr val="bg2">
                <a:lumMod val="10000"/>
                <a:alpha val="40000"/>
              </a:scheme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uk-UA" dirty="0" smtClean="0">
                <a:solidFill>
                  <a:schemeClr val="bg1"/>
                </a:solidFill>
              </a:rPr>
              <a:t>Номінація </a:t>
            </a:r>
            <a:r>
              <a:rPr lang="uk-UA" dirty="0" smtClean="0">
                <a:solidFill>
                  <a:schemeClr val="bg1"/>
                </a:solidFill>
              </a:rPr>
              <a:t>: </a:t>
            </a:r>
            <a:r>
              <a:rPr lang="uk-UA" dirty="0" smtClean="0">
                <a:solidFill>
                  <a:schemeClr val="bg1"/>
                </a:solidFill>
              </a:rPr>
              <a:t>Екологія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defRPr/>
            </a:pP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44" y="4214818"/>
            <a:ext cx="378621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Роботу виконала</a:t>
            </a:r>
          </a:p>
          <a:p>
            <a:r>
              <a:rPr lang="uk-UA" dirty="0" smtClean="0">
                <a:solidFill>
                  <a:schemeClr val="bg1"/>
                </a:solidFill>
              </a:rPr>
              <a:t>Перекопай Олександра Артемівна</a:t>
            </a:r>
            <a:endParaRPr lang="uk-UA" dirty="0" smtClean="0">
              <a:solidFill>
                <a:schemeClr val="bg1"/>
              </a:solidFill>
            </a:endParaRPr>
          </a:p>
          <a:p>
            <a:r>
              <a:rPr lang="uk-UA" dirty="0" smtClean="0">
                <a:solidFill>
                  <a:schemeClr val="bg1"/>
                </a:solidFill>
              </a:rPr>
              <a:t>Учениця </a:t>
            </a:r>
            <a:r>
              <a:rPr lang="uk-UA" dirty="0" smtClean="0">
                <a:solidFill>
                  <a:schemeClr val="bg1"/>
                </a:solidFill>
              </a:rPr>
              <a:t>8 </a:t>
            </a:r>
            <a:r>
              <a:rPr lang="uk-UA" dirty="0" smtClean="0">
                <a:solidFill>
                  <a:schemeClr val="bg1"/>
                </a:solidFill>
              </a:rPr>
              <a:t>класу</a:t>
            </a:r>
            <a:endParaRPr lang="uk-UA" dirty="0" smtClean="0">
              <a:solidFill>
                <a:schemeClr val="bg1"/>
              </a:solidFill>
            </a:endParaRPr>
          </a:p>
          <a:p>
            <a:r>
              <a:rPr lang="uk-UA" dirty="0" smtClean="0">
                <a:solidFill>
                  <a:schemeClr val="bg1"/>
                </a:solidFill>
              </a:rPr>
              <a:t>ОЗОНЗ “ </a:t>
            </a:r>
            <a:r>
              <a:rPr lang="uk-UA" dirty="0" smtClean="0">
                <a:solidFill>
                  <a:schemeClr val="bg1"/>
                </a:solidFill>
              </a:rPr>
              <a:t>Жоравський</a:t>
            </a:r>
            <a:r>
              <a:rPr lang="uk-UA" dirty="0" smtClean="0">
                <a:solidFill>
                  <a:schemeClr val="bg1"/>
                </a:solidFill>
              </a:rPr>
              <a:t> НВК “ЗОШ І-ІІІ ст. – ДНЗ (ясла-садок</a:t>
            </a:r>
            <a:r>
              <a:rPr lang="uk-UA" dirty="0" smtClean="0">
                <a:solidFill>
                  <a:schemeClr val="bg1"/>
                </a:solidFill>
              </a:rPr>
              <a:t>)” </a:t>
            </a:r>
            <a:r>
              <a:rPr lang="uk-UA" dirty="0" smtClean="0">
                <a:solidFill>
                  <a:schemeClr val="bg1"/>
                </a:solidFill>
              </a:rPr>
              <a:t>Яготинської</a:t>
            </a:r>
            <a:r>
              <a:rPr lang="uk-UA" dirty="0" smtClean="0">
                <a:solidFill>
                  <a:schemeClr val="bg1"/>
                </a:solidFill>
              </a:rPr>
              <a:t> районної ради Київської області</a:t>
            </a:r>
            <a:br>
              <a:rPr lang="uk-UA" dirty="0" smtClean="0">
                <a:solidFill>
                  <a:schemeClr val="bg1"/>
                </a:solidFill>
              </a:rPr>
            </a:br>
            <a:r>
              <a:rPr lang="uk-UA" dirty="0" smtClean="0">
                <a:solidFill>
                  <a:schemeClr val="bg1"/>
                </a:solidFill>
              </a:rPr>
              <a:t>Керівник проекту:</a:t>
            </a:r>
            <a:br>
              <a:rPr lang="uk-UA" dirty="0" smtClean="0">
                <a:solidFill>
                  <a:schemeClr val="bg1"/>
                </a:solidFill>
              </a:rPr>
            </a:br>
            <a:r>
              <a:rPr lang="uk-UA" dirty="0" smtClean="0">
                <a:solidFill>
                  <a:schemeClr val="bg1"/>
                </a:solidFill>
              </a:rPr>
              <a:t>Бойко Наталія Василівна</a:t>
            </a:r>
            <a:endParaRPr lang="uk-UA" dirty="0" smtClean="0">
              <a:solidFill>
                <a:schemeClr val="bg1"/>
              </a:solidFill>
            </a:endParaRPr>
          </a:p>
          <a:p>
            <a:endParaRPr lang="uk-UA" dirty="0"/>
          </a:p>
        </p:txBody>
      </p:sp>
      <p:sp>
        <p:nvSpPr>
          <p:cNvPr id="5" name="TextBox 4"/>
          <p:cNvSpPr txBox="1"/>
          <p:nvPr/>
        </p:nvSpPr>
        <p:spPr>
          <a:xfrm>
            <a:off x="4000496" y="214290"/>
            <a:ext cx="4857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bg1"/>
                </a:solidFill>
              </a:rPr>
              <a:t>МАН – Юніор Дослідник 2020</a:t>
            </a:r>
            <a:endParaRPr lang="uk-UA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142853"/>
            <a:ext cx="8643998" cy="857255"/>
          </a:xfrm>
        </p:spPr>
        <p:txBody>
          <a:bodyPr>
            <a:noAutofit/>
          </a:bodyPr>
          <a:lstStyle/>
          <a:p>
            <a:pPr algn="ctr"/>
            <a:r>
              <a:rPr lang="uk-UA" sz="2800" b="0" i="1" dirty="0" smtClean="0">
                <a:solidFill>
                  <a:schemeClr val="bg1"/>
                </a:solidFill>
              </a:rPr>
              <a:t>Територією району проходить автомагістраль E40М03</a:t>
            </a:r>
            <a:r>
              <a:rPr lang="en-US" sz="2800" b="0" i="1" dirty="0" smtClean="0">
                <a:solidFill>
                  <a:schemeClr val="bg1"/>
                </a:solidFill>
              </a:rPr>
              <a:t> </a:t>
            </a:r>
            <a:r>
              <a:rPr lang="uk-UA" sz="2800" b="0" i="1" dirty="0" smtClean="0">
                <a:solidFill>
                  <a:schemeClr val="bg1"/>
                </a:solidFill>
              </a:rPr>
              <a:t> Київ - Харків </a:t>
            </a:r>
            <a:endParaRPr lang="uk-UA" sz="2800" b="0" i="1" dirty="0">
              <a:solidFill>
                <a:schemeClr val="bg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71612"/>
            <a:ext cx="4041775" cy="4572032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</a:rPr>
              <a:t>Гіпотеза</a:t>
            </a:r>
            <a:r>
              <a:rPr lang="uk-UA" dirty="0" smtClean="0">
                <a:solidFill>
                  <a:srgbClr val="002060"/>
                </a:solidFill>
              </a:rPr>
              <a:t> – газопиловий  струмінь  автотранспорту, що  викидається в повітря негативно впливає на якісний склад ґрунту</a:t>
            </a:r>
            <a:endParaRPr lang="uk-UA" dirty="0"/>
          </a:p>
        </p:txBody>
      </p:sp>
      <p:pic>
        <p:nvPicPr>
          <p:cNvPr id="7" name="Содержимое 3" descr="Ката спутник яготин.pn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57158" y="2500306"/>
            <a:ext cx="4040188" cy="2727127"/>
          </a:xfrm>
        </p:spPr>
      </p:pic>
      <p:pic>
        <p:nvPicPr>
          <p:cNvPr id="8" name="Содержимое 5" descr="Без названия (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190" y="4000504"/>
            <a:ext cx="3357586" cy="251494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1295400" y="1447800"/>
            <a:ext cx="7420004" cy="487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60000"/>
              </a:lnSpc>
            </a:pPr>
            <a:endParaRPr lang="en-US" altLang="ko-KR" sz="1400" dirty="0" smtClean="0">
              <a:solidFill>
                <a:schemeClr val="tx1"/>
              </a:solidFill>
              <a:latin typeface="Arial" charset="0"/>
              <a:ea typeface="굴림" pitchFamily="34" charset="-127"/>
            </a:endParaRPr>
          </a:p>
          <a:p>
            <a:r>
              <a:rPr lang="uk-UA" sz="2000" dirty="0" smtClean="0">
                <a:solidFill>
                  <a:srgbClr val="002060"/>
                </a:solidFill>
              </a:rPr>
              <a:t>У відповідності до поставленої мети визначені наступні </a:t>
            </a:r>
            <a:r>
              <a:rPr lang="uk-UA" sz="2000" b="1" i="1" dirty="0" smtClean="0">
                <a:solidFill>
                  <a:srgbClr val="002060"/>
                </a:solidFill>
              </a:rPr>
              <a:t>завдання</a:t>
            </a:r>
            <a:r>
              <a:rPr lang="uk-UA" sz="2000" b="1" dirty="0" smtClean="0">
                <a:solidFill>
                  <a:srgbClr val="002060"/>
                </a:solidFill>
              </a:rPr>
              <a:t>:</a:t>
            </a:r>
          </a:p>
          <a:p>
            <a:pPr lvl="0" algn="l"/>
            <a:r>
              <a:rPr lang="uk-UA" sz="2000" dirty="0" smtClean="0">
                <a:solidFill>
                  <a:srgbClr val="002060"/>
                </a:solidFill>
              </a:rPr>
              <a:t>засвоїти методи відбору зразків ґрунту для біоіндикаційних досліджень;</a:t>
            </a:r>
          </a:p>
          <a:p>
            <a:pPr lvl="0" algn="l"/>
            <a:r>
              <a:rPr lang="uk-UA" sz="2000" b="1" dirty="0" smtClean="0">
                <a:solidFill>
                  <a:srgbClr val="002060"/>
                </a:solidFill>
              </a:rPr>
              <a:t>опанувати методику визначення токсичності ґрунтів та ґрунтових витяжок за реакціями рослин-індикаторів, а також навчитися оцінювати вплив  автомагістралі за цим показником на стан компонентів довкілля;</a:t>
            </a:r>
          </a:p>
          <a:p>
            <a:pPr lvl="0" algn="l"/>
            <a:r>
              <a:rPr lang="uk-UA" sz="2000" dirty="0" smtClean="0">
                <a:solidFill>
                  <a:srgbClr val="002060"/>
                </a:solidFill>
              </a:rPr>
              <a:t>вибрати ділянки  дослідження, відібрати зразки ґрунту;</a:t>
            </a:r>
          </a:p>
          <a:p>
            <a:pPr lvl="0" algn="l"/>
            <a:r>
              <a:rPr lang="uk-UA" sz="2000" b="1" dirty="0" smtClean="0">
                <a:solidFill>
                  <a:srgbClr val="002060"/>
                </a:solidFill>
              </a:rPr>
              <a:t>проростити на водних витяжках з ґрунту рослини – індикатори, провести вимірювання і обробити  результати експерименту:</a:t>
            </a:r>
          </a:p>
          <a:p>
            <a:pPr lvl="0" algn="l"/>
            <a:r>
              <a:rPr lang="uk-UA" sz="2000" dirty="0" smtClean="0">
                <a:solidFill>
                  <a:srgbClr val="002060"/>
                </a:solidFill>
              </a:rPr>
              <a:t>обчислити величину фітотоксичного ефекту від дії   газопилового струменю  автотранспорту, що  викидається в повітря.</a:t>
            </a:r>
          </a:p>
          <a:p>
            <a:pPr algn="just">
              <a:lnSpc>
                <a:spcPct val="160000"/>
              </a:lnSpc>
            </a:pPr>
            <a:endParaRPr lang="en-US" sz="1400" dirty="0" smtClean="0">
              <a:solidFill>
                <a:schemeClr val="tx1"/>
              </a:solidFill>
              <a:latin typeface="Arial" charset="0"/>
              <a:ea typeface="굴림" pitchFamily="34" charset="-127"/>
            </a:endParaRPr>
          </a:p>
        </p:txBody>
      </p:sp>
      <p:sp>
        <p:nvSpPr>
          <p:cNvPr id="23" name="AutoShape 68"/>
          <p:cNvSpPr>
            <a:spLocks noChangeArrowheads="1"/>
          </p:cNvSpPr>
          <p:nvPr/>
        </p:nvSpPr>
        <p:spPr bwMode="gray">
          <a:xfrm>
            <a:off x="695325" y="0"/>
            <a:ext cx="7662889" cy="1500174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1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5000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1">
              <a:defRPr/>
            </a:pPr>
            <a:r>
              <a:rPr lang="uk-UA" sz="2400" i="1" dirty="0" smtClean="0">
                <a:solidFill>
                  <a:schemeClr val="bg1"/>
                </a:solidFill>
              </a:rPr>
              <a:t>Мета дослідницької роботи</a:t>
            </a:r>
            <a:r>
              <a:rPr lang="uk-UA" sz="2400" dirty="0" smtClean="0">
                <a:solidFill>
                  <a:schemeClr val="bg1"/>
                </a:solidFill>
              </a:rPr>
              <a:t> – оцінити токсичність зразків ґрунту </a:t>
            </a:r>
          </a:p>
          <a:p>
            <a:pPr algn="ctr" latinLnBrk="1">
              <a:defRPr/>
            </a:pPr>
            <a:r>
              <a:rPr lang="uk-UA" sz="2400" dirty="0" smtClean="0">
                <a:solidFill>
                  <a:schemeClr val="bg1"/>
                </a:solidFill>
              </a:rPr>
              <a:t>з використання рослинних біотесторів</a:t>
            </a:r>
            <a:endParaRPr kumimoji="1" lang="en-US" altLang="ko-KR" sz="2400" dirty="0">
              <a:solidFill>
                <a:schemeClr val="bg1"/>
              </a:solidFill>
              <a:ea typeface="굴림" pitchFamily="34" charset="-12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4000" b="1" dirty="0" smtClean="0">
                <a:solidFill>
                  <a:schemeClr val="bg1"/>
                </a:solidFill>
              </a:rPr>
              <a:t>Предмет дослідження:</a:t>
            </a:r>
            <a:r>
              <a:rPr lang="uk-UA" sz="4000" dirty="0" smtClean="0">
                <a:solidFill>
                  <a:schemeClr val="bg1"/>
                </a:solidFill>
              </a:rPr>
              <a:t> токсичність  ґрунту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</a:rPr>
              <a:t>Об’єкт дослідження: </a:t>
            </a:r>
            <a:r>
              <a:rPr lang="uk-UA" dirty="0" smtClean="0">
                <a:solidFill>
                  <a:srgbClr val="002060"/>
                </a:solidFill>
              </a:rPr>
              <a:t>  озима пшениця</a:t>
            </a:r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4" name="Содержимое 4" descr="P91121-0827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32" y="2214554"/>
            <a:ext cx="5572164" cy="41791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742950" indent="-742950"/>
            <a:r>
              <a:rPr lang="uk-UA" sz="3600" dirty="0" smtClean="0">
                <a:solidFill>
                  <a:schemeClr val="bg1"/>
                </a:solidFill>
              </a:rPr>
              <a:t>Для проведення досліджень виділено наступний ряд послідовних етапів: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600200"/>
            <a:ext cx="7472386" cy="4525963"/>
          </a:xfrm>
        </p:spPr>
        <p:txBody>
          <a:bodyPr>
            <a:normAutofit lnSpcReduction="10000"/>
          </a:bodyPr>
          <a:lstStyle/>
          <a:p>
            <a:r>
              <a:rPr lang="uk-UA" u="sng" dirty="0" smtClean="0">
                <a:solidFill>
                  <a:srgbClr val="002060"/>
                </a:solidFill>
              </a:rPr>
              <a:t>Підготовчий</a:t>
            </a:r>
            <a:r>
              <a:rPr lang="uk-UA" dirty="0" smtClean="0">
                <a:solidFill>
                  <a:srgbClr val="002060"/>
                </a:solidFill>
              </a:rPr>
              <a:t> – вивчення відповідної літератури, вибір методики досліджень. </a:t>
            </a:r>
          </a:p>
          <a:p>
            <a:r>
              <a:rPr lang="uk-UA" u="sng" dirty="0" smtClean="0">
                <a:solidFill>
                  <a:srgbClr val="002060"/>
                </a:solidFill>
              </a:rPr>
              <a:t>Експериментальний</a:t>
            </a:r>
            <a:r>
              <a:rPr lang="uk-UA" dirty="0" smtClean="0">
                <a:solidFill>
                  <a:srgbClr val="002060"/>
                </a:solidFill>
              </a:rPr>
              <a:t> – проведення вимірів об’єктів </a:t>
            </a:r>
          </a:p>
          <a:p>
            <a:r>
              <a:rPr lang="uk-UA" u="sng" dirty="0" smtClean="0">
                <a:solidFill>
                  <a:srgbClr val="002060"/>
                </a:solidFill>
              </a:rPr>
              <a:t>Камеральний</a:t>
            </a:r>
            <a:r>
              <a:rPr lang="uk-UA" dirty="0" smtClean="0">
                <a:solidFill>
                  <a:srgbClr val="002060"/>
                </a:solidFill>
              </a:rPr>
              <a:t> – обробка отриманих даних.</a:t>
            </a:r>
          </a:p>
          <a:p>
            <a:r>
              <a:rPr lang="uk-UA" u="sng" dirty="0" smtClean="0">
                <a:solidFill>
                  <a:srgbClr val="002060"/>
                </a:solidFill>
              </a:rPr>
              <a:t>Аналітичний</a:t>
            </a:r>
            <a:r>
              <a:rPr lang="uk-UA" dirty="0" smtClean="0">
                <a:solidFill>
                  <a:srgbClr val="002060"/>
                </a:solidFill>
              </a:rPr>
              <a:t> – виявлення закономірностей.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714488"/>
          </a:xfrm>
        </p:spPr>
        <p:txBody>
          <a:bodyPr>
            <a:normAutofit fontScale="90000"/>
          </a:bodyPr>
          <a:lstStyle/>
          <a:p>
            <a:r>
              <a:rPr lang="uk-UA" sz="2800" b="1" dirty="0" smtClean="0">
                <a:solidFill>
                  <a:schemeClr val="bg1"/>
                </a:solidFill>
              </a:rPr>
              <a:t>Площадка №1</a:t>
            </a:r>
            <a:r>
              <a:rPr lang="uk-UA" sz="2800" dirty="0" smtClean="0">
                <a:solidFill>
                  <a:schemeClr val="bg1"/>
                </a:solidFill>
              </a:rPr>
              <a:t> – </a:t>
            </a:r>
            <a:r>
              <a:rPr lang="uk-UA" sz="2800" b="1" dirty="0" smtClean="0">
                <a:solidFill>
                  <a:schemeClr val="bg1"/>
                </a:solidFill>
              </a:rPr>
              <a:t>20 м</a:t>
            </a:r>
            <a:r>
              <a:rPr lang="uk-UA" sz="2800" dirty="0" smtClean="0">
                <a:solidFill>
                  <a:schemeClr val="bg1"/>
                </a:solidFill>
              </a:rPr>
              <a:t> від автомагістралі; </a:t>
            </a:r>
            <a:r>
              <a:rPr lang="uk-UA" sz="2800" b="1" dirty="0" smtClean="0">
                <a:solidFill>
                  <a:schemeClr val="bg1"/>
                </a:solidFill>
              </a:rPr>
              <a:t>площадка №2</a:t>
            </a:r>
            <a:r>
              <a:rPr lang="uk-UA" sz="2800" dirty="0" smtClean="0">
                <a:solidFill>
                  <a:schemeClr val="bg1"/>
                </a:solidFill>
              </a:rPr>
              <a:t> – </a:t>
            </a:r>
            <a:r>
              <a:rPr lang="uk-UA" sz="2800" b="1" dirty="0" smtClean="0">
                <a:solidFill>
                  <a:schemeClr val="bg1"/>
                </a:solidFill>
              </a:rPr>
              <a:t>200 м</a:t>
            </a:r>
            <a:r>
              <a:rPr lang="uk-UA" sz="2800" dirty="0" smtClean="0">
                <a:solidFill>
                  <a:schemeClr val="bg1"/>
                </a:solidFill>
              </a:rPr>
              <a:t>; </a:t>
            </a:r>
            <a:r>
              <a:rPr lang="uk-UA" sz="2800" b="1" dirty="0" smtClean="0">
                <a:solidFill>
                  <a:schemeClr val="bg1"/>
                </a:solidFill>
              </a:rPr>
              <a:t>площадка №3</a:t>
            </a:r>
            <a:r>
              <a:rPr lang="uk-UA" sz="2800" dirty="0" smtClean="0">
                <a:solidFill>
                  <a:schemeClr val="bg1"/>
                </a:solidFill>
              </a:rPr>
              <a:t> – </a:t>
            </a:r>
            <a:r>
              <a:rPr lang="uk-UA" sz="2800" b="1" dirty="0" smtClean="0">
                <a:solidFill>
                  <a:schemeClr val="bg1"/>
                </a:solidFill>
              </a:rPr>
              <a:t>500 м</a:t>
            </a:r>
            <a:r>
              <a:rPr lang="uk-UA" sz="2800" dirty="0" smtClean="0">
                <a:solidFill>
                  <a:schemeClr val="bg1"/>
                </a:solidFill>
              </a:rPr>
              <a:t>; </a:t>
            </a:r>
            <a:r>
              <a:rPr lang="uk-UA" sz="2800" b="1" dirty="0" smtClean="0">
                <a:solidFill>
                  <a:schemeClr val="bg1"/>
                </a:solidFill>
              </a:rPr>
              <a:t>площадка №4</a:t>
            </a:r>
            <a:r>
              <a:rPr lang="uk-UA" sz="2800" dirty="0" smtClean="0">
                <a:solidFill>
                  <a:schemeClr val="bg1"/>
                </a:solidFill>
              </a:rPr>
              <a:t> – </a:t>
            </a:r>
            <a:r>
              <a:rPr lang="uk-UA" sz="2800" b="1" dirty="0" smtClean="0">
                <a:solidFill>
                  <a:schemeClr val="bg1"/>
                </a:solidFill>
              </a:rPr>
              <a:t>7000 м (</a:t>
            </a:r>
            <a:r>
              <a:rPr lang="uk-UA" sz="2800" dirty="0" smtClean="0">
                <a:solidFill>
                  <a:schemeClr val="bg1"/>
                </a:solidFill>
              </a:rPr>
              <a:t>паркова зона</a:t>
            </a:r>
            <a:r>
              <a:rPr lang="uk-UA" sz="2800" b="1" dirty="0" smtClean="0">
                <a:solidFill>
                  <a:schemeClr val="bg1"/>
                </a:solidFill>
              </a:rPr>
              <a:t> </a:t>
            </a:r>
            <a:r>
              <a:rPr lang="uk-UA" sz="2800" dirty="0" smtClean="0">
                <a:solidFill>
                  <a:schemeClr val="bg1"/>
                </a:solidFill>
              </a:rPr>
              <a:t> ОЗОНЗ «</a:t>
            </a:r>
            <a:r>
              <a:rPr lang="uk-UA" sz="2800" dirty="0" smtClean="0">
                <a:solidFill>
                  <a:schemeClr val="bg1"/>
                </a:solidFill>
              </a:rPr>
              <a:t>Жоравський</a:t>
            </a:r>
            <a:r>
              <a:rPr lang="uk-UA" sz="2800" dirty="0" smtClean="0">
                <a:solidFill>
                  <a:schemeClr val="bg1"/>
                </a:solidFill>
              </a:rPr>
              <a:t> НВК «ЗОШ – І-ІІІ ст.. - ДНЗ (ясла-садок») </a:t>
            </a:r>
            <a:endParaRPr lang="uk-UA" sz="2800" dirty="0">
              <a:solidFill>
                <a:schemeClr val="bg1"/>
              </a:solidFill>
            </a:endParaRPr>
          </a:p>
        </p:txBody>
      </p:sp>
      <p:pic>
        <p:nvPicPr>
          <p:cNvPr id="6" name="Содержимое 5" descr="карта асиметрія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714488"/>
            <a:ext cx="8229600" cy="4714908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Autofit/>
          </a:bodyPr>
          <a:lstStyle/>
          <a:p>
            <a:r>
              <a:rPr lang="uk-UA" sz="2800" dirty="0" smtClean="0">
                <a:solidFill>
                  <a:schemeClr val="bg1"/>
                </a:solidFill>
              </a:rPr>
              <a:t>Насіння індикаторної культури  пророщували на спеціальних плаваючих кільцях з пінопласту</a:t>
            </a:r>
            <a:endParaRPr lang="uk-UA" sz="2800" dirty="0">
              <a:solidFill>
                <a:schemeClr val="bg1"/>
              </a:solidFill>
            </a:endParaRPr>
          </a:p>
        </p:txBody>
      </p:sp>
      <p:pic>
        <p:nvPicPr>
          <p:cNvPr id="4" name="Содержимое 3" descr="P91121-1045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803523" cy="4900634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r>
              <a:rPr lang="uk-UA" sz="3600" dirty="0" smtClean="0">
                <a:solidFill>
                  <a:schemeClr val="bg1"/>
                </a:solidFill>
              </a:rPr>
              <a:t>Проводили виміри довжини кореневої  і стеблової  системи </a:t>
            </a:r>
            <a:endParaRPr lang="uk-UA" sz="3600" dirty="0">
              <a:solidFill>
                <a:schemeClr val="bg1"/>
              </a:solidFill>
            </a:endParaRPr>
          </a:p>
        </p:txBody>
      </p:sp>
      <p:pic>
        <p:nvPicPr>
          <p:cNvPr id="8" name="Содержимое 7" descr="P91206-12512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571612"/>
            <a:ext cx="4038600" cy="3028950"/>
          </a:xfrm>
        </p:spPr>
      </p:pic>
      <p:pic>
        <p:nvPicPr>
          <p:cNvPr id="12" name="Содержимое 11" descr="P91126-12175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14876" y="1500174"/>
            <a:ext cx="4038600" cy="3028950"/>
          </a:xfrm>
        </p:spPr>
      </p:pic>
      <p:pic>
        <p:nvPicPr>
          <p:cNvPr id="14" name="Содержимое 8" descr="P91121-11012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86446" y="4214818"/>
            <a:ext cx="1875247" cy="2500329"/>
          </a:xfrm>
          <a:prstGeom prst="rect">
            <a:avLst/>
          </a:prstGeom>
        </p:spPr>
      </p:pic>
      <p:pic>
        <p:nvPicPr>
          <p:cNvPr id="15" name="Содержимое 12" descr="Без названия (5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3042" y="4929198"/>
            <a:ext cx="3114675" cy="14668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r>
              <a:rPr lang="uk-UA" sz="2800" dirty="0" smtClean="0"/>
              <a:t> </a:t>
            </a:r>
            <a:r>
              <a:rPr lang="uk-UA" sz="3200" dirty="0" smtClean="0">
                <a:solidFill>
                  <a:schemeClr val="bg1"/>
                </a:solidFill>
              </a:rPr>
              <a:t>Визначали  сиру масу десяти найбільш типових проростків</a:t>
            </a:r>
            <a:endParaRPr lang="uk-UA" sz="2800" dirty="0"/>
          </a:p>
        </p:txBody>
      </p:sp>
      <p:pic>
        <p:nvPicPr>
          <p:cNvPr id="8" name="Содержимое 7" descr="P91206-13462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1357298"/>
            <a:ext cx="4038600" cy="3028950"/>
          </a:xfrm>
        </p:spPr>
      </p:pic>
      <p:pic>
        <p:nvPicPr>
          <p:cNvPr id="10" name="Содержимое 9" descr="P91121-12372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14876" y="1357298"/>
            <a:ext cx="4038600" cy="3028950"/>
          </a:xfrm>
        </p:spPr>
      </p:pic>
      <p:pic>
        <p:nvPicPr>
          <p:cNvPr id="11" name="Содержимое 6" descr="P91206-1341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28926" y="3857628"/>
            <a:ext cx="3714745" cy="278605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dirty="0" smtClean="0">
                <a:solidFill>
                  <a:schemeClr val="bg1"/>
                </a:solidFill>
              </a:rPr>
              <a:t>Середній  фітотоксичний ефект ґрунтів</a:t>
            </a:r>
            <a:endParaRPr lang="uk-UA" sz="3600" dirty="0">
              <a:solidFill>
                <a:schemeClr val="bg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74638"/>
            <a:ext cx="7358114" cy="1143000"/>
          </a:xfrm>
        </p:spPr>
        <p:txBody>
          <a:bodyPr>
            <a:normAutofit fontScale="90000"/>
          </a:bodyPr>
          <a:lstStyle/>
          <a:p>
            <a:r>
              <a:rPr lang="uk-UA" sz="2800" dirty="0" smtClean="0">
                <a:solidFill>
                  <a:schemeClr val="bg1"/>
                </a:solidFill>
              </a:rPr>
              <a:t>Шкала рівнів токсичності ґрунтів (Джура та ін., 2006)</a:t>
            </a:r>
            <a:r>
              <a:rPr lang="uk-UA" sz="2800" dirty="0" smtClean="0"/>
              <a:t/>
            </a:r>
            <a:br>
              <a:rPr lang="uk-UA" sz="2800" dirty="0" smtClean="0"/>
            </a:br>
            <a:endParaRPr lang="uk-UA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928794" y="1571612"/>
          <a:ext cx="6715172" cy="226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7586"/>
                <a:gridCol w="3357586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Calibri"/>
                          <a:cs typeface="Times New Roman"/>
                        </a:rPr>
                        <a:t>Фітотоксичний</a:t>
                      </a:r>
                      <a:r>
                        <a:rPr lang="uk-UA" sz="1800" b="1" dirty="0">
                          <a:latin typeface="Calibri"/>
                          <a:ea typeface="Calibri"/>
                          <a:cs typeface="Times New Roman"/>
                        </a:rPr>
                        <a:t> ефект, %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Calibri"/>
                          <a:cs typeface="Times New Roman"/>
                        </a:rPr>
                        <a:t>Рівень токсичності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0-20</a:t>
                      </a:r>
                      <a:endParaRPr lang="uk-UA" sz="1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Відсутність або слабкий рівень</a:t>
                      </a:r>
                      <a:endParaRPr lang="uk-UA" sz="1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20,1-40</a:t>
                      </a:r>
                      <a:endParaRPr lang="uk-UA" sz="18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Середній рівень</a:t>
                      </a:r>
                      <a:endParaRPr lang="uk-UA" sz="1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40,1-60</a:t>
                      </a:r>
                      <a:endParaRPr lang="uk-UA" sz="1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Вище середнього рівня</a:t>
                      </a:r>
                      <a:endParaRPr lang="uk-UA" sz="1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60,1-80</a:t>
                      </a:r>
                      <a:endParaRPr lang="uk-UA" sz="18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Високий рівень</a:t>
                      </a:r>
                      <a:endParaRPr lang="uk-UA" sz="1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80,1-100</a:t>
                      </a:r>
                      <a:endParaRPr lang="uk-UA" sz="1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Максимальний рівень</a:t>
                      </a:r>
                      <a:endParaRPr lang="uk-UA" sz="1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28728" y="4929198"/>
            <a:ext cx="67151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 smtClean="0">
                <a:solidFill>
                  <a:srgbClr val="002060"/>
                </a:solidFill>
              </a:rPr>
              <a:t>Рівень токсичності ґрунтів відібраних на відстані 20 м від автотраси Е40М03 – </a:t>
            </a:r>
            <a:r>
              <a:rPr lang="uk-UA" sz="2000" i="1" dirty="0" smtClean="0">
                <a:solidFill>
                  <a:srgbClr val="002060"/>
                </a:solidFill>
              </a:rPr>
              <a:t>вище середнього</a:t>
            </a:r>
            <a:r>
              <a:rPr lang="uk-UA" sz="2000" dirty="0" smtClean="0">
                <a:solidFill>
                  <a:srgbClr val="002060"/>
                </a:solidFill>
              </a:rPr>
              <a:t>; на відстані 200 м і 500 м -  </a:t>
            </a:r>
            <a:r>
              <a:rPr lang="uk-UA" sz="2000" i="1" dirty="0" smtClean="0">
                <a:solidFill>
                  <a:srgbClr val="002060"/>
                </a:solidFill>
              </a:rPr>
              <a:t>середній рівень токсичності</a:t>
            </a:r>
            <a:r>
              <a:rPr lang="uk-UA" sz="2000" dirty="0" smtClean="0">
                <a:solidFill>
                  <a:srgbClr val="002060"/>
                </a:solidFill>
              </a:rPr>
              <a:t> </a:t>
            </a:r>
            <a:endParaRPr lang="uk-UA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r>
              <a:rPr lang="uk-UA" sz="2800" dirty="0" smtClean="0">
                <a:solidFill>
                  <a:schemeClr val="bg1"/>
                </a:solidFill>
              </a:rPr>
              <a:t>Фітотоксичний ефект ґрунтів за висотою рослин, довжиною коренів. сирою та сухою масою</a:t>
            </a:r>
            <a:endParaRPr lang="uk-UA" sz="2800" dirty="0">
              <a:solidFill>
                <a:schemeClr val="bg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200" dirty="0" smtClean="0">
                <a:solidFill>
                  <a:schemeClr val="bg1"/>
                </a:solidFill>
              </a:rPr>
              <a:t>Фітотоксичний ефект від  дії ґрунтів, відібраних на різних відстанях від автомагістралі  Е40М03</a:t>
            </a:r>
            <a:r>
              <a:rPr lang="uk-UA" sz="3200" dirty="0" smtClean="0"/>
              <a:t/>
            </a:r>
            <a:br>
              <a:rPr lang="uk-UA" sz="3200" dirty="0" smtClean="0"/>
            </a:br>
            <a:endParaRPr lang="uk-UA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30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Параметр</a:t>
                      </a:r>
                      <a:endParaRPr lang="uk-UA" sz="18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Значення, %</a:t>
                      </a:r>
                      <a:endParaRPr lang="uk-UA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20 м</a:t>
                      </a:r>
                      <a:endParaRPr lang="uk-U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200 м</a:t>
                      </a:r>
                      <a:endParaRPr lang="uk-U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500 м </a:t>
                      </a:r>
                      <a:endParaRPr lang="uk-UA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 err="1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ФЕ1</a:t>
                      </a:r>
                      <a:r>
                        <a:rPr lang="uk-UA" sz="1800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(за висотою рослин)</a:t>
                      </a:r>
                      <a:endParaRPr lang="uk-UA" sz="1800" dirty="0">
                        <a:solidFill>
                          <a:srgbClr val="00206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28.15</a:t>
                      </a:r>
                      <a:endParaRPr lang="uk-UA" sz="1800" dirty="0">
                        <a:solidFill>
                          <a:srgbClr val="00206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21.83</a:t>
                      </a:r>
                      <a:endParaRPr lang="uk-UA" sz="1800" dirty="0">
                        <a:solidFill>
                          <a:srgbClr val="00206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13.97</a:t>
                      </a:r>
                      <a:endParaRPr lang="uk-UA" sz="1800" dirty="0">
                        <a:solidFill>
                          <a:srgbClr val="00206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ФЕ2 (за довжиною коренів)</a:t>
                      </a:r>
                      <a:endParaRPr lang="uk-UA" sz="1800">
                        <a:solidFill>
                          <a:srgbClr val="00206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40.27</a:t>
                      </a:r>
                      <a:endParaRPr lang="uk-UA" sz="1800">
                        <a:solidFill>
                          <a:srgbClr val="00206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34.77</a:t>
                      </a:r>
                      <a:endParaRPr lang="uk-UA" sz="1800">
                        <a:solidFill>
                          <a:srgbClr val="00206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30.55</a:t>
                      </a:r>
                      <a:endParaRPr lang="uk-UA" sz="1800">
                        <a:solidFill>
                          <a:srgbClr val="00206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ФЕ3  (за сирою масою)</a:t>
                      </a:r>
                      <a:endParaRPr lang="uk-UA" sz="1800">
                        <a:solidFill>
                          <a:srgbClr val="00206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48.82</a:t>
                      </a:r>
                      <a:endParaRPr lang="uk-UA" sz="1800">
                        <a:solidFill>
                          <a:srgbClr val="00206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19.41</a:t>
                      </a:r>
                      <a:endParaRPr lang="uk-UA" sz="1800">
                        <a:solidFill>
                          <a:srgbClr val="00206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11.76</a:t>
                      </a:r>
                      <a:endParaRPr lang="uk-UA" sz="1800">
                        <a:solidFill>
                          <a:srgbClr val="00206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 err="1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ФЕ4</a:t>
                      </a:r>
                      <a:r>
                        <a:rPr lang="uk-UA" sz="1800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 (за сухою масою)</a:t>
                      </a:r>
                      <a:endParaRPr lang="uk-UA" sz="1800" dirty="0">
                        <a:solidFill>
                          <a:srgbClr val="00206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48.65</a:t>
                      </a:r>
                      <a:endParaRPr lang="uk-UA" sz="1800">
                        <a:solidFill>
                          <a:srgbClr val="00206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32.43</a:t>
                      </a:r>
                      <a:endParaRPr lang="uk-UA" sz="1800">
                        <a:solidFill>
                          <a:srgbClr val="00206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24.32</a:t>
                      </a:r>
                      <a:endParaRPr lang="uk-UA" sz="1800">
                        <a:solidFill>
                          <a:srgbClr val="00206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ФЕ </a:t>
                      </a:r>
                      <a:r>
                        <a:rPr lang="uk-UA" sz="1800" dirty="0" err="1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ср</a:t>
                      </a:r>
                      <a:endParaRPr lang="uk-UA" sz="1800" dirty="0">
                        <a:solidFill>
                          <a:srgbClr val="00206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41.47</a:t>
                      </a:r>
                      <a:endParaRPr lang="uk-UA" sz="1800" dirty="0">
                        <a:solidFill>
                          <a:srgbClr val="00206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27.11</a:t>
                      </a:r>
                      <a:endParaRPr lang="uk-UA" sz="1800" dirty="0">
                        <a:solidFill>
                          <a:srgbClr val="00206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20.15</a:t>
                      </a:r>
                      <a:endParaRPr lang="uk-UA" sz="1800" dirty="0">
                        <a:solidFill>
                          <a:srgbClr val="00206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14414" y="5143512"/>
            <a:ext cx="70009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 smtClean="0">
                <a:solidFill>
                  <a:srgbClr val="002060"/>
                </a:solidFill>
              </a:rPr>
              <a:t>Таким чином, на відстані 20 м від автомагістралі  процеси росту рослин за чотирма  ознаками пригноблені на 41.47 % у порівнянні з контролем, на відстані 200 м – на 27.11 % і на відстані 500 м – на 20.15 % </a:t>
            </a:r>
            <a:endParaRPr lang="uk-UA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>Під час дослідницької  роботи були отримані результати, що підтверджують висунуте нами припущення:</a:t>
            </a:r>
            <a:endParaRPr lang="uk-UA" sz="3200" b="1" dirty="0">
              <a:solidFill>
                <a:schemeClr val="bg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340237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газопиловий  струмінь  автотранспорту, що  викидається в повітря</a:t>
            </a:r>
            <a:r>
              <a:rPr lang="uk-UA" b="1" dirty="0" smtClean="0">
                <a:solidFill>
                  <a:srgbClr val="002060"/>
                </a:solidFill>
              </a:rPr>
              <a:t> негативно </a:t>
            </a:r>
            <a:r>
              <a:rPr lang="uk-UA" dirty="0" smtClean="0">
                <a:solidFill>
                  <a:srgbClr val="002060"/>
                </a:solidFill>
              </a:rPr>
              <a:t>впливає на якісний склад ґрунту</a:t>
            </a:r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24578" name="AutoShape 2" descr="Картинки по запросу автотранспорт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  <p:pic>
        <p:nvPicPr>
          <p:cNvPr id="7" name="Содержимое 4" descr="Без названия (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46" y="3571876"/>
            <a:ext cx="4492638" cy="288812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0562" y="274638"/>
            <a:ext cx="4186238" cy="1143000"/>
          </a:xfrm>
        </p:spPr>
        <p:txBody>
          <a:bodyPr>
            <a:normAutofit/>
          </a:bodyPr>
          <a:lstStyle/>
          <a:p>
            <a:r>
              <a:rPr lang="uk-UA" sz="2000" b="1" dirty="0" smtClean="0">
                <a:solidFill>
                  <a:schemeClr val="bg1"/>
                </a:solidFill>
              </a:rPr>
              <a:t>СПИСОК ВИКОРИСТАНИХ ДЖЕРЕЛ</a:t>
            </a:r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4810" y="1285860"/>
            <a:ext cx="4500594" cy="4840303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uk-UA" sz="1900" dirty="0" err="1" smtClean="0">
                <a:solidFill>
                  <a:srgbClr val="002060"/>
                </a:solidFill>
              </a:rPr>
              <a:t>Біоіндикація</a:t>
            </a:r>
            <a:r>
              <a:rPr lang="uk-UA" sz="1900" dirty="0" smtClean="0">
                <a:solidFill>
                  <a:srgbClr val="002060"/>
                </a:solidFill>
              </a:rPr>
              <a:t>. Методичні рекомендації до виконання лабораторних робіт студентами напряму підготовки 6.040106 «Екологія, охорона навколишнього середовища та збалансоване природокористування» / А.І. Горова, А.В. </a:t>
            </a:r>
            <a:r>
              <a:rPr lang="uk-UA" sz="1900" dirty="0" err="1" smtClean="0">
                <a:solidFill>
                  <a:srgbClr val="002060"/>
                </a:solidFill>
              </a:rPr>
              <a:t>Павличенко</a:t>
            </a:r>
            <a:r>
              <a:rPr lang="uk-UA" sz="1900" dirty="0" smtClean="0">
                <a:solidFill>
                  <a:srgbClr val="002060"/>
                </a:solidFill>
              </a:rPr>
              <a:t>, О.О. </a:t>
            </a:r>
            <a:r>
              <a:rPr lang="uk-UA" sz="1900" dirty="0" err="1" smtClean="0">
                <a:solidFill>
                  <a:srgbClr val="002060"/>
                </a:solidFill>
              </a:rPr>
              <a:t>Борисовська</a:t>
            </a:r>
            <a:r>
              <a:rPr lang="uk-UA" sz="1900" dirty="0" smtClean="0">
                <a:solidFill>
                  <a:srgbClr val="002060"/>
                </a:solidFill>
              </a:rPr>
              <a:t>, В.Ю. Ґрунтова, О.В. </a:t>
            </a:r>
            <a:r>
              <a:rPr lang="uk-UA" sz="1900" dirty="0" err="1" smtClean="0">
                <a:solidFill>
                  <a:srgbClr val="002060"/>
                </a:solidFill>
              </a:rPr>
              <a:t>Деменко</a:t>
            </a:r>
            <a:r>
              <a:rPr lang="uk-UA" sz="1900" dirty="0" smtClean="0">
                <a:solidFill>
                  <a:srgbClr val="002060"/>
                </a:solidFill>
              </a:rPr>
              <a:t>; Д.: Національний гірничий університет, 2014. – 76 с</a:t>
            </a:r>
            <a:r>
              <a:rPr lang="uk-UA" sz="1900" dirty="0" smtClean="0">
                <a:solidFill>
                  <a:srgbClr val="002060"/>
                </a:solidFill>
              </a:rPr>
              <a:t>.</a:t>
            </a:r>
          </a:p>
          <a:p>
            <a:pPr marL="457200" lvl="0" indent="-457200">
              <a:buFont typeface="+mj-lt"/>
              <a:buAutoNum type="arabicPeriod"/>
            </a:pPr>
            <a:r>
              <a:rPr lang="uk-UA" sz="1900" dirty="0" smtClean="0">
                <a:solidFill>
                  <a:srgbClr val="002060"/>
                </a:solidFill>
              </a:rPr>
              <a:t>Калінін М.І., </a:t>
            </a:r>
            <a:r>
              <a:rPr lang="uk-UA" sz="1900" dirty="0" err="1" smtClean="0">
                <a:solidFill>
                  <a:srgbClr val="002060"/>
                </a:solidFill>
              </a:rPr>
              <a:t>Єлісєєв</a:t>
            </a:r>
            <a:r>
              <a:rPr lang="uk-UA" sz="1900" dirty="0" smtClean="0">
                <a:solidFill>
                  <a:srgbClr val="002060"/>
                </a:solidFill>
              </a:rPr>
              <a:t> В.В. Біометрія: Підручник для студентів вузів біологічних та екологічних </a:t>
            </a:r>
            <a:r>
              <a:rPr lang="uk-UA" sz="1900" dirty="0" err="1" smtClean="0">
                <a:solidFill>
                  <a:srgbClr val="002060"/>
                </a:solidFill>
              </a:rPr>
              <a:t>напрямків.−</a:t>
            </a:r>
            <a:r>
              <a:rPr lang="uk-UA" sz="1900" dirty="0" smtClean="0">
                <a:solidFill>
                  <a:srgbClr val="002060"/>
                </a:solidFill>
              </a:rPr>
              <a:t> Миколаїв: Вид-во </a:t>
            </a:r>
            <a:r>
              <a:rPr lang="uk-UA" sz="1900" dirty="0" err="1" smtClean="0">
                <a:solidFill>
                  <a:srgbClr val="002060"/>
                </a:solidFill>
              </a:rPr>
              <a:t>МФ</a:t>
            </a:r>
            <a:r>
              <a:rPr lang="uk-UA" sz="1900" dirty="0" smtClean="0">
                <a:solidFill>
                  <a:srgbClr val="002060"/>
                </a:solidFill>
              </a:rPr>
              <a:t> </a:t>
            </a:r>
            <a:r>
              <a:rPr lang="uk-UA" sz="1900" dirty="0" err="1" smtClean="0">
                <a:solidFill>
                  <a:srgbClr val="002060"/>
                </a:solidFill>
              </a:rPr>
              <a:t>НаУКМА</a:t>
            </a:r>
            <a:r>
              <a:rPr lang="uk-UA" sz="1900" dirty="0" smtClean="0">
                <a:solidFill>
                  <a:srgbClr val="002060"/>
                </a:solidFill>
              </a:rPr>
              <a:t>, 2000.− 204 с</a:t>
            </a:r>
            <a:r>
              <a:rPr lang="uk-UA" sz="1900" dirty="0" smtClean="0">
                <a:solidFill>
                  <a:srgbClr val="002060"/>
                </a:solidFill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900" dirty="0" smtClean="0">
                <a:solidFill>
                  <a:srgbClr val="002060"/>
                </a:solidFill>
              </a:rPr>
              <a:t>Клименко М.О., Прищепа А.М., Вознюк Н.М. Моніторинг довкілля. – К.: Академія, 2006. – 360 с</a:t>
            </a:r>
            <a:r>
              <a:rPr lang="uk-UA" sz="1900" dirty="0" smtClean="0">
                <a:solidFill>
                  <a:srgbClr val="002060"/>
                </a:solidFill>
              </a:rPr>
              <a:t>.</a:t>
            </a:r>
          </a:p>
          <a:p>
            <a:pPr marL="457200" lvl="0" indent="-457200">
              <a:buFont typeface="+mj-lt"/>
              <a:buAutoNum type="arabicPeriod"/>
            </a:pPr>
            <a:r>
              <a:rPr lang="uk-UA" sz="1900" dirty="0" smtClean="0">
                <a:solidFill>
                  <a:srgbClr val="002060"/>
                </a:solidFill>
              </a:rPr>
              <a:t>Обстеження та районування території за ступенем впливу антропогенних чинників на стан об’єктів довкілля з використанням </a:t>
            </a:r>
            <a:r>
              <a:rPr lang="uk-UA" sz="1900" dirty="0" err="1" smtClean="0">
                <a:solidFill>
                  <a:srgbClr val="002060"/>
                </a:solidFill>
              </a:rPr>
              <a:t>цитогенетичних</a:t>
            </a:r>
            <a:r>
              <a:rPr lang="uk-UA" sz="1900" dirty="0" smtClean="0">
                <a:solidFill>
                  <a:srgbClr val="002060"/>
                </a:solidFill>
              </a:rPr>
              <a:t> методів: методичні рекомендації / А. І. Горова, С. А. </a:t>
            </a:r>
            <a:r>
              <a:rPr lang="uk-UA" sz="1900" dirty="0" err="1" smtClean="0">
                <a:solidFill>
                  <a:srgbClr val="002060"/>
                </a:solidFill>
              </a:rPr>
              <a:t>Риженко</a:t>
            </a:r>
            <a:r>
              <a:rPr lang="uk-UA" sz="1900" dirty="0" smtClean="0">
                <a:solidFill>
                  <a:srgbClr val="002060"/>
                </a:solidFill>
              </a:rPr>
              <a:t>, Т. В. </a:t>
            </a:r>
            <a:r>
              <a:rPr lang="uk-UA" sz="1900" dirty="0" err="1" smtClean="0">
                <a:solidFill>
                  <a:srgbClr val="002060"/>
                </a:solidFill>
              </a:rPr>
              <a:t>Скворцова</a:t>
            </a:r>
            <a:r>
              <a:rPr lang="uk-UA" sz="1900" dirty="0" smtClean="0">
                <a:solidFill>
                  <a:srgbClr val="002060"/>
                </a:solidFill>
              </a:rPr>
              <a:t> та ін.; </a:t>
            </a:r>
            <a:r>
              <a:rPr lang="uk-UA" sz="1900" dirty="0" err="1" smtClean="0">
                <a:solidFill>
                  <a:srgbClr val="002060"/>
                </a:solidFill>
              </a:rPr>
              <a:t>відповід</a:t>
            </a:r>
            <a:r>
              <a:rPr lang="uk-UA" sz="1900" dirty="0" smtClean="0">
                <a:solidFill>
                  <a:srgbClr val="002060"/>
                </a:solidFill>
              </a:rPr>
              <a:t>. ред.: А. М. Пономаренко, С. А. </a:t>
            </a:r>
            <a:r>
              <a:rPr lang="uk-UA" sz="1900" dirty="0" err="1" smtClean="0">
                <a:solidFill>
                  <a:srgbClr val="002060"/>
                </a:solidFill>
              </a:rPr>
              <a:t>Омельчук</a:t>
            </a:r>
            <a:r>
              <a:rPr lang="uk-UA" sz="1900" dirty="0" smtClean="0">
                <a:solidFill>
                  <a:srgbClr val="002060"/>
                </a:solidFill>
              </a:rPr>
              <a:t> [видання офіційне]. – К. : 2007. – 36 с</a:t>
            </a:r>
            <a:r>
              <a:rPr lang="uk-UA" sz="1900" dirty="0" smtClean="0">
                <a:solidFill>
                  <a:srgbClr val="002060"/>
                </a:solidFill>
              </a:rPr>
              <a:t>.</a:t>
            </a:r>
          </a:p>
          <a:p>
            <a:pPr marL="457200" lvl="0" indent="-457200">
              <a:buNone/>
            </a:pPr>
            <a:endParaRPr lang="uk-UA" sz="1900" dirty="0" smtClean="0">
              <a:solidFill>
                <a:srgbClr val="002060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uk-UA" sz="1800" dirty="0" smtClean="0">
              <a:solidFill>
                <a:srgbClr val="002060"/>
              </a:solidFill>
            </a:endParaRPr>
          </a:p>
          <a:p>
            <a:pPr marL="457200" lvl="0" indent="-457200">
              <a:buFont typeface="+mj-lt"/>
              <a:buAutoNum type="arabicPeriod"/>
            </a:pPr>
            <a:endParaRPr lang="uk-UA" sz="1800" dirty="0" smtClean="0">
              <a:solidFill>
                <a:srgbClr val="002060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uk-UA" sz="1800" dirty="0" smtClean="0">
              <a:solidFill>
                <a:srgbClr val="002060"/>
              </a:solidFill>
            </a:endParaRPr>
          </a:p>
          <a:p>
            <a:endParaRPr lang="uk-UA" sz="2400" dirty="0"/>
          </a:p>
        </p:txBody>
      </p:sp>
      <p:pic>
        <p:nvPicPr>
          <p:cNvPr id="4" name="Содержимое 6" descr="P91206-1346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71604" y="1428736"/>
            <a:ext cx="2683492" cy="29400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43042" y="4857760"/>
            <a:ext cx="27146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 smtClean="0">
                <a:solidFill>
                  <a:srgbClr val="002060"/>
                </a:solidFill>
              </a:rPr>
              <a:t>Дякую за увагу !!!</a:t>
            </a:r>
            <a:endParaRPr lang="uk-UA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1">
      <a:dk1>
        <a:srgbClr val="262626"/>
      </a:dk1>
      <a:lt1>
        <a:srgbClr val="FFFFFF"/>
      </a:lt1>
      <a:dk2>
        <a:srgbClr val="1F497D"/>
      </a:dk2>
      <a:lt2>
        <a:srgbClr val="EEECE1"/>
      </a:lt2>
      <a:accent1>
        <a:srgbClr val="00B0F0"/>
      </a:accent1>
      <a:accent2>
        <a:srgbClr val="0040C0"/>
      </a:accent2>
      <a:accent3>
        <a:srgbClr val="187A08"/>
      </a:accent3>
      <a:accent4>
        <a:srgbClr val="E1AC85"/>
      </a:accent4>
      <a:accent5>
        <a:srgbClr val="7FA5F0"/>
      </a:accent5>
      <a:accent6>
        <a:srgbClr val="E1AC8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2658</TotalTime>
  <Words>669</Words>
  <Application>Microsoft Office PowerPoint</Application>
  <PresentationFormat>Экран (4:3)</PresentationFormat>
  <Paragraphs>85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1_Office Theme</vt:lpstr>
      <vt:lpstr>  Оцінка токсичності ґрунтів за допомогою ростового тесту</vt:lpstr>
      <vt:lpstr>Слайд 2</vt:lpstr>
      <vt:lpstr>Слайд 3</vt:lpstr>
      <vt:lpstr>Предмет дослідження: токсичність  ґрунту </vt:lpstr>
      <vt:lpstr>Для проведення досліджень виділено наступний ряд послідовних етапів: </vt:lpstr>
      <vt:lpstr>Площадка №1 – 20 м від автомагістралі; площадка №2 – 200 м; площадка №3 – 500 м; площадка №4 – 7000 м (паркова зона  ОЗОНЗ «Жоравський НВК «ЗОШ – І-ІІІ ст.. - ДНЗ (ясла-садок») </vt:lpstr>
      <vt:lpstr>Насіння індикаторної культури  пророщували на спеціальних плаваючих кільцях з пінопласту</vt:lpstr>
      <vt:lpstr>Проводили виміри довжини кореневої  і стеблової  системи </vt:lpstr>
      <vt:lpstr> Визначали  сиру масу десяти найбільш типових проростків</vt:lpstr>
      <vt:lpstr>Середній  фітотоксичний ефект ґрунтів</vt:lpstr>
      <vt:lpstr>Шкала рівнів токсичності ґрунтів (Джура та ін., 2006) </vt:lpstr>
      <vt:lpstr>Фітотоксичний ефект ґрунтів за висотою рослин, довжиною коренів. сирою та сухою масою</vt:lpstr>
      <vt:lpstr>Фітотоксичний ефект від  дії ґрунтів, відібраних на різних відстанях від автомагістралі  Е40М03 </vt:lpstr>
      <vt:lpstr>Під час дослідницької  роботи були отримані результати, що підтверджують висунуте нами припущення:</vt:lpstr>
      <vt:lpstr>СПИСОК ВИКОРИСТАНИХ ДЖЕРЕЛ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Jovi</cp:lastModifiedBy>
  <cp:revision>250</cp:revision>
  <dcterms:created xsi:type="dcterms:W3CDTF">2012-04-26T17:06:14Z</dcterms:created>
  <dcterms:modified xsi:type="dcterms:W3CDTF">2020-04-10T13:13:04Z</dcterms:modified>
</cp:coreProperties>
</file>