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7" r:id="rId12"/>
    <p:sldId id="268" r:id="rId13"/>
    <p:sldId id="266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839619" cy="1070992"/>
          </a:xfrm>
        </p:spPr>
        <p:txBody>
          <a:bodyPr/>
          <a:lstStyle/>
          <a:p>
            <a:r>
              <a:rPr lang="uk-UA" sz="4000" b="1" dirty="0" smtClean="0"/>
              <a:t>Тема </a:t>
            </a:r>
            <a:r>
              <a:rPr lang="uk-UA" sz="4000" b="1" dirty="0" err="1" smtClean="0"/>
              <a:t>проєкту</a:t>
            </a:r>
            <a:r>
              <a:rPr lang="uk-UA" sz="4000" b="1" dirty="0" smtClean="0"/>
              <a:t>: </a:t>
            </a:r>
            <a:r>
              <a:rPr lang="uk-UA" sz="4800" b="1" dirty="0" smtClean="0"/>
              <a:t>Фізика на кухні</a:t>
            </a:r>
            <a:endParaRPr lang="uk-UA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21575"/>
          </a:xfrm>
        </p:spPr>
        <p:txBody>
          <a:bodyPr>
            <a:normAutofit/>
          </a:bodyPr>
          <a:lstStyle/>
          <a:p>
            <a:r>
              <a:rPr lang="ru-RU" sz="2000" dirty="0" err="1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Всеукраїнський</a:t>
            </a:r>
            <a: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000" dirty="0" err="1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інтерактивний</a:t>
            </a:r>
            <a: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000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конкурс </a:t>
            </a:r>
            <a:r>
              <a:rPr lang="ru-RU" sz="2000" dirty="0" err="1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юних</a:t>
            </a:r>
            <a:r>
              <a:rPr lang="ru-RU" sz="2000" dirty="0" smtClean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000" dirty="0" err="1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винахідників</a:t>
            </a:r>
            <a: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«МАН-ЮНІОР ДОСЛІДНИК -  2020»</a:t>
            </a:r>
            <a:br>
              <a:rPr lang="ru-RU" sz="2000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</a:br>
            <a:r>
              <a:rPr lang="uk-UA" sz="2000" i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  <a:cs typeface="Times New Roman" panose="02020603050405020304" pitchFamily="18" charset="0"/>
              </a:rPr>
              <a:t>Номінація  “Технік−Юніор</a:t>
            </a:r>
            <a:r>
              <a:rPr lang="uk-UA" sz="2000" i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Arial Black" pitchFamily="34" charset="0"/>
              </a:rPr>
              <a:t>”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5" y="2021606"/>
            <a:ext cx="3652321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32490" y="2021606"/>
            <a:ext cx="48965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b="1" dirty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Автор роботи: </a:t>
            </a:r>
            <a:endParaRPr lang="uk-UA" sz="2000" b="1" dirty="0" smtClean="0">
              <a:ln w="9525" cmpd="sng">
                <a:noFill/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uk-UA" sz="2400" b="1" dirty="0" err="1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Опришко</a:t>
            </a:r>
            <a:r>
              <a:rPr lang="uk-UA" sz="2400" b="1" dirty="0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</a:t>
            </a:r>
            <a:r>
              <a:rPr lang="uk-UA" sz="2400" b="1" dirty="0" err="1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Данієл</a:t>
            </a:r>
            <a:r>
              <a:rPr lang="uk-UA" sz="2400" b="1" dirty="0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Олегович </a:t>
            </a:r>
            <a:endParaRPr lang="uk-UA" sz="2400" b="1" dirty="0">
              <a:ln w="9525" cmpd="sng">
                <a:noFill/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uk-UA" sz="2000" b="1" dirty="0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учень 7-Б </a:t>
            </a:r>
            <a:r>
              <a:rPr lang="uk-UA" sz="2000" b="1" dirty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класу </a:t>
            </a:r>
          </a:p>
          <a:p>
            <a:pPr>
              <a:defRPr/>
            </a:pPr>
            <a:r>
              <a:rPr lang="uk-UA" sz="2000" b="1" dirty="0" err="1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Глибоцької</a:t>
            </a:r>
            <a:r>
              <a:rPr lang="uk-UA" sz="2000" b="1" dirty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гімназії, </a:t>
            </a:r>
            <a:r>
              <a:rPr lang="uk-UA" sz="2000" b="1" dirty="0" err="1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смт.Глибока</a:t>
            </a:r>
            <a:endParaRPr lang="uk-UA" sz="2000" b="1" dirty="0">
              <a:ln w="9525" cmpd="sng">
                <a:noFill/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uk-UA" sz="2000" b="1" dirty="0">
                <a:ln w="9525" cmpd="sng">
                  <a:noFill/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Чернівецької області</a:t>
            </a:r>
            <a:endParaRPr lang="ru-RU" sz="2000" b="1" dirty="0">
              <a:ln w="9525" cmpd="sng">
                <a:noFill/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10" y="4077638"/>
            <a:ext cx="2081290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6451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Керівник </a:t>
            </a:r>
            <a:r>
              <a:rPr lang="uk-UA" sz="2000" dirty="0" err="1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проєкту</a:t>
            </a:r>
            <a:r>
              <a:rPr lang="uk-UA" sz="2000" dirty="0" smtClean="0">
                <a:ln w="9525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:</a:t>
            </a:r>
            <a:r>
              <a:rPr lang="uk-UA" sz="200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r>
              <a:rPr lang="uk-UA" sz="200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Романюк 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Віктор Михайлович</a:t>
            </a:r>
          </a:p>
          <a:p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учитель фізики </a:t>
            </a:r>
            <a:r>
              <a:rPr lang="uk-UA" sz="2000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Глибоцької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 гімназії, </a:t>
            </a:r>
            <a:endParaRPr lang="uk-UA" sz="2000" dirty="0" smtClean="0">
              <a:ln w="10541" cmpd="sng">
                <a:noFill/>
                <a:prstDash val="solid"/>
              </a:ln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uk-UA" sz="200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вища 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кваліфікаційна категорія, </a:t>
            </a:r>
            <a:endParaRPr lang="uk-UA" sz="2000" dirty="0" smtClean="0">
              <a:ln w="10541" cmpd="sng">
                <a:noFill/>
                <a:prstDash val="solid"/>
              </a:ln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uk-UA" sz="200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старший 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вчитель, керівник секції фізики </a:t>
            </a:r>
            <a:endParaRPr lang="uk-UA" sz="2000" dirty="0" smtClean="0">
              <a:ln w="10541" cmpd="sng">
                <a:noFill/>
                <a:prstDash val="solid"/>
              </a:ln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uk-UA" sz="200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та 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астрономії НТ «</a:t>
            </a:r>
            <a:r>
              <a:rPr lang="uk-UA" sz="2000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Гіперіон</a:t>
            </a:r>
            <a:r>
              <a:rPr lang="uk-UA" sz="2000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».</a:t>
            </a:r>
            <a:endParaRPr lang="uk-UA" sz="2000" dirty="0">
              <a:ln w="10541" cmpd="sng">
                <a:noFill/>
                <a:prstDash val="solid"/>
              </a:ln>
              <a:solidFill>
                <a:schemeClr val="tx2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89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44522" cy="543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689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/>
              <a:t>Кастрюля</a:t>
            </a:r>
            <a:r>
              <a:rPr lang="uk-UA" sz="3600" b="1" dirty="0" smtClean="0"/>
              <a:t> - пароварка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34797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32727"/>
          <a:stretch/>
        </p:blipFill>
        <p:spPr>
          <a:xfrm>
            <a:off x="899592" y="977249"/>
            <a:ext cx="340821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571" y="332656"/>
            <a:ext cx="8229600" cy="60689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Теплообмін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4748"/>
          <a:stretch/>
        </p:blipFill>
        <p:spPr>
          <a:xfrm>
            <a:off x="5285540" y="980728"/>
            <a:ext cx="3444091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476" y="5666963"/>
            <a:ext cx="5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Термос, холодильник – для тривалого зберігання продуктів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65686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808645" cy="435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689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Теплопровідність</a:t>
            </a:r>
            <a:endParaRPr lang="uk-UA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44522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Ручки у сковорідок та каструль роблять пластмасовими або дерев’яними. Якщо ручки металічні, то щоб не пекло у руки, необхідно користуватись «</a:t>
            </a:r>
            <a:r>
              <a:rPr lang="uk-UA" sz="2200" b="1" i="1" dirty="0" err="1" smtClean="0"/>
              <a:t>рукавицями-прихватками</a:t>
            </a:r>
            <a:r>
              <a:rPr lang="uk-UA" sz="2200" b="1" i="1" dirty="0" smtClean="0"/>
              <a:t>»</a:t>
            </a:r>
            <a:endParaRPr lang="uk-UA" sz="2200" b="1" i="1" dirty="0"/>
          </a:p>
        </p:txBody>
      </p:sp>
    </p:spTree>
    <p:extLst>
      <p:ext uri="{BB962C8B-B14F-4D97-AF65-F5344CB8AC3E}">
        <p14:creationId xmlns:p14="http://schemas.microsoft.com/office/powerpoint/2010/main" val="94468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6288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Теплова дія електричного струму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Електродуховка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електротостерниця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електрофритюрниця</a:t>
            </a:r>
            <a:endParaRPr lang="uk-UA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733256"/>
            <a:ext cx="8485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При проходженні електричного струму через металевий провідник (електричний </a:t>
            </a:r>
            <a:r>
              <a:rPr lang="uk-UA" sz="2200" b="1" i="1" dirty="0" err="1" smtClean="0"/>
              <a:t>тен</a:t>
            </a:r>
            <a:r>
              <a:rPr lang="uk-UA" sz="2200" b="1" i="1" dirty="0" smtClean="0"/>
              <a:t>, спіраль) -  він нагрівається</a:t>
            </a:r>
            <a:endParaRPr lang="uk-UA" sz="2200" b="1" i="1" dirty="0"/>
          </a:p>
        </p:txBody>
      </p:sp>
    </p:spTree>
    <p:extLst>
      <p:ext uri="{BB962C8B-B14F-4D97-AF65-F5344CB8AC3E}">
        <p14:creationId xmlns:p14="http://schemas.microsoft.com/office/powerpoint/2010/main" val="422777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/>
          <a:stretch/>
        </p:blipFill>
        <p:spPr>
          <a:xfrm>
            <a:off x="1319300" y="1844824"/>
            <a:ext cx="6864424" cy="474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84976" cy="3908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Побутові </a:t>
            </a:r>
            <a:r>
              <a:rPr lang="uk-UA" sz="3600" b="1" smtClean="0"/>
              <a:t>прилади </a:t>
            </a:r>
            <a:r>
              <a:rPr lang="uk-UA" sz="3600" b="1" smtClean="0"/>
              <a:t/>
            </a:r>
            <a:br>
              <a:rPr lang="uk-UA" sz="3600" b="1" smtClean="0"/>
            </a:br>
            <a:r>
              <a:rPr lang="uk-UA" sz="3600" b="1" smtClean="0"/>
              <a:t>для </a:t>
            </a:r>
            <a:r>
              <a:rPr lang="uk-UA" sz="3600" b="1" dirty="0" smtClean="0"/>
              <a:t>механічної обробки продуктів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err="1" smtClean="0"/>
              <a:t>Блендер</a:t>
            </a:r>
            <a:r>
              <a:rPr lang="uk-UA" sz="2200" dirty="0" smtClean="0"/>
              <a:t>, міксер, кухонний комбайн, електром’ясорубка, кавомолка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4307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35"/>
            <a:ext cx="4469686" cy="335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0700" y="260648"/>
            <a:ext cx="2026568" cy="606896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Дифузія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499992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4" y="1916832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14979" y="836712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Поширення запахів, змішування продуктів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3" y="5589240"/>
            <a:ext cx="415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 так мій чай швидше охолоне.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1395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475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/>
              <a:t>Висновки:</a:t>
            </a:r>
            <a:endParaRPr lang="uk-UA" sz="3600" dirty="0"/>
          </a:p>
          <a:p>
            <a:pPr marL="0" indent="0">
              <a:buNone/>
            </a:pPr>
            <a:r>
              <a:rPr lang="uk-UA" sz="3200" dirty="0"/>
              <a:t>1. В роботі кухонних приладів і пристосувань використовуються явища і закони, вивчені нами на уроках фізики.</a:t>
            </a:r>
          </a:p>
          <a:p>
            <a:pPr marL="0" indent="0">
              <a:buNone/>
            </a:pPr>
            <a:r>
              <a:rPr lang="uk-UA" sz="3200" dirty="0"/>
              <a:t>2. Добре знання цих законів дає можливість вибрати для своєї кухні найкраще з того, що пропонується в магазинах.</a:t>
            </a:r>
          </a:p>
          <a:p>
            <a:pPr marL="0" indent="0">
              <a:buNone/>
            </a:pPr>
            <a:r>
              <a:rPr lang="uk-UA" sz="3200" dirty="0"/>
              <a:t>3. Фізика є не тільки основою техніки, а й оточує нас у повсякденному житті. Її закони працюють всюди, в тому числі і на кухні.</a:t>
            </a: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739">
            <a:off x="6608691" y="-51041"/>
            <a:ext cx="2318644" cy="19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8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/>
              <a:t>Мета </a:t>
            </a:r>
            <a:r>
              <a:rPr lang="uk-UA" b="1" dirty="0" err="1" smtClean="0"/>
              <a:t>проєкту</a:t>
            </a:r>
            <a:r>
              <a:rPr lang="uk-UA" b="1" dirty="0"/>
              <a:t>: </a:t>
            </a:r>
            <a:r>
              <a:rPr lang="uk-UA" sz="2300" b="1" dirty="0"/>
              <a:t>Дослідити фізичні терміни, поняття і величини (їх одиниці вимірювання), закони та явища, що зустрічаються на кухні. Показати їх використання в роботі кухонного приладдя і побутової техніки.</a:t>
            </a:r>
          </a:p>
          <a:p>
            <a:pPr marL="0" indent="0">
              <a:buNone/>
            </a:pPr>
            <a:r>
              <a:rPr lang="uk-UA" b="1" dirty="0"/>
              <a:t>Об’єкт дослідження:</a:t>
            </a:r>
            <a:r>
              <a:rPr lang="uk-UA" sz="2300" b="1" dirty="0"/>
              <a:t>  Кухня.</a:t>
            </a:r>
          </a:p>
          <a:p>
            <a:pPr marL="0" indent="0">
              <a:buNone/>
            </a:pPr>
            <a:r>
              <a:rPr lang="uk-UA" b="1" dirty="0" err="1"/>
              <a:t>Прeдмeт</a:t>
            </a:r>
            <a:r>
              <a:rPr lang="uk-UA" b="1" dirty="0"/>
              <a:t> </a:t>
            </a:r>
            <a:r>
              <a:rPr lang="uk-UA" b="1" dirty="0" err="1"/>
              <a:t>дoслiджeння</a:t>
            </a:r>
            <a:r>
              <a:rPr lang="uk-UA" b="1" dirty="0"/>
              <a:t>: </a:t>
            </a:r>
            <a:r>
              <a:rPr lang="uk-UA" sz="2300" b="1" dirty="0"/>
              <a:t>Фізичні закони та явища, що зустрічаються на кухні.</a:t>
            </a:r>
          </a:p>
          <a:p>
            <a:pPr marL="0" indent="0">
              <a:buNone/>
            </a:pPr>
            <a:r>
              <a:rPr lang="uk-UA" b="1" dirty="0" err="1"/>
              <a:t>Зaвдaння</a:t>
            </a:r>
            <a:r>
              <a:rPr lang="uk-UA" b="1" dirty="0"/>
              <a:t> </a:t>
            </a:r>
            <a:r>
              <a:rPr lang="uk-UA" b="1" dirty="0" err="1"/>
              <a:t>дoслiджeння</a:t>
            </a:r>
            <a:r>
              <a:rPr lang="uk-UA" b="1" dirty="0"/>
              <a:t>:</a:t>
            </a:r>
          </a:p>
          <a:p>
            <a:pPr lvl="0"/>
            <a:r>
              <a:rPr lang="uk-UA" sz="2300" b="1" dirty="0"/>
              <a:t>Робота з довідниковою, науково-популярною літературою, </a:t>
            </a:r>
            <a:r>
              <a:rPr lang="uk-UA" sz="2300" b="1" dirty="0" err="1"/>
              <a:t>інтернет-джерелами</a:t>
            </a:r>
            <a:r>
              <a:rPr lang="uk-UA" sz="2300" b="1" dirty="0"/>
              <a:t>;</a:t>
            </a:r>
          </a:p>
          <a:p>
            <a:pPr lvl="0"/>
            <a:r>
              <a:rPr lang="uk-UA" sz="2300" b="1" dirty="0"/>
              <a:t>Проаналізувати та узагальнити отримані знання;</a:t>
            </a:r>
          </a:p>
          <a:p>
            <a:pPr lvl="0"/>
            <a:r>
              <a:rPr lang="uk-UA" sz="2300" b="1" dirty="0"/>
              <a:t>Оформити презентацію, тези доповіді та виступити на засіданні шкільного наукового товариства «</a:t>
            </a:r>
            <a:r>
              <a:rPr lang="uk-UA" sz="2300" b="1" dirty="0" err="1"/>
              <a:t>Гіперіон</a:t>
            </a:r>
            <a:r>
              <a:rPr lang="uk-UA" sz="2300" b="1" dirty="0"/>
              <a:t>»;</a:t>
            </a:r>
          </a:p>
          <a:p>
            <a:pPr lvl="0"/>
            <a:r>
              <a:rPr lang="uk-UA" sz="2300" b="1" dirty="0"/>
              <a:t>Взяти участь у Всеукраїнському інтерактивному конкурсі юних винахідників «МАН-Юніор-дослідник-2020» у номінації «Технік-Юніор».</a:t>
            </a:r>
          </a:p>
          <a:p>
            <a:pPr>
              <a:lnSpc>
                <a:spcPct val="120000"/>
              </a:lnSpc>
            </a:pP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375797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78507"/>
            <a:ext cx="4392488" cy="4752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Облако 5"/>
          <p:cNvSpPr/>
          <p:nvPr/>
        </p:nvSpPr>
        <p:spPr>
          <a:xfrm>
            <a:off x="1619672" y="93116"/>
            <a:ext cx="3816424" cy="2736304"/>
          </a:xfrm>
          <a:prstGeom prst="cloud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636912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Якось вранці я прокинувся від дивного запаху. «Млинці» - подумав я і прийшов на кухню.</a:t>
            </a:r>
            <a:br>
              <a:rPr lang="uk-UA" sz="2400" dirty="0"/>
            </a:br>
            <a:r>
              <a:rPr lang="uk-UA" sz="2400" dirty="0"/>
              <a:t>- Що, дифузія спати не дає? – запитала мама.</a:t>
            </a:r>
            <a:br>
              <a:rPr lang="uk-UA" sz="2400" dirty="0"/>
            </a:br>
            <a:r>
              <a:rPr lang="uk-UA" sz="2400" dirty="0"/>
              <a:t>-  А що це таке? - здивувався я.</a:t>
            </a:r>
            <a:br>
              <a:rPr lang="uk-UA" sz="2400" dirty="0"/>
            </a:br>
            <a:r>
              <a:rPr lang="uk-UA" sz="2400" dirty="0"/>
              <a:t>- Таке фізичне явище, - ще більше заплутала мене мама, і я вирішив у всьому розібратися.</a:t>
            </a:r>
          </a:p>
          <a:p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47667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Так народився мій </a:t>
            </a:r>
            <a:r>
              <a:rPr lang="uk-UA" sz="3200" b="1" dirty="0" err="1" smtClean="0"/>
              <a:t>проєкт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5414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94" y="2887256"/>
            <a:ext cx="499268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2964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/>
              <a:t>Жодна людина не може відійти від реального матеріального світу, що оточує її і в якому вона сама живе. Природа, побут, техніка і все те, що нас оточує і в нас самих відбувається, підпорядковане єдиним законам походження і розвитку - законам фізики. Квартира - справжня фізична лабораторія, в якій людина повинна бути активним спостерігачем, здатним хоча б наближено пояснити спостережувані ним фізичні </a:t>
            </a:r>
            <a:r>
              <a:rPr lang="uk-UA" sz="2400" dirty="0" smtClean="0"/>
              <a:t>явища.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757756"/>
            <a:ext cx="4283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У нашому повсякденному житті ми не знайдемо іншого такого місця, де відбувалося б стільки дивного і загадкового, як на кухні. Саме тут ми подрібнюємо і змішуємо, нагріваємо і охолоджуємо, заморожуємо і розморожуємо, кип’ятимо і варимо, смажимо і печемо...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273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9152" b="9636"/>
          <a:stretch/>
        </p:blipFill>
        <p:spPr>
          <a:xfrm>
            <a:off x="8028" y="620688"/>
            <a:ext cx="4239491" cy="37130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338936" cy="53488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Вимірювальні прилади:</a:t>
            </a:r>
            <a:endParaRPr lang="uk-UA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9715" b="14019"/>
          <a:stretch/>
        </p:blipFill>
        <p:spPr>
          <a:xfrm>
            <a:off x="3851920" y="3588285"/>
            <a:ext cx="5193076" cy="3269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86916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Кухонні ваги – для вимірювання маси продуктів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Мірний стакан – для вимірювання об’єму рідин та сипучих продуктів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8738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0" t="3507" r="20811" b="-600"/>
          <a:stretch/>
        </p:blipFill>
        <p:spPr>
          <a:xfrm>
            <a:off x="136243" y="1901521"/>
            <a:ext cx="2779573" cy="493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7491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Прості механізми на кухні -</a:t>
            </a:r>
            <a:br>
              <a:rPr lang="uk-UA" sz="4000" b="1" dirty="0" smtClean="0"/>
            </a:br>
            <a:r>
              <a:rPr lang="uk-UA" sz="3600" b="1" dirty="0" smtClean="0"/>
              <a:t>важіль, гвинт, </a:t>
            </a:r>
            <a:r>
              <a:rPr lang="uk-UA" sz="3600" b="1" dirty="0" smtClean="0"/>
              <a:t>коловорот</a:t>
            </a:r>
            <a:br>
              <a:rPr lang="uk-UA" sz="3600" b="1" dirty="0" smtClean="0"/>
            </a:br>
            <a:r>
              <a:rPr lang="uk-UA" sz="3100" b="1" dirty="0" smtClean="0"/>
              <a:t>(</a:t>
            </a:r>
            <a:r>
              <a:rPr lang="uk-UA" sz="3100" b="1" i="1" dirty="0" err="1" smtClean="0"/>
              <a:t>відкривачки</a:t>
            </a:r>
            <a:r>
              <a:rPr lang="uk-UA" sz="3100" b="1" i="1" dirty="0" smtClean="0"/>
              <a:t> для банок та </a:t>
            </a:r>
            <a:r>
              <a:rPr lang="uk-UA" sz="3100" b="1" i="1" dirty="0" err="1" smtClean="0"/>
              <a:t>консерв</a:t>
            </a:r>
            <a:r>
              <a:rPr lang="uk-UA" sz="3100" b="1" i="1" dirty="0" smtClean="0"/>
              <a:t>, ручна м’ясорубка</a:t>
            </a:r>
            <a:r>
              <a:rPr lang="uk-UA" sz="3100" b="1" dirty="0" smtClean="0"/>
              <a:t>)</a:t>
            </a:r>
            <a:endParaRPr lang="uk-UA" sz="3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18032"/>
          <a:stretch/>
        </p:blipFill>
        <p:spPr>
          <a:xfrm>
            <a:off x="2915816" y="1903366"/>
            <a:ext cx="3265110" cy="493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r="25151"/>
          <a:stretch/>
        </p:blipFill>
        <p:spPr>
          <a:xfrm>
            <a:off x="6180926" y="1901521"/>
            <a:ext cx="2785023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94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/>
          <a:stretch/>
        </p:blipFill>
        <p:spPr>
          <a:xfrm>
            <a:off x="3447" y="2236303"/>
            <a:ext cx="4610339" cy="396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3488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Тиск твердих тіл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9469"/>
          <a:stretch/>
        </p:blipFill>
        <p:spPr>
          <a:xfrm>
            <a:off x="4712921" y="2217440"/>
            <a:ext cx="4399744" cy="3996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1007730"/>
            <a:ext cx="8761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Усім господиням добре відомо, щоб легше різати – ножі повинні бути гострі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5813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0" y="926976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3488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Тиск рідин і газів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 t="40001" r="12575" b="10505"/>
          <a:stretch/>
        </p:blipFill>
        <p:spPr>
          <a:xfrm>
            <a:off x="5004048" y="2474744"/>
            <a:ext cx="3906627" cy="41614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7504" y="57332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Кастрюля</a:t>
            </a:r>
            <a:r>
              <a:rPr lang="uk-UA" sz="3200" dirty="0" smtClean="0"/>
              <a:t> – «скороварка»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4861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228075" cy="317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3908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Теплові явища</a:t>
            </a:r>
            <a:endParaRPr lang="uk-UA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8795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544522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Нагрівання, кипіння, випаровування, згоряння палива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08667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516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Всеукраїнський інтерактивний конкурс юних винахідників «МАН-ЮНІОР ДОСЛІДНИК -  2020» Номінація  “Технік−Юніор”</vt:lpstr>
      <vt:lpstr>Презентация PowerPoint</vt:lpstr>
      <vt:lpstr>Презентация PowerPoint</vt:lpstr>
      <vt:lpstr>Презентация PowerPoint</vt:lpstr>
      <vt:lpstr>Вимірювальні прилади:</vt:lpstr>
      <vt:lpstr>Прості механізми на кухні - важіль, гвинт, коловорот (відкривачки для банок та консерв, ручна м’ясорубка)</vt:lpstr>
      <vt:lpstr>Тиск твердих тіл</vt:lpstr>
      <vt:lpstr>Тиск рідин і газів</vt:lpstr>
      <vt:lpstr>Теплові явища</vt:lpstr>
      <vt:lpstr>Кастрюля - пароварка</vt:lpstr>
      <vt:lpstr>Теплообмін</vt:lpstr>
      <vt:lpstr>Теплопровідність</vt:lpstr>
      <vt:lpstr>Теплова дія електричного струму</vt:lpstr>
      <vt:lpstr>Побутові прилади  для механічної обробки продуктів</vt:lpstr>
      <vt:lpstr>Дифузія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юних винахідників «МАН-ЮНІОР ДОСЛІДНИК -  2020» Номінація  “Технік−Юніор”</dc:title>
  <dc:creator>Віктор</dc:creator>
  <cp:lastModifiedBy>Віктор</cp:lastModifiedBy>
  <cp:revision>17</cp:revision>
  <dcterms:created xsi:type="dcterms:W3CDTF">2020-04-23T06:21:05Z</dcterms:created>
  <dcterms:modified xsi:type="dcterms:W3CDTF">2020-04-25T06:32:57Z</dcterms:modified>
</cp:coreProperties>
</file>