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8288000" cy="10287000"/>
  <p:notesSz cx="6858000" cy="9144000"/>
  <p:embeddedFontLst>
    <p:embeddedFont>
      <p:font typeface="Algerian" pitchFamily="82" charset="0"/>
      <p:regular r:id="rId16"/>
    </p:embeddedFont>
    <p:embeddedFont>
      <p:font typeface="Assistant Regular" charset="-79"/>
      <p:regular r:id="rId17"/>
    </p:embeddedFont>
    <p:embeddedFont>
      <p:font typeface="Open Sans Extra Bold" charset="0"/>
      <p:regular r:id="rId18"/>
    </p:embeddedFont>
    <p:embeddedFont>
      <p:font typeface="Cormorant Garamond Bold" charset="-52"/>
      <p:regular r:id="rId19"/>
    </p:embeddedFont>
    <p:embeddedFont>
      <p:font typeface="Open Sans Light" charset="0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Times Neue Roman Bold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-89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69123" y="981075"/>
            <a:ext cx="13395058" cy="4514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7000" b="1" spc="308" dirty="0">
                <a:latin typeface="Algerian" panose="04020705040A02060702" pitchFamily="82" charset="0"/>
              </a:rPr>
              <a:t>ПОВСЯКДЕННІСТЬ РОБІТНИКІВ МЕЛІТОПОЛЯ У 70-80-ТІ РОКИ </a:t>
            </a:r>
          </a:p>
          <a:p>
            <a:pPr algn="ctr">
              <a:lnSpc>
                <a:spcPts val="8820"/>
              </a:lnSpc>
            </a:pPr>
            <a:r>
              <a:rPr lang="en-US" sz="7000" b="1" spc="308" dirty="0">
                <a:latin typeface="Algerian" panose="04020705040A02060702" pitchFamily="82" charset="0"/>
              </a:rPr>
              <a:t>ХХ СТОЛІТТЯ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798197" y="4399856"/>
            <a:ext cx="9519796" cy="8245032"/>
            <a:chOff x="0" y="0"/>
            <a:chExt cx="6202680" cy="5372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-7209869">
            <a:off x="13991850" y="-1768133"/>
            <a:ext cx="9503002" cy="8229600"/>
            <a:chOff x="0" y="0"/>
            <a:chExt cx="6350000" cy="5499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563778" y="6219819"/>
            <a:ext cx="6561042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Роботу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виконав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:</a:t>
            </a:r>
          </a:p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Оліфер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Владислав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Сергійович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, </a:t>
            </a:r>
          </a:p>
          <a:p>
            <a:pPr>
              <a:lnSpc>
                <a:spcPts val="4200"/>
              </a:lnSpc>
            </a:pPr>
            <a:r>
              <a:rPr lang="uk-UA" sz="3000" dirty="0">
                <a:solidFill>
                  <a:srgbClr val="342D29"/>
                </a:solidFill>
                <a:latin typeface="Assistant Regular"/>
              </a:rPr>
              <a:t>в</a:t>
            </a:r>
            <a:r>
              <a:rPr lang="uk-UA" sz="3000" dirty="0" smtClean="0">
                <a:solidFill>
                  <a:srgbClr val="342D29"/>
                </a:solidFill>
                <a:latin typeface="Assistant Regular"/>
              </a:rPr>
              <a:t>ихованець Комунального закладу «Центр позашкільної освіти» ММР ЗО</a:t>
            </a:r>
          </a:p>
          <a:p>
            <a:pPr>
              <a:lnSpc>
                <a:spcPts val="4200"/>
              </a:lnSpc>
            </a:pPr>
            <a:r>
              <a:rPr lang="en-US" sz="3000" dirty="0" err="1" smtClean="0">
                <a:solidFill>
                  <a:srgbClr val="342D29"/>
                </a:solidFill>
                <a:latin typeface="Assistant Regular"/>
              </a:rPr>
              <a:t>учень</a:t>
            </a:r>
            <a:r>
              <a:rPr lang="en-US" sz="3000" dirty="0" smtClean="0">
                <a:solidFill>
                  <a:srgbClr val="342D29"/>
                </a:solidFill>
                <a:latin typeface="Assistant Regular"/>
              </a:rPr>
              <a:t> 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11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класу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Мелітопольської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ЗОШ І-ІІІ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ступенів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№ 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071395" y="6257479"/>
            <a:ext cx="7235405" cy="3000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Науковий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керівник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:</a:t>
            </a:r>
          </a:p>
          <a:p>
            <a:pPr>
              <a:lnSpc>
                <a:spcPts val="3920"/>
              </a:lnSpc>
            </a:pP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Пачев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Сергій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Іванович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, </a:t>
            </a:r>
          </a:p>
          <a:p>
            <a:pPr>
              <a:lnSpc>
                <a:spcPts val="3920"/>
              </a:lnSpc>
            </a:pP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к.і.н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.,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доцент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МДПУ </a:t>
            </a:r>
          </a:p>
          <a:p>
            <a:pPr>
              <a:lnSpc>
                <a:spcPts val="3920"/>
              </a:lnSpc>
            </a:pP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ім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. Б.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Хмельницького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, </a:t>
            </a:r>
          </a:p>
          <a:p>
            <a:pPr>
              <a:lnSpc>
                <a:spcPts val="3920"/>
              </a:lnSpc>
            </a:pP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науковий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</a:t>
            </a:r>
            <a:r>
              <a:rPr lang="en-US" sz="3000" dirty="0" err="1">
                <a:solidFill>
                  <a:srgbClr val="342D29"/>
                </a:solidFill>
                <a:latin typeface="Assistant Regular"/>
              </a:rPr>
              <a:t>керівник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 КЗ </a:t>
            </a:r>
            <a:endParaRPr lang="ru-RU" sz="3000" dirty="0" smtClean="0">
              <a:solidFill>
                <a:srgbClr val="342D29"/>
              </a:solidFill>
              <a:latin typeface="Assistant Regular"/>
            </a:endParaRPr>
          </a:p>
          <a:p>
            <a:pPr>
              <a:lnSpc>
                <a:spcPts val="3920"/>
              </a:lnSpc>
            </a:pPr>
            <a:r>
              <a:rPr lang="en-US" sz="3000" dirty="0" smtClean="0">
                <a:solidFill>
                  <a:srgbClr val="342D29"/>
                </a:solidFill>
                <a:latin typeface="Assistant Regular"/>
              </a:rPr>
              <a:t>«</a:t>
            </a:r>
            <a:r>
              <a:rPr lang="en-US" sz="3000" dirty="0">
                <a:solidFill>
                  <a:srgbClr val="342D29"/>
                </a:solidFill>
                <a:latin typeface="Assistant Regular"/>
              </a:rPr>
              <a:t>ЦПО» ММР ЗО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 rot="3295921">
            <a:off x="-4590309" y="-2301842"/>
            <a:ext cx="9503002" cy="8229600"/>
            <a:chOff x="0" y="0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2529435">
            <a:off x="-5642126" y="6839227"/>
            <a:ext cx="7756757" cy="6282107"/>
            <a:chOff x="0" y="0"/>
            <a:chExt cx="6633137" cy="5372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33137" cy="5372100"/>
            </a:xfrm>
            <a:custGeom>
              <a:avLst/>
              <a:gdLst/>
              <a:ahLst/>
              <a:cxnLst/>
              <a:rect l="l" t="t" r="r" b="b"/>
              <a:pathLst>
                <a:path w="6633137" h="5372100">
                  <a:moveTo>
                    <a:pt x="508246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082467" y="5372100"/>
                  </a:lnTo>
                  <a:lnTo>
                    <a:pt x="6633137" y="2686050"/>
                  </a:lnTo>
                  <a:lnTo>
                    <a:pt x="5082467" y="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6239586">
            <a:off x="-812743" y="5875307"/>
            <a:ext cx="1854122" cy="1605670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838200" y="-800100"/>
            <a:ext cx="4800600" cy="9182100"/>
          </a:xfrm>
          <a:prstGeom prst="rect">
            <a:avLst/>
          </a:prstGeom>
          <a:solidFill>
            <a:srgbClr val="D4C0AB"/>
          </a:solidFill>
        </p:spPr>
      </p:sp>
      <p:grpSp>
        <p:nvGrpSpPr>
          <p:cNvPr id="3" name="Group 3"/>
          <p:cNvGrpSpPr/>
          <p:nvPr/>
        </p:nvGrpSpPr>
        <p:grpSpPr>
          <a:xfrm>
            <a:off x="0" y="2234658"/>
            <a:ext cx="7919649" cy="5817685"/>
            <a:chOff x="0" y="0"/>
            <a:chExt cx="10559532" cy="775691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 cstate="print"/>
            <a:srcRect l="482" r="482"/>
            <a:stretch>
              <a:fillRect/>
            </a:stretch>
          </p:blipFill>
          <p:spPr>
            <a:xfrm>
              <a:off x="0" y="0"/>
              <a:ext cx="10559532" cy="7756913"/>
            </a:xfrm>
            <a:prstGeom prst="rect">
              <a:avLst/>
            </a:prstGeom>
          </p:spPr>
        </p:pic>
      </p:grpSp>
      <p:sp>
        <p:nvSpPr>
          <p:cNvPr id="5" name="TextBox 5"/>
          <p:cNvSpPr txBox="1"/>
          <p:nvPr/>
        </p:nvSpPr>
        <p:spPr>
          <a:xfrm>
            <a:off x="8108693" y="1104900"/>
            <a:ext cx="9260883" cy="336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dirty="0" err="1">
                <a:latin typeface="Open Sans Extra Bold"/>
              </a:rPr>
              <a:t>Актуальність</a:t>
            </a:r>
            <a:r>
              <a:rPr lang="en-US" sz="8000" dirty="0">
                <a:latin typeface="Open Sans Extra Bold"/>
              </a:rPr>
              <a:t> </a:t>
            </a:r>
            <a:r>
              <a:rPr lang="en-US" sz="8000" dirty="0" err="1">
                <a:latin typeface="Open Sans Extra Bold"/>
              </a:rPr>
              <a:t>роботи</a:t>
            </a:r>
            <a:r>
              <a:rPr lang="en-US" sz="8000" dirty="0">
                <a:latin typeface="Open Sans Extra Bold"/>
              </a:rPr>
              <a:t> </a:t>
            </a:r>
            <a:r>
              <a:rPr lang="en-US" sz="8000" dirty="0" err="1">
                <a:latin typeface="Open Sans Extra Bold"/>
              </a:rPr>
              <a:t>зумовлена</a:t>
            </a:r>
            <a:r>
              <a:rPr lang="en-US" sz="8000" dirty="0">
                <a:latin typeface="Open Sans Extra Bold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19649" y="4555781"/>
            <a:ext cx="10368351" cy="3943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dirty="0" err="1">
                <a:solidFill>
                  <a:srgbClr val="000000"/>
                </a:solidFill>
                <a:latin typeface="Assistant Regular"/>
              </a:rPr>
              <a:t>необхідністю</a:t>
            </a:r>
            <a:r>
              <a:rPr lang="en-US" sz="5600" dirty="0">
                <a:solidFill>
                  <a:srgbClr val="000000"/>
                </a:solidFill>
                <a:latin typeface="Assistant Regular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ssistant Regular"/>
              </a:rPr>
              <a:t>вивчення</a:t>
            </a:r>
            <a:r>
              <a:rPr lang="en-US" sz="5600" dirty="0">
                <a:solidFill>
                  <a:srgbClr val="000000"/>
                </a:solidFill>
                <a:latin typeface="Assistant Regular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ssistant Regular"/>
              </a:rPr>
              <a:t>соціальної</a:t>
            </a:r>
            <a:r>
              <a:rPr lang="en-US" sz="5600" dirty="0">
                <a:solidFill>
                  <a:srgbClr val="000000"/>
                </a:solidFill>
                <a:latin typeface="Assistant Regular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ssistant Regular"/>
              </a:rPr>
              <a:t>історії</a:t>
            </a:r>
            <a:r>
              <a:rPr lang="en-US" sz="5600" dirty="0">
                <a:solidFill>
                  <a:srgbClr val="000000"/>
                </a:solidFill>
                <a:latin typeface="Assistant Regular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ssistant Regular"/>
              </a:rPr>
              <a:t>робітників</a:t>
            </a:r>
            <a:r>
              <a:rPr lang="en-US" sz="5600" dirty="0">
                <a:solidFill>
                  <a:srgbClr val="000000"/>
                </a:solidFill>
                <a:latin typeface="Assistant Regular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ssistant Regular"/>
              </a:rPr>
              <a:t>виходячи</a:t>
            </a:r>
            <a:r>
              <a:rPr lang="en-US" sz="5600" dirty="0">
                <a:solidFill>
                  <a:srgbClr val="000000"/>
                </a:solidFill>
                <a:latin typeface="Assistant Regular"/>
              </a:rPr>
              <a:t> з </a:t>
            </a:r>
            <a:r>
              <a:rPr lang="en-US" sz="5600" dirty="0" err="1">
                <a:solidFill>
                  <a:srgbClr val="000000"/>
                </a:solidFill>
                <a:latin typeface="Assistant Regular"/>
              </a:rPr>
              <a:t>нових</a:t>
            </a:r>
            <a:r>
              <a:rPr lang="en-US" sz="5600" dirty="0">
                <a:solidFill>
                  <a:srgbClr val="000000"/>
                </a:solidFill>
                <a:latin typeface="Assistant Regular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ssistant Regular"/>
              </a:rPr>
              <a:t>методологічних</a:t>
            </a:r>
            <a:r>
              <a:rPr lang="en-US" sz="5600" dirty="0">
                <a:solidFill>
                  <a:srgbClr val="000000"/>
                </a:solidFill>
                <a:latin typeface="Assistant Regular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ssistant Regular"/>
              </a:rPr>
              <a:t>позицій</a:t>
            </a:r>
            <a:r>
              <a:rPr lang="en-US" sz="5600" dirty="0">
                <a:solidFill>
                  <a:srgbClr val="000000"/>
                </a:solidFill>
                <a:latin typeface="Assistant Regular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65" y="0"/>
            <a:ext cx="9144000" cy="10349781"/>
          </a:xfrm>
          <a:prstGeom prst="rect">
            <a:avLst/>
          </a:prstGeom>
          <a:solidFill>
            <a:srgbClr val="D4C0AB"/>
          </a:solidFill>
        </p:spPr>
      </p:sp>
      <p:grpSp>
        <p:nvGrpSpPr>
          <p:cNvPr id="3" name="Group 3"/>
          <p:cNvGrpSpPr/>
          <p:nvPr/>
        </p:nvGrpSpPr>
        <p:grpSpPr>
          <a:xfrm>
            <a:off x="15523399" y="5902273"/>
            <a:ext cx="9501978" cy="8229600"/>
            <a:chOff x="0" y="0"/>
            <a:chExt cx="6202680" cy="5372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7898999" y="-1086146"/>
            <a:ext cx="6988419" cy="6988419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-4256210" y="4863612"/>
            <a:ext cx="5423388" cy="5423388"/>
            <a:chOff x="0" y="0"/>
            <a:chExt cx="1913890" cy="1913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2EFE5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-3218337" y="1065755"/>
            <a:ext cx="4385516" cy="3797857"/>
            <a:chOff x="0" y="0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F2EFE5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-1743808" y="1028700"/>
            <a:ext cx="1745273" cy="1833196"/>
            <a:chOff x="0" y="0"/>
            <a:chExt cx="1822097" cy="19138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22097" cy="1913890"/>
            </a:xfrm>
            <a:custGeom>
              <a:avLst/>
              <a:gdLst/>
              <a:ahLst/>
              <a:cxnLst/>
              <a:rect l="l" t="t" r="r" b="b"/>
              <a:pathLst>
                <a:path w="1822097" h="1913890">
                  <a:moveTo>
                    <a:pt x="0" y="0"/>
                  </a:moveTo>
                  <a:lnTo>
                    <a:pt x="1822097" y="0"/>
                  </a:lnTo>
                  <a:lnTo>
                    <a:pt x="1822097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2EFE5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-2638354" y="-2032391"/>
            <a:ext cx="3534366" cy="3061091"/>
            <a:chOff x="0" y="0"/>
            <a:chExt cx="6202680" cy="5372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F2EFE5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587955" y="236415"/>
            <a:ext cx="9077790" cy="244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  <a:spcBef>
                <a:spcPct val="0"/>
              </a:spcBef>
            </a:pPr>
            <a:r>
              <a:rPr lang="en-US" sz="7000">
                <a:solidFill>
                  <a:srgbClr val="000000"/>
                </a:solidFill>
                <a:latin typeface="Open Sans Extra Bold"/>
              </a:rPr>
              <a:t>Об’єкт дослідження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67179" y="2938103"/>
            <a:ext cx="7919342" cy="397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ssistant Regular"/>
              </a:rPr>
              <a:t>історія повсякденності Мелітополя у 70-80-ті роки ХХ ст. як одного з провінційних міст півдня України.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44000" y="-36815"/>
            <a:ext cx="8947086" cy="2444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  <a:spcBef>
                <a:spcPct val="0"/>
              </a:spcBef>
            </a:pPr>
            <a:r>
              <a:rPr lang="en-US" sz="7000">
                <a:solidFill>
                  <a:srgbClr val="000000"/>
                </a:solidFill>
                <a:latin typeface="Open Sans Extra Bold"/>
              </a:rPr>
              <a:t>Предмет дослідження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44000" y="3112728"/>
            <a:ext cx="8113835" cy="557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ssistant Regular"/>
              </a:rPr>
              <a:t>суспільні та індивідуальні життєві практики робітників Мелітополя на прикладі окремо взятого підприємства – Мелітопольського заводу тракторних гідроагрегатів.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554700" cy="5301630"/>
          </a:xfrm>
          <a:prstGeom prst="rect">
            <a:avLst/>
          </a:prstGeom>
          <a:solidFill>
            <a:srgbClr val="D4C0AB"/>
          </a:solidFill>
        </p:spPr>
      </p:sp>
      <p:sp>
        <p:nvSpPr>
          <p:cNvPr id="3" name="TextBox 3"/>
          <p:cNvSpPr txBox="1"/>
          <p:nvPr/>
        </p:nvSpPr>
        <p:spPr>
          <a:xfrm>
            <a:off x="674548" y="428625"/>
            <a:ext cx="12399104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900"/>
              </a:lnSpc>
            </a:pPr>
            <a:r>
              <a:rPr lang="en-US" sz="9000" dirty="0" err="1">
                <a:latin typeface="Cormorant Garamond Bold"/>
              </a:rPr>
              <a:t>Мета</a:t>
            </a:r>
            <a:r>
              <a:rPr lang="en-US" sz="9000" dirty="0">
                <a:latin typeface="Cormorant Garamond Bold"/>
              </a:rPr>
              <a:t> </a:t>
            </a:r>
            <a:r>
              <a:rPr lang="en-US" sz="9000" dirty="0" err="1">
                <a:latin typeface="Cormorant Garamond Bold"/>
              </a:rPr>
              <a:t>роботи</a:t>
            </a:r>
            <a:endParaRPr lang="en-US" sz="9000" dirty="0">
              <a:latin typeface="Cormorant Garamon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74548" y="1880055"/>
            <a:ext cx="16967184" cy="2625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Assistant Regular"/>
              </a:rPr>
              <a:t>реконструкція типових рис повсякденності робітників Мелітополя у 70-80-ті роки ХХ століття як одного з провінційних міст півдня України.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4548" y="5450164"/>
            <a:ext cx="7061002" cy="137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dirty="0" err="1">
                <a:latin typeface="Cormorant Garamond Bold"/>
              </a:rPr>
              <a:t>Новизна</a:t>
            </a:r>
            <a:r>
              <a:rPr lang="en-US" sz="8000" dirty="0">
                <a:latin typeface="Cormorant Garamond Bold"/>
              </a:rPr>
              <a:t> </a:t>
            </a:r>
            <a:r>
              <a:rPr lang="en-US" sz="8000" dirty="0" err="1">
                <a:latin typeface="Cormorant Garamond Bold"/>
              </a:rPr>
              <a:t>роботи</a:t>
            </a:r>
            <a:r>
              <a:rPr lang="en-US" sz="8000" dirty="0">
                <a:latin typeface="Cormorant Garamond Bold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4548" y="7013157"/>
            <a:ext cx="16967184" cy="2625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Assistant Regular"/>
              </a:rPr>
              <a:t>полягає у тому, що у ній вперше розкрито повсякденність робітників Мелітополя у період 70-80-х років ХХ ст.</a:t>
            </a:r>
          </a:p>
        </p:txBody>
      </p:sp>
      <p:sp>
        <p:nvSpPr>
          <p:cNvPr id="7" name="AutoShape 7"/>
          <p:cNvSpPr/>
          <p:nvPr/>
        </p:nvSpPr>
        <p:spPr>
          <a:xfrm>
            <a:off x="11194235" y="9638882"/>
            <a:ext cx="7649826" cy="2883489"/>
          </a:xfrm>
          <a:prstGeom prst="rect">
            <a:avLst/>
          </a:prstGeom>
          <a:solidFill>
            <a:srgbClr val="D4C0AB"/>
          </a:solid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6664" y="6826282"/>
            <a:ext cx="3840163" cy="3170136"/>
            <a:chOff x="0" y="0"/>
            <a:chExt cx="5120217" cy="422684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27332" t="5754" b="14260"/>
            <a:stretch>
              <a:fillRect/>
            </a:stretch>
          </p:blipFill>
          <p:spPr>
            <a:xfrm>
              <a:off x="0" y="0"/>
              <a:ext cx="5120217" cy="4226847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7173" y="3676875"/>
            <a:ext cx="18288000" cy="1544866"/>
            <a:chOff x="0" y="0"/>
            <a:chExt cx="6765372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6765372" cy="69850"/>
            </a:xfrm>
            <a:custGeom>
              <a:avLst/>
              <a:gdLst/>
              <a:ahLst/>
              <a:cxnLst/>
              <a:rect l="l" t="t" r="r" b="b"/>
              <a:pathLst>
                <a:path w="6765372" h="69850">
                  <a:moveTo>
                    <a:pt x="647454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6765372" y="69850"/>
                  </a:lnTo>
                  <a:lnTo>
                    <a:pt x="6765372" y="0"/>
                  </a:lnTo>
                  <a:close/>
                </a:path>
              </a:pathLst>
            </a:custGeom>
            <a:solidFill>
              <a:srgbClr val="342D2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220200" y="4188470"/>
            <a:ext cx="521677" cy="521677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8883162" y="4197643"/>
            <a:ext cx="521677" cy="521677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5546123" y="4188470"/>
            <a:ext cx="521677" cy="52167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4C0AB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494606" y="4633912"/>
            <a:ext cx="397286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 Light"/>
              </a:rPr>
              <a:t>Усних джерел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57568" y="4633912"/>
            <a:ext cx="397286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 Light"/>
              </a:rPr>
              <a:t>Письмових джерел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820529" y="4633912"/>
            <a:ext cx="397286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 Light"/>
              </a:rPr>
              <a:t>Візуальних джерел</a:t>
            </a:r>
          </a:p>
        </p:txBody>
      </p:sp>
      <p:grpSp>
        <p:nvGrpSpPr>
          <p:cNvPr id="15" name="Group 15"/>
          <p:cNvGrpSpPr/>
          <p:nvPr/>
        </p:nvGrpSpPr>
        <p:grpSpPr>
          <a:xfrm rot="-5400000">
            <a:off x="1908496" y="5621763"/>
            <a:ext cx="1145085" cy="245074"/>
            <a:chOff x="0" y="0"/>
            <a:chExt cx="2670284" cy="571500"/>
          </a:xfrm>
        </p:grpSpPr>
        <p:sp>
          <p:nvSpPr>
            <p:cNvPr id="16" name="Freeform 16"/>
            <p:cNvSpPr/>
            <p:nvPr/>
          </p:nvSpPr>
          <p:spPr>
            <a:xfrm>
              <a:off x="0" y="255270"/>
              <a:ext cx="2670284" cy="69850"/>
            </a:xfrm>
            <a:custGeom>
              <a:avLst/>
              <a:gdLst/>
              <a:ahLst/>
              <a:cxnLst/>
              <a:rect l="l" t="t" r="r" b="b"/>
              <a:pathLst>
                <a:path w="2670284" h="69850">
                  <a:moveTo>
                    <a:pt x="237945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670284" y="69850"/>
                  </a:lnTo>
                  <a:lnTo>
                    <a:pt x="2670284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0539722" y="7431121"/>
            <a:ext cx="4417872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rmorant Garamond Bold"/>
              </a:rPr>
              <a:t>зберігаються у Музеї трудової та бойової слави ВАТ «Гідросила МЗТГ»</a:t>
            </a:r>
          </a:p>
        </p:txBody>
      </p:sp>
      <p:grpSp>
        <p:nvGrpSpPr>
          <p:cNvPr id="18" name="Group 18"/>
          <p:cNvGrpSpPr/>
          <p:nvPr/>
        </p:nvGrpSpPr>
        <p:grpSpPr>
          <a:xfrm rot="-5400000">
            <a:off x="8631194" y="5577391"/>
            <a:ext cx="1025613" cy="214346"/>
            <a:chOff x="0" y="0"/>
            <a:chExt cx="2734542" cy="571500"/>
          </a:xfrm>
        </p:grpSpPr>
        <p:sp>
          <p:nvSpPr>
            <p:cNvPr id="19" name="Freeform 19"/>
            <p:cNvSpPr/>
            <p:nvPr/>
          </p:nvSpPr>
          <p:spPr>
            <a:xfrm>
              <a:off x="0" y="255270"/>
              <a:ext cx="2734542" cy="69850"/>
            </a:xfrm>
            <a:custGeom>
              <a:avLst/>
              <a:gdLst/>
              <a:ahLst/>
              <a:cxnLst/>
              <a:rect l="l" t="t" r="r" b="b"/>
              <a:pathLst>
                <a:path w="2734542" h="69850">
                  <a:moveTo>
                    <a:pt x="244371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734542" y="69850"/>
                  </a:lnTo>
                  <a:lnTo>
                    <a:pt x="2734542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0" name="Group 20"/>
          <p:cNvGrpSpPr/>
          <p:nvPr/>
        </p:nvGrpSpPr>
        <p:grpSpPr>
          <a:xfrm rot="-5400000">
            <a:off x="15345444" y="5565271"/>
            <a:ext cx="923036" cy="214346"/>
            <a:chOff x="0" y="0"/>
            <a:chExt cx="2461046" cy="571500"/>
          </a:xfrm>
        </p:grpSpPr>
        <p:sp>
          <p:nvSpPr>
            <p:cNvPr id="21" name="Freeform 21"/>
            <p:cNvSpPr/>
            <p:nvPr/>
          </p:nvSpPr>
          <p:spPr>
            <a:xfrm>
              <a:off x="0" y="255270"/>
              <a:ext cx="2461046" cy="69850"/>
            </a:xfrm>
            <a:custGeom>
              <a:avLst/>
              <a:gdLst/>
              <a:ahLst/>
              <a:cxnLst/>
              <a:rect l="l" t="t" r="r" b="b"/>
              <a:pathLst>
                <a:path w="2461046" h="69850">
                  <a:moveTo>
                    <a:pt x="217021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461046" y="69850"/>
                  </a:lnTo>
                  <a:lnTo>
                    <a:pt x="2461046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13820529" y="5992992"/>
            <a:ext cx="397286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Cormorant Garamond Bold"/>
              </a:rPr>
              <a:t>неопубліковані візуальні </a:t>
            </a:r>
          </a:p>
        </p:txBody>
      </p:sp>
      <p:grpSp>
        <p:nvGrpSpPr>
          <p:cNvPr id="23" name="Group 23"/>
          <p:cNvGrpSpPr/>
          <p:nvPr/>
        </p:nvGrpSpPr>
        <p:grpSpPr>
          <a:xfrm rot="-7997540">
            <a:off x="9010942" y="7024984"/>
            <a:ext cx="1340358" cy="213131"/>
            <a:chOff x="0" y="0"/>
            <a:chExt cx="3594100" cy="571500"/>
          </a:xfrm>
        </p:grpSpPr>
        <p:sp>
          <p:nvSpPr>
            <p:cNvPr id="24" name="Freeform 24"/>
            <p:cNvSpPr/>
            <p:nvPr/>
          </p:nvSpPr>
          <p:spPr>
            <a:xfrm>
              <a:off x="0" y="255270"/>
              <a:ext cx="3594100" cy="69850"/>
            </a:xfrm>
            <a:custGeom>
              <a:avLst/>
              <a:gdLst/>
              <a:ahLst/>
              <a:cxnLst/>
              <a:rect l="l" t="t" r="r" b="b"/>
              <a:pathLst>
                <a:path w="3594100" h="69850">
                  <a:moveTo>
                    <a:pt x="330327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594100" y="69850"/>
                  </a:lnTo>
                  <a:lnTo>
                    <a:pt x="35941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5" name="Group 25"/>
          <p:cNvGrpSpPr/>
          <p:nvPr/>
        </p:nvGrpSpPr>
        <p:grpSpPr>
          <a:xfrm rot="8100000">
            <a:off x="14587541" y="6942398"/>
            <a:ext cx="1340358" cy="213131"/>
            <a:chOff x="0" y="0"/>
            <a:chExt cx="3594100" cy="571500"/>
          </a:xfrm>
        </p:grpSpPr>
        <p:sp>
          <p:nvSpPr>
            <p:cNvPr id="26" name="Freeform 26"/>
            <p:cNvSpPr/>
            <p:nvPr/>
          </p:nvSpPr>
          <p:spPr>
            <a:xfrm>
              <a:off x="0" y="255270"/>
              <a:ext cx="3594100" cy="69850"/>
            </a:xfrm>
            <a:custGeom>
              <a:avLst/>
              <a:gdLst/>
              <a:ahLst/>
              <a:cxnLst/>
              <a:rect l="l" t="t" r="r" b="b"/>
              <a:pathLst>
                <a:path w="3594100" h="69850">
                  <a:moveTo>
                    <a:pt x="330327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594100" y="69850"/>
                  </a:lnTo>
                  <a:lnTo>
                    <a:pt x="35941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9144000" y="8170693"/>
            <a:ext cx="1293735" cy="239801"/>
            <a:chOff x="0" y="0"/>
            <a:chExt cx="3083265" cy="571500"/>
          </a:xfrm>
        </p:grpSpPr>
        <p:sp>
          <p:nvSpPr>
            <p:cNvPr id="28" name="Freeform 28"/>
            <p:cNvSpPr/>
            <p:nvPr/>
          </p:nvSpPr>
          <p:spPr>
            <a:xfrm>
              <a:off x="0" y="255270"/>
              <a:ext cx="3083265" cy="69850"/>
            </a:xfrm>
            <a:custGeom>
              <a:avLst/>
              <a:gdLst/>
              <a:ahLst/>
              <a:cxnLst/>
              <a:rect l="l" t="t" r="r" b="b"/>
              <a:pathLst>
                <a:path w="3083265" h="69850">
                  <a:moveTo>
                    <a:pt x="279243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083265" y="69850"/>
                  </a:lnTo>
                  <a:lnTo>
                    <a:pt x="3083265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29" name="AutoShape 29"/>
          <p:cNvSpPr/>
          <p:nvPr/>
        </p:nvSpPr>
        <p:spPr>
          <a:xfrm>
            <a:off x="-838200" y="-800100"/>
            <a:ext cx="1493998" cy="9211449"/>
          </a:xfrm>
          <a:prstGeom prst="rect">
            <a:avLst/>
          </a:prstGeom>
          <a:solidFill>
            <a:srgbClr val="D4C0AB"/>
          </a:solidFill>
        </p:spPr>
      </p:sp>
      <p:sp>
        <p:nvSpPr>
          <p:cNvPr id="30" name="TextBox 30"/>
          <p:cNvSpPr txBox="1"/>
          <p:nvPr/>
        </p:nvSpPr>
        <p:spPr>
          <a:xfrm>
            <a:off x="2481038" y="1085850"/>
            <a:ext cx="13325923" cy="135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0"/>
              </a:lnSpc>
            </a:pPr>
            <a:r>
              <a:rPr lang="en-US" sz="4800" b="1" dirty="0">
                <a:latin typeface="Open Sans Extra Bold Bold"/>
              </a:rPr>
              <a:t>ОГЛЯД ІСТОРІОГРАФІЇ ТА ХАРАКТЕРИСТИКА ДЖЕРЕЛ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197458" y="2912120"/>
            <a:ext cx="5893084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spc="42">
                <a:solidFill>
                  <a:srgbClr val="000000"/>
                </a:solidFill>
                <a:latin typeface="Cormorant Garamond Bold"/>
              </a:rPr>
              <a:t>РОБОТА СКЛАДАЄТЬСЯ З: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55798" y="6102120"/>
            <a:ext cx="3650480" cy="1173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200">
                <a:solidFill>
                  <a:srgbClr val="000000"/>
                </a:solidFill>
                <a:latin typeface="Cormorant Garamond Bold"/>
              </a:rPr>
              <a:t>зафіксованих особисто автором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157568" y="6063946"/>
            <a:ext cx="397286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Cormorant Garamond Bold"/>
              </a:rPr>
              <a:t>неопубліковані письмові</a:t>
            </a:r>
          </a:p>
        </p:txBody>
      </p:sp>
      <p:sp>
        <p:nvSpPr>
          <p:cNvPr id="34" name="AutoShape 34"/>
          <p:cNvSpPr/>
          <p:nvPr/>
        </p:nvSpPr>
        <p:spPr>
          <a:xfrm>
            <a:off x="16742727" y="8888763"/>
            <a:ext cx="2101333" cy="3633607"/>
          </a:xfrm>
          <a:prstGeom prst="rect">
            <a:avLst/>
          </a:prstGeom>
          <a:solidFill>
            <a:srgbClr val="D4C0AB"/>
          </a:solid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12174" y="2143351"/>
            <a:ext cx="12621203" cy="7720337"/>
            <a:chOff x="0" y="0"/>
            <a:chExt cx="16828271" cy="1029378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6467" r="6467"/>
            <a:stretch>
              <a:fillRect/>
            </a:stretch>
          </p:blipFill>
          <p:spPr>
            <a:xfrm>
              <a:off x="0" y="0"/>
              <a:ext cx="8350635" cy="5083391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print"/>
            <a:srcRect t="6557" b="6557"/>
            <a:stretch>
              <a:fillRect/>
            </a:stretch>
          </p:blipFill>
          <p:spPr>
            <a:xfrm>
              <a:off x="8477635" y="0"/>
              <a:ext cx="8350635" cy="508339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 cstate="print"/>
            <a:srcRect t="11061" b="11061"/>
            <a:stretch>
              <a:fillRect/>
            </a:stretch>
          </p:blipFill>
          <p:spPr>
            <a:xfrm>
              <a:off x="0" y="5210391"/>
              <a:ext cx="8350635" cy="5083391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 cstate="print"/>
            <a:srcRect t="9041" b="9041"/>
            <a:stretch>
              <a:fillRect/>
            </a:stretch>
          </p:blipFill>
          <p:spPr>
            <a:xfrm>
              <a:off x="8477635" y="5210391"/>
              <a:ext cx="8350635" cy="5083391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2408524" y="334108"/>
            <a:ext cx="13470953" cy="175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4200" b="1" dirty="0">
                <a:latin typeface="Open Sans Extra Bold Bold"/>
              </a:rPr>
              <a:t>МЗТГ ЯК ТИПОВЕ МАШИНОБУДІВНЕ ПІДПРИЄМСТВО</a:t>
            </a:r>
          </a:p>
          <a:p>
            <a:pPr algn="ctr">
              <a:lnSpc>
                <a:spcPts val="4620"/>
              </a:lnSpc>
            </a:pPr>
            <a:r>
              <a:rPr lang="en-US" sz="4200" b="1" dirty="0">
                <a:latin typeface="Open Sans Extra Bold Bold"/>
              </a:rPr>
              <a:t>МЕЛІТОПОЛЯ РАДЯНСЬКОГО ПЕРІОДУ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8923" y="2057626"/>
            <a:ext cx="4365769" cy="7880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99"/>
              </a:lnSpc>
            </a:pPr>
            <a:r>
              <a:rPr lang="en-US" sz="2999">
                <a:solidFill>
                  <a:srgbClr val="342D29"/>
                </a:solidFill>
                <a:latin typeface="Assistant Regular"/>
              </a:rPr>
              <a:t>Нами була показана визначальна роль заводу у розвитку одного з районів міста Мелітополя – Нового Мелітополя та Юрівки – від забезпечення роботою більшості його мешканців до розбудови житлово-комунальної, соціально-побутової сфери та транспортної інфраструктури.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1332124"/>
            <a:ext cx="9144000" cy="7379821"/>
            <a:chOff x="0" y="0"/>
            <a:chExt cx="12192000" cy="983976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4697" r="4697"/>
            <a:stretch>
              <a:fillRect/>
            </a:stretch>
          </p:blipFill>
          <p:spPr>
            <a:xfrm>
              <a:off x="0" y="0"/>
              <a:ext cx="12192000" cy="983976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1319835"/>
            <a:ext cx="8760069" cy="7392109"/>
            <a:chOff x="0" y="0"/>
            <a:chExt cx="11680092" cy="985614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 cstate="print"/>
            <a:srcRect l="6597" r="6597"/>
            <a:stretch>
              <a:fillRect/>
            </a:stretch>
          </p:blipFill>
          <p:spPr>
            <a:xfrm>
              <a:off x="0" y="0"/>
              <a:ext cx="11680092" cy="9856146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0" y="8836709"/>
            <a:ext cx="876006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Шляхопровід через магістральну залізницю.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1982 р.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27931" y="8836709"/>
            <a:ext cx="876006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Нове приміщення поліклініки № 3.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1985 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87414" y="181708"/>
            <a:ext cx="12513171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Open Sans Extra Bold"/>
              </a:rPr>
              <a:t>Позавиробнича повсякденність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4350" y="1318432"/>
            <a:ext cx="9328490" cy="337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00"/>
              </a:lnSpc>
            </a:pPr>
            <a:r>
              <a:rPr lang="en-US" sz="3000" spc="153">
                <a:solidFill>
                  <a:srgbClr val="000000"/>
                </a:solidFill>
                <a:latin typeface="Assistant Regular"/>
              </a:rPr>
              <a:t>Ми розкрили такі сторони повсякденності як: </a:t>
            </a:r>
          </a:p>
          <a:p>
            <a:pPr marL="495300" lvl="1" indent="-247650" algn="just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житло;</a:t>
            </a:r>
          </a:p>
          <a:p>
            <a:pPr marL="495300" lvl="1" indent="-247650" algn="just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родина</a:t>
            </a:r>
          </a:p>
          <a:p>
            <a:pPr marL="495300" lvl="1" indent="-247650" algn="just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виховання дітей </a:t>
            </a:r>
          </a:p>
          <a:p>
            <a:pPr marL="495300" lvl="1" indent="-247650" algn="just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побутові турботи</a:t>
            </a:r>
          </a:p>
          <a:p>
            <a:pPr marL="495300" lvl="1" indent="-247650" algn="just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літній відпочинок </a:t>
            </a:r>
          </a:p>
          <a:p>
            <a:pPr marL="495300" lvl="1" indent="-247650" algn="just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дозвілля вихідного дня</a:t>
            </a:r>
          </a:p>
          <a:p>
            <a:pPr algn="just">
              <a:lnSpc>
                <a:spcPts val="4805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Assistant Regular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1000" y="4305300"/>
            <a:ext cx="7317981" cy="5725258"/>
            <a:chOff x="0" y="0"/>
            <a:chExt cx="8893708" cy="776773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 cstate="print"/>
            <a:srcRect t="515" b="515"/>
            <a:stretch>
              <a:fillRect/>
            </a:stretch>
          </p:blipFill>
          <p:spPr>
            <a:xfrm>
              <a:off x="0" y="0"/>
              <a:ext cx="8893708" cy="776773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8101728" y="2476500"/>
            <a:ext cx="9860957" cy="7554057"/>
            <a:chOff x="0" y="0"/>
            <a:chExt cx="13147942" cy="938096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 cstate="print"/>
            <a:srcRect l="828" r="828"/>
            <a:stretch>
              <a:fillRect/>
            </a:stretch>
          </p:blipFill>
          <p:spPr>
            <a:xfrm>
              <a:off x="0" y="0"/>
              <a:ext cx="13147942" cy="938096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1162" y="2268415"/>
            <a:ext cx="7914071" cy="6726115"/>
            <a:chOff x="0" y="0"/>
            <a:chExt cx="10552095" cy="896815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165" r="165"/>
            <a:stretch>
              <a:fillRect/>
            </a:stretch>
          </p:blipFill>
          <p:spPr>
            <a:xfrm>
              <a:off x="0" y="0"/>
              <a:ext cx="10552095" cy="8968154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8921262" y="2268415"/>
            <a:ext cx="8719038" cy="6726115"/>
            <a:chOff x="0" y="0"/>
            <a:chExt cx="11625385" cy="8968154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 cstate="print"/>
            <a:srcRect l="1091" r="1091"/>
            <a:stretch>
              <a:fillRect/>
            </a:stretch>
          </p:blipFill>
          <p:spPr>
            <a:xfrm>
              <a:off x="0" y="0"/>
              <a:ext cx="11625385" cy="8968154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3368083" y="496179"/>
            <a:ext cx="11551834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5200" b="1" spc="52" dirty="0">
                <a:latin typeface="Open Sans Extra Bold Bold"/>
              </a:rPr>
              <a:t>ЖИТТЄВИЙ ДОСВІД РОБІТНИКІВ</a:t>
            </a:r>
          </a:p>
          <a:p>
            <a:pPr algn="ctr">
              <a:lnSpc>
                <a:spcPts val="6240"/>
              </a:lnSpc>
            </a:pPr>
            <a:r>
              <a:rPr lang="en-US" sz="5200" b="1" spc="52" dirty="0">
                <a:latin typeface="Open Sans Extra Bold Bold"/>
              </a:rPr>
              <a:t>МЗТГ У ВИРОБНИЧІЙ СФЕРІ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1162" y="8899281"/>
            <a:ext cx="7914071" cy="1173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200">
                <a:solidFill>
                  <a:srgbClr val="342D29"/>
                </a:solidFill>
                <a:latin typeface="Cormorant Garamond Bold"/>
              </a:rPr>
              <a:t>Загальний вигляд цеху 06. </a:t>
            </a:r>
          </a:p>
          <a:p>
            <a:pPr algn="ctr">
              <a:lnSpc>
                <a:spcPts val="4800"/>
              </a:lnSpc>
            </a:pPr>
            <a:r>
              <a:rPr lang="en-US" sz="3200">
                <a:solidFill>
                  <a:srgbClr val="342D29"/>
                </a:solidFill>
                <a:latin typeface="Cormorant Garamond Bold"/>
              </a:rPr>
              <a:t>Друга половина 70-х років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39238" y="6357278"/>
            <a:ext cx="9525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spcBef>
                <a:spcPct val="0"/>
              </a:spcBef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8921262" y="8995801"/>
            <a:ext cx="87190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ormorant Garamond Bold"/>
              </a:rPr>
              <a:t>Механічний цех МЗТГ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237461"/>
            <a:ext cx="9964250" cy="5766980"/>
            <a:chOff x="0" y="0"/>
            <a:chExt cx="13285666" cy="768930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901" r="901"/>
            <a:stretch>
              <a:fillRect/>
            </a:stretch>
          </p:blipFill>
          <p:spPr>
            <a:xfrm>
              <a:off x="0" y="0"/>
              <a:ext cx="13285666" cy="7689307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233608" y="1237461"/>
            <a:ext cx="8054392" cy="5766980"/>
            <a:chOff x="0" y="0"/>
            <a:chExt cx="10739189" cy="7689307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 cstate="print"/>
            <a:srcRect t="1181" b="1181"/>
            <a:stretch>
              <a:fillRect/>
            </a:stretch>
          </p:blipFill>
          <p:spPr>
            <a:xfrm>
              <a:off x="0" y="0"/>
              <a:ext cx="10739189" cy="7689307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5242676" y="7307824"/>
            <a:ext cx="8557846" cy="133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>
                <a:solidFill>
                  <a:srgbClr val="000000"/>
                </a:solidFill>
                <a:latin typeface="Assistant Regular"/>
              </a:rPr>
              <a:t>Заводська їдальня № 36. Фото, </a:t>
            </a:r>
          </a:p>
          <a:p>
            <a:pPr algn="ctr">
              <a:lnSpc>
                <a:spcPts val="5400"/>
              </a:lnSpc>
            </a:pPr>
            <a:r>
              <a:rPr lang="en-US" sz="3600">
                <a:solidFill>
                  <a:srgbClr val="000000"/>
                </a:solidFill>
                <a:latin typeface="Assistant Regular"/>
              </a:rPr>
              <a:t>перша половина 70-х років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639462"/>
            <a:ext cx="9892749" cy="6669269"/>
            <a:chOff x="0" y="0"/>
            <a:chExt cx="13190332" cy="889235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2061" r="2061"/>
            <a:stretch>
              <a:fillRect/>
            </a:stretch>
          </p:blipFill>
          <p:spPr>
            <a:xfrm>
              <a:off x="0" y="0"/>
              <a:ext cx="13190332" cy="889235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105795" y="1639462"/>
            <a:ext cx="8182205" cy="6669269"/>
            <a:chOff x="0" y="0"/>
            <a:chExt cx="10909607" cy="8892359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 cstate="print"/>
            <a:srcRect l="750" r="750"/>
            <a:stretch>
              <a:fillRect/>
            </a:stretch>
          </p:blipFill>
          <p:spPr>
            <a:xfrm>
              <a:off x="0" y="0"/>
              <a:ext cx="10909607" cy="8892359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0" y="8416388"/>
            <a:ext cx="9906000" cy="1173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200">
                <a:solidFill>
                  <a:srgbClr val="342D29"/>
                </a:solidFill>
                <a:latin typeface="Assistant Regular"/>
              </a:rPr>
              <a:t>Актив та передовики інструментального цеху. Друга половина 70-х років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08223" y="8540213"/>
            <a:ext cx="8179777" cy="888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Assistant Regular"/>
              </a:rPr>
              <a:t>Колектив однієї з дільниць 09 цеху. Друга половина 70-х років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06844"/>
            <a:ext cx="16230600" cy="100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6"/>
              </a:lnSpc>
            </a:pPr>
            <a:r>
              <a:rPr lang="en-US" sz="7200" b="1" spc="-179" dirty="0" err="1">
                <a:solidFill>
                  <a:srgbClr val="342D29"/>
                </a:solidFill>
                <a:latin typeface="Open Sans Extra Bold Bold"/>
              </a:rPr>
              <a:t>Висновки</a:t>
            </a:r>
            <a:endParaRPr lang="en-US" sz="7200" b="1" spc="-179" dirty="0">
              <a:solidFill>
                <a:srgbClr val="342D29"/>
              </a:solidFill>
              <a:latin typeface="Open Sans Extra Bold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7110991" y="6172200"/>
            <a:ext cx="9501978" cy="8229600"/>
            <a:chOff x="0" y="0"/>
            <a:chExt cx="6202680" cy="5372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3627772" y="0"/>
            <a:ext cx="5468407" cy="6274777"/>
            <a:chOff x="0" y="0"/>
            <a:chExt cx="4681733" cy="5372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81733" cy="5372100"/>
            </a:xfrm>
            <a:custGeom>
              <a:avLst/>
              <a:gdLst/>
              <a:ahLst/>
              <a:cxnLst/>
              <a:rect l="l" t="t" r="r" b="b"/>
              <a:pathLst>
                <a:path w="4681733" h="5372100">
                  <a:moveTo>
                    <a:pt x="3131063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3131063" y="5372100"/>
                  </a:lnTo>
                  <a:lnTo>
                    <a:pt x="4681733" y="2686050"/>
                  </a:lnTo>
                  <a:lnTo>
                    <a:pt x="3131063" y="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539736">
            <a:off x="15833720" y="7310745"/>
            <a:ext cx="4384008" cy="3796551"/>
            <a:chOff x="0" y="0"/>
            <a:chExt cx="6350000" cy="5499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7587546" y="-962210"/>
            <a:ext cx="2199542" cy="3269273"/>
            <a:chOff x="0" y="0"/>
            <a:chExt cx="1287651" cy="1913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87651" cy="1913890"/>
            </a:xfrm>
            <a:custGeom>
              <a:avLst/>
              <a:gdLst/>
              <a:ahLst/>
              <a:cxnLst/>
              <a:rect l="l" t="t" r="r" b="b"/>
              <a:pathLst>
                <a:path w="1287651" h="1913890">
                  <a:moveTo>
                    <a:pt x="0" y="0"/>
                  </a:moveTo>
                  <a:lnTo>
                    <a:pt x="1287651" y="0"/>
                  </a:lnTo>
                  <a:lnTo>
                    <a:pt x="128765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5400000">
            <a:off x="14249363" y="4267868"/>
            <a:ext cx="6797857" cy="1279417"/>
            <a:chOff x="0" y="0"/>
            <a:chExt cx="3036520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3036520" cy="69850"/>
            </a:xfrm>
            <a:custGeom>
              <a:avLst/>
              <a:gdLst/>
              <a:ahLst/>
              <a:cxnLst/>
              <a:rect l="l" t="t" r="r" b="b"/>
              <a:pathLst>
                <a:path w="3036520" h="69850">
                  <a:moveTo>
                    <a:pt x="2745691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036520" y="69850"/>
                  </a:lnTo>
                  <a:lnTo>
                    <a:pt x="3036520" y="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7723094" y="979420"/>
            <a:ext cx="858715" cy="8229600"/>
            <a:chOff x="0" y="0"/>
            <a:chExt cx="199704" cy="19138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9704" cy="1913890"/>
            </a:xfrm>
            <a:custGeom>
              <a:avLst/>
              <a:gdLst/>
              <a:ahLst/>
              <a:cxnLst/>
              <a:rect l="l" t="t" r="r" b="b"/>
              <a:pathLst>
                <a:path w="199704" h="1913890">
                  <a:moveTo>
                    <a:pt x="0" y="0"/>
                  </a:moveTo>
                  <a:lnTo>
                    <a:pt x="199704" y="0"/>
                  </a:lnTo>
                  <a:lnTo>
                    <a:pt x="199704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2229795" y="1693280"/>
            <a:ext cx="14778789" cy="7458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ssistant Regular"/>
              </a:rPr>
              <a:t>Отже, проаналізувавши інтерв’ю ми встановили, що образ «Заводу» є постійним атрибутом сприйняття респондентами навіть позавиробничої повсякденності. Про «завод» нагадувало: житло, отримане через завод (квартира або ділянка під забудову); сусіди, багато з яких є працівниками заводу; заводський дитячий садок, до якого щодня водили дітей; школа, у якій завод є шефом; літній відпочинок на заводській базі або заводському дитячому таборі; художня самодіяльність у заводському клубі, відпочинок вихідного дня тощо. Слід відзначити, що у цілому спогади про повсякдунність 70-80-х років носить позитивне емоційне забарвлення. Негативні риси згадуються неохоче, іноді – після спеціальних запитань.    Наведений у роботі матеріал на прикладі повсякденності робітників Мелітопольського заводу тракторних гідроагрегатів дозволяє реконструювати типові риси повсякденності робітників Мелітополя у 70-80-ті роки ХХ століття як одного з провінційних міст півдня України.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06844"/>
            <a:ext cx="16230600" cy="100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6"/>
              </a:lnSpc>
            </a:pPr>
            <a:r>
              <a:rPr lang="uk-UA" sz="7200" b="1" spc="-179" dirty="0" smtClean="0">
                <a:solidFill>
                  <a:srgbClr val="342D29"/>
                </a:solidFill>
                <a:latin typeface="Open Sans Extra Bold Bold"/>
              </a:rPr>
              <a:t>Список використаних джерел</a:t>
            </a:r>
            <a:endParaRPr lang="en-US" sz="7200" b="1" spc="-179" dirty="0">
              <a:solidFill>
                <a:srgbClr val="342D29"/>
              </a:solidFill>
              <a:latin typeface="Open Sans Extra Bold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7110991" y="6172200"/>
            <a:ext cx="9501978" cy="8229600"/>
            <a:chOff x="0" y="0"/>
            <a:chExt cx="6202680" cy="5372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3627772" y="0"/>
            <a:ext cx="5468407" cy="6274777"/>
            <a:chOff x="0" y="0"/>
            <a:chExt cx="4681733" cy="5372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81733" cy="5372100"/>
            </a:xfrm>
            <a:custGeom>
              <a:avLst/>
              <a:gdLst/>
              <a:ahLst/>
              <a:cxnLst/>
              <a:rect l="l" t="t" r="r" b="b"/>
              <a:pathLst>
                <a:path w="4681733" h="5372100">
                  <a:moveTo>
                    <a:pt x="3131063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3131063" y="5372100"/>
                  </a:lnTo>
                  <a:lnTo>
                    <a:pt x="4681733" y="2686050"/>
                  </a:lnTo>
                  <a:lnTo>
                    <a:pt x="3131063" y="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539736">
            <a:off x="15833720" y="7310745"/>
            <a:ext cx="4384008" cy="3796551"/>
            <a:chOff x="0" y="0"/>
            <a:chExt cx="6350000" cy="5499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7587546" y="-962210"/>
            <a:ext cx="2199542" cy="3269273"/>
            <a:chOff x="0" y="0"/>
            <a:chExt cx="1287651" cy="1913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87651" cy="1913890"/>
            </a:xfrm>
            <a:custGeom>
              <a:avLst/>
              <a:gdLst/>
              <a:ahLst/>
              <a:cxnLst/>
              <a:rect l="l" t="t" r="r" b="b"/>
              <a:pathLst>
                <a:path w="1287651" h="1913890">
                  <a:moveTo>
                    <a:pt x="0" y="0"/>
                  </a:moveTo>
                  <a:lnTo>
                    <a:pt x="1287651" y="0"/>
                  </a:lnTo>
                  <a:lnTo>
                    <a:pt x="128765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5400000">
            <a:off x="14249363" y="4267868"/>
            <a:ext cx="6797857" cy="1279417"/>
            <a:chOff x="0" y="0"/>
            <a:chExt cx="3036520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3036520" cy="69850"/>
            </a:xfrm>
            <a:custGeom>
              <a:avLst/>
              <a:gdLst/>
              <a:ahLst/>
              <a:cxnLst/>
              <a:rect l="l" t="t" r="r" b="b"/>
              <a:pathLst>
                <a:path w="3036520" h="69850">
                  <a:moveTo>
                    <a:pt x="2745691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036520" y="69850"/>
                  </a:lnTo>
                  <a:lnTo>
                    <a:pt x="3036520" y="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7723094" y="979420"/>
            <a:ext cx="858715" cy="8229600"/>
            <a:chOff x="0" y="0"/>
            <a:chExt cx="199704" cy="19138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9704" cy="1913890"/>
            </a:xfrm>
            <a:custGeom>
              <a:avLst/>
              <a:gdLst/>
              <a:ahLst/>
              <a:cxnLst/>
              <a:rect l="l" t="t" r="r" b="b"/>
              <a:pathLst>
                <a:path w="199704" h="1913890">
                  <a:moveTo>
                    <a:pt x="0" y="0"/>
                  </a:moveTo>
                  <a:lnTo>
                    <a:pt x="199704" y="0"/>
                  </a:lnTo>
                  <a:lnTo>
                    <a:pt x="199704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4C0AB"/>
            </a:solidFill>
          </p:spPr>
        </p:sp>
      </p:grpSp>
      <p:sp>
        <p:nvSpPr>
          <p:cNvPr id="16" name="Прямоугольник 15"/>
          <p:cNvSpPr/>
          <p:nvPr/>
        </p:nvSpPr>
        <p:spPr>
          <a:xfrm>
            <a:off x="2168881" y="2015493"/>
            <a:ext cx="1434893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Гідросила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Історія розвитку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Електронний ресурс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]. – Режим доступу: 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https://www.hydrosila.com/history.html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Історія міст та сіл Української РСР: Запорізька область. – К.: Головна редакція УРЕ, 1970. – 765 с.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Мелитопольский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завод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тракторных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гидроагрегатов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им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XXV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съезда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КПСС / Буклет. – М.: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Внешторгиздат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1988. – 16 с.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Мелітопольський агрегатний. З історичного нарису / М. 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Малишевський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В.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Богаєвський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Т.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Савоннік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В. Нікітін, В.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Максимо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Серп і молот, 1966. – № 74 (11 травня). – С. 2; № 93 (14 червня).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Мовчан О. М. Повсякденне життя робітників УСРР 1920-ті рр. / О. М. Мовчан. – К.: Інститут історії України НАН України, 2011. – 312 с.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Сидорук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И.Я.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Мелитопольскому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заводу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тракторных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гидроагрегатов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– 60 лет / И.Я.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Сидорук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Новый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день. – 2011. – 28 вересня. – С. 6.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641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29104" y="3052396"/>
            <a:ext cx="12410742" cy="1683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12000" spc="-300" dirty="0" err="1">
                <a:solidFill>
                  <a:srgbClr val="000000"/>
                </a:solidFill>
                <a:latin typeface="Times Neue Roman Bold"/>
              </a:rPr>
              <a:t>Дякую</a:t>
            </a:r>
            <a:r>
              <a:rPr lang="en-US" sz="12000" spc="-300" dirty="0">
                <a:solidFill>
                  <a:srgbClr val="000000"/>
                </a:solidFill>
                <a:latin typeface="Times Neue Roman Bold"/>
              </a:rPr>
              <a:t> </a:t>
            </a:r>
            <a:r>
              <a:rPr lang="en-US" sz="12000" spc="-300" dirty="0" err="1">
                <a:solidFill>
                  <a:srgbClr val="000000"/>
                </a:solidFill>
                <a:latin typeface="Times Neue Roman Bold"/>
              </a:rPr>
              <a:t>за</a:t>
            </a:r>
            <a:r>
              <a:rPr lang="en-US" sz="12000" spc="-300" dirty="0">
                <a:solidFill>
                  <a:srgbClr val="000000"/>
                </a:solidFill>
                <a:latin typeface="Times Neue Roman Bold"/>
              </a:rPr>
              <a:t> </a:t>
            </a:r>
            <a:r>
              <a:rPr lang="en-US" sz="12000" spc="-300" dirty="0" err="1">
                <a:solidFill>
                  <a:srgbClr val="000000"/>
                </a:solidFill>
                <a:latin typeface="Times Neue Roman Bold"/>
              </a:rPr>
              <a:t>увагу</a:t>
            </a:r>
            <a:r>
              <a:rPr lang="en-US" sz="12000" spc="-300" dirty="0">
                <a:solidFill>
                  <a:srgbClr val="000000"/>
                </a:solidFill>
                <a:latin typeface="Times Neue Roman Bold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506</Words>
  <Application>Microsoft Office PowerPoint</Application>
  <PresentationFormat>Произвольный</PresentationFormat>
  <Paragraphs>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Algerian</vt:lpstr>
      <vt:lpstr>Assistant Regular</vt:lpstr>
      <vt:lpstr>Open Sans Extra Bold</vt:lpstr>
      <vt:lpstr>Cormorant Garamond Bold</vt:lpstr>
      <vt:lpstr>Open Sans Light</vt:lpstr>
      <vt:lpstr>Open Sans Extra Bold Bold</vt:lpstr>
      <vt:lpstr>Calibri</vt:lpstr>
      <vt:lpstr>Times New Roman</vt:lpstr>
      <vt:lpstr>Times Neue Roman Bold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Outline</dc:title>
  <cp:lastModifiedBy>Настя</cp:lastModifiedBy>
  <cp:revision>6</cp:revision>
  <dcterms:created xsi:type="dcterms:W3CDTF">2006-08-16T00:00:00Z</dcterms:created>
  <dcterms:modified xsi:type="dcterms:W3CDTF">2020-04-23T16:54:26Z</dcterms:modified>
  <dc:identifier>DADzmTqMEYU</dc:identifier>
</cp:coreProperties>
</file>