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9980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281958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0108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44522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359281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4"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462945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4"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367257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3306650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239196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78408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271688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23283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386830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3"/>
          <p:cNvSpPr>
            <a:spLocks noGrp="1"/>
          </p:cNvSpPr>
          <p:nvPr>
            <p:ph type="ftr" sz="quarter" idx="11"/>
          </p:nvPr>
        </p:nvSpPr>
        <p:spPr/>
        <p:txBody>
          <a:bodyPr/>
          <a:lstStyle/>
          <a:p>
            <a:endParaRPr lang="ru-RU" dirty="0"/>
          </a:p>
        </p:txBody>
      </p:sp>
      <p:sp>
        <p:nvSpPr>
          <p:cNvPr id="6" name="Slide Number Placeholder 4"/>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263523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2"/>
          <p:cNvSpPr>
            <a:spLocks noGrp="1"/>
          </p:cNvSpPr>
          <p:nvPr>
            <p:ph type="ftr" sz="quarter" idx="11"/>
          </p:nvPr>
        </p:nvSpPr>
        <p:spPr/>
        <p:txBody>
          <a:bodyPr/>
          <a:lstStyle/>
          <a:p>
            <a:endParaRPr lang="ru-RU" dirty="0"/>
          </a:p>
        </p:txBody>
      </p:sp>
      <p:sp>
        <p:nvSpPr>
          <p:cNvPr id="6" name="Slide Number Placeholder 3"/>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95427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5" name="Footer Placeholder 5"/>
          <p:cNvSpPr>
            <a:spLocks noGrp="1"/>
          </p:cNvSpPr>
          <p:nvPr>
            <p:ph type="ftr" sz="quarter" idx="11"/>
          </p:nvPr>
        </p:nvSpPr>
        <p:spPr/>
        <p:txBody>
          <a:bodyPr/>
          <a:lstStyle/>
          <a:p>
            <a:endParaRPr lang="ru-RU" dirty="0"/>
          </a:p>
        </p:txBody>
      </p:sp>
      <p:sp>
        <p:nvSpPr>
          <p:cNvPr id="6" name="Slide Number Placeholder 6"/>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158303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7B575A7-DA72-418D-A608-0761B4734DF8}" type="datetimeFigureOut">
              <a:rPr lang="ru-RU" smtClean="0"/>
              <a:t>12.04.2020</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63DDDCA-6085-447B-9C6A-4B46A2C3F3C9}" type="slidenum">
              <a:rPr lang="ru-RU" smtClean="0"/>
              <a:t>‹#›</a:t>
            </a:fld>
            <a:endParaRPr lang="ru-RU" dirty="0"/>
          </a:p>
        </p:txBody>
      </p:sp>
    </p:spTree>
    <p:extLst>
      <p:ext uri="{BB962C8B-B14F-4D97-AF65-F5344CB8AC3E}">
        <p14:creationId xmlns:p14="http://schemas.microsoft.com/office/powerpoint/2010/main" val="404404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7B575A7-DA72-418D-A608-0761B4734DF8}" type="datetimeFigureOut">
              <a:rPr lang="ru-RU" smtClean="0"/>
              <a:t>12.04.2020</a:t>
            </a:fld>
            <a:endParaRPr lang="ru-RU"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63DDDCA-6085-447B-9C6A-4B46A2C3F3C9}" type="slidenum">
              <a:rPr lang="ru-RU" smtClean="0"/>
              <a:t>‹#›</a:t>
            </a:fld>
            <a:endParaRPr lang="ru-RU" dirty="0"/>
          </a:p>
        </p:txBody>
      </p:sp>
    </p:spTree>
    <p:extLst>
      <p:ext uri="{BB962C8B-B14F-4D97-AF65-F5344CB8AC3E}">
        <p14:creationId xmlns:p14="http://schemas.microsoft.com/office/powerpoint/2010/main" val="31223481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uk.wikipedia.org/wiki/%D0%94%D0%B0%D1%84%D0%BD%D1%96%D1%8F"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10252364" cy="3006436"/>
          </a:xfrm>
        </p:spPr>
        <p:txBody>
          <a:bodyPr/>
          <a:lstStyle/>
          <a:p>
            <a:r>
              <a:rPr lang="uk-UA" sz="3600" dirty="0" smtClean="0">
                <a:latin typeface="Times New Roman" panose="02020603050405020304" pitchFamily="18" charset="0"/>
                <a:cs typeface="Times New Roman" panose="02020603050405020304" pitchFamily="18" charset="0"/>
              </a:rPr>
              <a:t>Біоіндикація</a:t>
            </a:r>
            <a:r>
              <a:rPr lang="uk-UA" sz="3600" dirty="0" smtClean="0">
                <a:latin typeface="Times New Roman" panose="02020603050405020304" pitchFamily="18" charset="0"/>
                <a:cs typeface="Times New Roman" panose="02020603050405020304" pitchFamily="18" charset="0"/>
              </a:rPr>
              <a:t> та </a:t>
            </a:r>
            <a:r>
              <a:rPr lang="uk-UA" sz="3600" dirty="0" smtClean="0">
                <a:latin typeface="Times New Roman" panose="02020603050405020304" pitchFamily="18" charset="0"/>
                <a:cs typeface="Times New Roman" panose="02020603050405020304" pitchFamily="18" charset="0"/>
              </a:rPr>
              <a:t>біотестування</a:t>
            </a:r>
            <a:r>
              <a:rPr lang="uk-UA" sz="3600" dirty="0" smtClean="0">
                <a:latin typeface="Times New Roman" panose="02020603050405020304" pitchFamily="18" charset="0"/>
                <a:cs typeface="Times New Roman" panose="02020603050405020304" pitchFamily="18" charset="0"/>
              </a:rPr>
              <a:t> </a:t>
            </a:r>
            <a:r>
              <a:rPr lang="uk-UA" sz="3600" dirty="0" smtClean="0">
                <a:latin typeface="Times New Roman" panose="02020603050405020304" pitchFamily="18" charset="0"/>
                <a:cs typeface="Times New Roman" panose="02020603050405020304" pitchFamily="18" charset="0"/>
              </a:rPr>
              <a:t>полютантів</a:t>
            </a:r>
            <a:r>
              <a:rPr lang="uk-UA" sz="3600" dirty="0" smtClean="0">
                <a:latin typeface="Times New Roman" panose="02020603050405020304" pitchFamily="18" charset="0"/>
                <a:cs typeface="Times New Roman" panose="02020603050405020304" pitchFamily="18" charset="0"/>
              </a:rPr>
              <a:t> у навколишньому середовищі. </a:t>
            </a:r>
            <a:r>
              <a:rPr lang="uk-UA" sz="3600" dirty="0" smtClean="0">
                <a:latin typeface="Times New Roman" panose="02020603050405020304" pitchFamily="18" charset="0"/>
                <a:cs typeface="Times New Roman" panose="02020603050405020304" pitchFamily="18" charset="0"/>
              </a:rPr>
              <a:t>Біоіндикація</a:t>
            </a:r>
            <a:r>
              <a:rPr lang="uk-UA" sz="3600" dirty="0" smtClean="0">
                <a:latin typeface="Times New Roman" panose="02020603050405020304" pitchFamily="18" charset="0"/>
                <a:cs typeface="Times New Roman" panose="02020603050405020304" pitchFamily="18" charset="0"/>
              </a:rPr>
              <a:t> повітря в зоні відпочинку «Бублик» (м. Пологи). </a:t>
            </a:r>
            <a:r>
              <a:rPr lang="uk-UA" sz="3600" dirty="0" smtClean="0">
                <a:latin typeface="Times New Roman" panose="02020603050405020304" pitchFamily="18" charset="0"/>
                <a:cs typeface="Times New Roman" panose="02020603050405020304" pitchFamily="18" charset="0"/>
              </a:rPr>
              <a:t>Біоіндикація</a:t>
            </a:r>
            <a:r>
              <a:rPr lang="uk-UA" sz="3600" dirty="0" smtClean="0">
                <a:latin typeface="Times New Roman" panose="02020603050405020304" pitchFamily="18" charset="0"/>
                <a:cs typeface="Times New Roman" panose="02020603050405020304" pitchFamily="18" charset="0"/>
              </a:rPr>
              <a:t> річки Конка поблизу зони відпочинку «Бублик» (м. Пологи)</a:t>
            </a:r>
            <a:endParaRPr lang="ru-RU" sz="36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747164" y="3187409"/>
            <a:ext cx="5444836" cy="3670589"/>
          </a:xfrm>
        </p:spPr>
        <p:txBody>
          <a:bodyPr>
            <a:normAutofit fontScale="92500" lnSpcReduction="10000"/>
          </a:bodyPr>
          <a:lstStyle/>
          <a:p>
            <a:r>
              <a:rPr lang="uk-UA" sz="2100" dirty="0" smtClean="0">
                <a:latin typeface="Times New Roman" panose="02020603050405020304" pitchFamily="18" charset="0"/>
                <a:cs typeface="Times New Roman" panose="02020603050405020304" pitchFamily="18" charset="0"/>
              </a:rPr>
              <a:t>Роботу виконала: Нікішина Софія</a:t>
            </a:r>
            <a:endParaRPr lang="uk-UA" sz="2100" dirty="0" smtClean="0">
              <a:latin typeface="Times New Roman" panose="02020603050405020304" pitchFamily="18" charset="0"/>
              <a:cs typeface="Times New Roman" panose="02020603050405020304" pitchFamily="18" charset="0"/>
            </a:endParaRPr>
          </a:p>
          <a:p>
            <a:r>
              <a:rPr lang="uk-UA" sz="2100" dirty="0" smtClean="0">
                <a:latin typeface="Times New Roman" panose="02020603050405020304" pitchFamily="18" charset="0"/>
                <a:cs typeface="Times New Roman" panose="02020603050405020304" pitchFamily="18" charset="0"/>
              </a:rPr>
              <a:t>Учениця 10-Б класу </a:t>
            </a:r>
          </a:p>
          <a:p>
            <a:r>
              <a:rPr lang="uk-UA" sz="2100" dirty="0" smtClean="0">
                <a:latin typeface="Times New Roman" panose="02020603050405020304" pitchFamily="18" charset="0"/>
                <a:cs typeface="Times New Roman" panose="02020603050405020304" pitchFamily="18" charset="0"/>
              </a:rPr>
              <a:t>Пологівської гімназії</a:t>
            </a:r>
          </a:p>
          <a:p>
            <a:r>
              <a:rPr lang="uk-UA" sz="2100" dirty="0" smtClean="0">
                <a:latin typeface="Times New Roman" panose="02020603050405020304" pitchFamily="18" charset="0"/>
                <a:cs typeface="Times New Roman" panose="02020603050405020304" pitchFamily="18" charset="0"/>
              </a:rPr>
              <a:t>«Основа</a:t>
            </a:r>
            <a:r>
              <a:rPr lang="uk-UA" sz="2100" dirty="0" smtClean="0">
                <a:latin typeface="Times New Roman" panose="02020603050405020304" pitchFamily="18" charset="0"/>
                <a:cs typeface="Times New Roman" panose="02020603050405020304" pitchFamily="18" charset="0"/>
              </a:rPr>
              <a:t>»</a:t>
            </a:r>
          </a:p>
          <a:p>
            <a:r>
              <a:rPr lang="uk-UA" sz="2100" dirty="0" smtClean="0">
                <a:latin typeface="Times New Roman" panose="02020603050405020304" pitchFamily="18" charset="0"/>
                <a:cs typeface="Times New Roman" panose="02020603050405020304" pitchFamily="18" charset="0"/>
              </a:rPr>
              <a:t>Керівник: учитель біології та географії </a:t>
            </a:r>
          </a:p>
          <a:p>
            <a:r>
              <a:rPr lang="uk-UA" sz="2100" dirty="0" err="1" smtClean="0">
                <a:latin typeface="Times New Roman" panose="02020603050405020304" pitchFamily="18" charset="0"/>
                <a:cs typeface="Times New Roman" panose="02020603050405020304" pitchFamily="18" charset="0"/>
              </a:rPr>
              <a:t>пологівської</a:t>
            </a:r>
            <a:r>
              <a:rPr lang="uk-UA" sz="2100" dirty="0" smtClean="0">
                <a:latin typeface="Times New Roman" panose="02020603050405020304" pitchFamily="18" charset="0"/>
                <a:cs typeface="Times New Roman" panose="02020603050405020304" pitchFamily="18" charset="0"/>
              </a:rPr>
              <a:t> гімназії «основа»</a:t>
            </a:r>
          </a:p>
          <a:p>
            <a:r>
              <a:rPr lang="uk-UA" sz="2100" dirty="0" err="1" smtClean="0">
                <a:latin typeface="Times New Roman" panose="02020603050405020304" pitchFamily="18" charset="0"/>
                <a:cs typeface="Times New Roman" panose="02020603050405020304" pitchFamily="18" charset="0"/>
              </a:rPr>
              <a:t>Степура</a:t>
            </a:r>
            <a:r>
              <a:rPr lang="uk-UA" sz="2100" dirty="0" smtClean="0">
                <a:latin typeface="Times New Roman" panose="02020603050405020304" pitchFamily="18" charset="0"/>
                <a:cs typeface="Times New Roman" panose="02020603050405020304" pitchFamily="18" charset="0"/>
              </a:rPr>
              <a:t> </a:t>
            </a:r>
            <a:r>
              <a:rPr lang="uk-UA" sz="2100" dirty="0" err="1" smtClean="0">
                <a:latin typeface="Times New Roman" panose="02020603050405020304" pitchFamily="18" charset="0"/>
                <a:cs typeface="Times New Roman" panose="02020603050405020304" pitchFamily="18" charset="0"/>
              </a:rPr>
              <a:t>Наталья</a:t>
            </a:r>
            <a:r>
              <a:rPr lang="uk-UA" sz="2100" dirty="0" smtClean="0">
                <a:latin typeface="Times New Roman" panose="02020603050405020304" pitchFamily="18" charset="0"/>
                <a:cs typeface="Times New Roman" panose="02020603050405020304" pitchFamily="18" charset="0"/>
              </a:rPr>
              <a:t> Володимирівна,</a:t>
            </a:r>
          </a:p>
          <a:p>
            <a:r>
              <a:rPr lang="uk-UA" sz="2100" dirty="0" smtClean="0">
                <a:latin typeface="Times New Roman" panose="02020603050405020304" pitchFamily="18" charset="0"/>
                <a:cs typeface="Times New Roman" panose="02020603050405020304" pitchFamily="18" charset="0"/>
              </a:rPr>
              <a:t> спеціаліст вищої категорії, учитель-</a:t>
            </a:r>
          </a:p>
          <a:p>
            <a:r>
              <a:rPr lang="uk-UA" sz="2100" dirty="0" smtClean="0">
                <a:latin typeface="Times New Roman" panose="02020603050405020304" pitchFamily="18" charset="0"/>
                <a:cs typeface="Times New Roman" panose="02020603050405020304" pitchFamily="18" charset="0"/>
              </a:rPr>
              <a:t>методист</a:t>
            </a:r>
            <a:endParaRPr lang="uk-UA" sz="2100" dirty="0" smtClean="0">
              <a:latin typeface="Times New Roman" panose="02020603050405020304" pitchFamily="18" charset="0"/>
              <a:cs typeface="Times New Roman" panose="02020603050405020304" pitchFamily="18" charset="0"/>
            </a:endParaRPr>
          </a:p>
          <a:p>
            <a:pPr algn="ct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7410"/>
            <a:ext cx="6525491" cy="3670589"/>
          </a:xfrm>
          <a:prstGeom prst="rect">
            <a:avLst/>
          </a:prstGeom>
        </p:spPr>
      </p:pic>
    </p:spTree>
    <p:extLst>
      <p:ext uri="{BB962C8B-B14F-4D97-AF65-F5344CB8AC3E}">
        <p14:creationId xmlns:p14="http://schemas.microsoft.com/office/powerpoint/2010/main" val="17593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013010529"/>
              </p:ext>
            </p:extLst>
          </p:nvPr>
        </p:nvGraphicFramePr>
        <p:xfrm>
          <a:off x="0" y="928254"/>
          <a:ext cx="12192000" cy="5920979"/>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2072330108"/>
                    </a:ext>
                  </a:extLst>
                </a:gridCol>
                <a:gridCol w="6096000">
                  <a:extLst>
                    <a:ext uri="{9D8B030D-6E8A-4147-A177-3AD203B41FA5}">
                      <a16:colId xmlns:a16="http://schemas.microsoft.com/office/drawing/2014/main" val="750158969"/>
                    </a:ext>
                  </a:extLst>
                </a:gridCol>
              </a:tblGrid>
              <a:tr h="599324">
                <a:tc>
                  <a:txBody>
                    <a:bodyPr/>
                    <a:lstStyle/>
                    <a:p>
                      <a:pPr algn="ctr"/>
                      <a:r>
                        <a:rPr lang="uk-UA" sz="2800" dirty="0" smtClean="0">
                          <a:latin typeface="Times New Roman" panose="02020603050405020304" pitchFamily="18" charset="0"/>
                          <a:cs typeface="Times New Roman" panose="02020603050405020304" pitchFamily="18" charset="0"/>
                        </a:rPr>
                        <a:t>Місце</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Середня</a:t>
                      </a:r>
                      <a:r>
                        <a:rPr lang="uk-UA" sz="2800" baseline="0" dirty="0" smtClean="0">
                          <a:latin typeface="Times New Roman" panose="02020603050405020304" pitchFamily="18" charset="0"/>
                          <a:cs typeface="Times New Roman" panose="02020603050405020304" pitchFamily="18" charset="0"/>
                        </a:rPr>
                        <a:t> к</a:t>
                      </a:r>
                      <a:r>
                        <a:rPr lang="uk-UA" sz="2800" dirty="0" smtClean="0">
                          <a:latin typeface="Times New Roman" panose="02020603050405020304" pitchFamily="18" charset="0"/>
                          <a:cs typeface="Times New Roman" panose="02020603050405020304" pitchFamily="18" charset="0"/>
                        </a:rPr>
                        <a:t>ількість дафній</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28193628"/>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Місток (верхній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6</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4673449"/>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Місток (середній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9</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0312562"/>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Місток (дно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17</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2171347"/>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Вище за течією (верхній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17</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0092382"/>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Вище за течією</a:t>
                      </a:r>
                      <a:r>
                        <a:rPr lang="uk-UA" sz="2800" baseline="0" dirty="0" smtClean="0">
                          <a:latin typeface="Times New Roman" panose="02020603050405020304" pitchFamily="18" charset="0"/>
                          <a:cs typeface="Times New Roman" panose="02020603050405020304" pitchFamily="18" charset="0"/>
                        </a:rPr>
                        <a:t> (середній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8</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0829305"/>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Вище за течією (дно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8</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37200042"/>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Нижче за течією</a:t>
                      </a:r>
                      <a:r>
                        <a:rPr lang="uk-UA" sz="2800" baseline="0" dirty="0" smtClean="0">
                          <a:latin typeface="Times New Roman" panose="02020603050405020304" pitchFamily="18" charset="0"/>
                          <a:cs typeface="Times New Roman" panose="02020603050405020304" pitchFamily="18" charset="0"/>
                        </a:rPr>
                        <a:t> (верхній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15</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36270302"/>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Нижче за течією (середній шар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13</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6650849"/>
                  </a:ext>
                </a:extLst>
              </a:tr>
              <a:tr h="591295">
                <a:tc>
                  <a:txBody>
                    <a:bodyPr/>
                    <a:lstStyle/>
                    <a:p>
                      <a:pPr algn="ctr"/>
                      <a:r>
                        <a:rPr lang="uk-UA" sz="2800" dirty="0" smtClean="0">
                          <a:latin typeface="Times New Roman" panose="02020603050405020304" pitchFamily="18" charset="0"/>
                          <a:cs typeface="Times New Roman" panose="02020603050405020304" pitchFamily="18" charset="0"/>
                        </a:rPr>
                        <a:t>Нижче</a:t>
                      </a:r>
                      <a:r>
                        <a:rPr lang="uk-UA" sz="2800" baseline="0" dirty="0" smtClean="0">
                          <a:latin typeface="Times New Roman" panose="02020603050405020304" pitchFamily="18" charset="0"/>
                          <a:cs typeface="Times New Roman" panose="02020603050405020304" pitchFamily="18" charset="0"/>
                        </a:rPr>
                        <a:t> за течією (дно річки)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17</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63663234"/>
                  </a:ext>
                </a:extLst>
              </a:tr>
            </a:tbl>
          </a:graphicData>
        </a:graphic>
      </p:graphicFrame>
      <p:sp>
        <p:nvSpPr>
          <p:cNvPr id="5" name="TextBox 4"/>
          <p:cNvSpPr txBox="1"/>
          <p:nvPr/>
        </p:nvSpPr>
        <p:spPr>
          <a:xfrm>
            <a:off x="3283529" y="138545"/>
            <a:ext cx="5860472" cy="646331"/>
          </a:xfrm>
          <a:prstGeom prst="rect">
            <a:avLst/>
          </a:prstGeom>
          <a:noFill/>
        </p:spPr>
        <p:txBody>
          <a:bodyPr wrap="square" rtlCol="0">
            <a:spAutoFit/>
          </a:bodyPr>
          <a:lstStyle/>
          <a:p>
            <a:r>
              <a:rPr lang="uk-UA" sz="3600" dirty="0" smtClean="0">
                <a:latin typeface="Times New Roman" panose="02020603050405020304" pitchFamily="18" charset="0"/>
                <a:cs typeface="Times New Roman" panose="02020603050405020304" pitchFamily="18" charset="0"/>
              </a:rPr>
              <a:t>Біоіндикація</a:t>
            </a:r>
            <a:r>
              <a:rPr lang="uk-UA" sz="3600" dirty="0" smtClean="0">
                <a:latin typeface="Times New Roman" panose="02020603050405020304" pitchFamily="18" charset="0"/>
                <a:cs typeface="Times New Roman" panose="02020603050405020304" pitchFamily="18" charset="0"/>
              </a:rPr>
              <a:t> річки Конка</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748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055" y="0"/>
            <a:ext cx="6952468" cy="1400530"/>
          </a:xfrm>
        </p:spPr>
        <p:txBody>
          <a:bodyPr/>
          <a:lstStyle/>
          <a:p>
            <a:r>
              <a:rPr lang="uk-UA" sz="4800" dirty="0" smtClean="0">
                <a:latin typeface="Times New Roman" panose="02020603050405020304" pitchFamily="18" charset="0"/>
                <a:cs typeface="Times New Roman" panose="02020603050405020304" pitchFamily="18" charset="0"/>
              </a:rPr>
              <a:t>Характеристика дафній</a:t>
            </a:r>
            <a:endParaRPr lang="ru-RU" sz="4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025236"/>
            <a:ext cx="7952509" cy="2327564"/>
          </a:xfrm>
        </p:spPr>
        <p:txBody>
          <a:bodyPr>
            <a:normAutofit/>
          </a:bodyPr>
          <a:lstStyle/>
          <a:p>
            <a:pPr marL="0" indent="0">
              <a:buNone/>
            </a:pPr>
            <a:r>
              <a:rPr lang="uk-UA" sz="2800" dirty="0" smtClean="0">
                <a:latin typeface="Times New Roman" panose="02020603050405020304" pitchFamily="18" charset="0"/>
                <a:cs typeface="Times New Roman" panose="02020603050405020304" pitchFamily="18" charset="0"/>
              </a:rPr>
              <a:t>Під час дослідження я з’ясувала, що на поверхні річки розміри дафній менші, ніж розміри дафній, які живуть на дні річки. Також на поверхні їх було знайдено менше, ніж на дні річки.</a:t>
            </a:r>
          </a:p>
        </p:txBody>
      </p:sp>
      <p:pic>
        <p:nvPicPr>
          <p:cNvPr id="4" name="Рисунок 3"/>
          <p:cNvPicPr>
            <a:picLocks noChangeAspect="1"/>
          </p:cNvPicPr>
          <p:nvPr/>
        </p:nvPicPr>
        <p:blipFill>
          <a:blip r:embed="rId2"/>
          <a:stretch>
            <a:fillRect/>
          </a:stretch>
        </p:blipFill>
        <p:spPr>
          <a:xfrm>
            <a:off x="734291" y="3089564"/>
            <a:ext cx="5024581" cy="376843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163" y="3089564"/>
            <a:ext cx="5024582" cy="376843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617" y="0"/>
            <a:ext cx="4119419" cy="3089564"/>
          </a:xfrm>
          <a:prstGeom prst="rect">
            <a:avLst/>
          </a:prstGeom>
        </p:spPr>
      </p:pic>
    </p:spTree>
    <p:extLst>
      <p:ext uri="{BB962C8B-B14F-4D97-AF65-F5344CB8AC3E}">
        <p14:creationId xmlns:p14="http://schemas.microsoft.com/office/powerpoint/2010/main" val="392415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432473" cy="6858000"/>
          </a:xfrm>
        </p:spPr>
        <p:txBody>
          <a:bodyPr>
            <a:normAutofit/>
          </a:bodyPr>
          <a:lstStyle/>
          <a:p>
            <a:pPr marL="0" indent="0">
              <a:buNone/>
            </a:pPr>
            <a:r>
              <a:rPr lang="uk-UA" sz="2800" dirty="0" smtClean="0">
                <a:latin typeface="Times New Roman" panose="02020603050405020304" pitchFamily="18" charset="0"/>
                <a:cs typeface="Times New Roman" panose="02020603050405020304" pitchFamily="18" charset="0"/>
              </a:rPr>
              <a:t>Висновок : </a:t>
            </a:r>
          </a:p>
          <a:p>
            <a:pPr lvl="0"/>
            <a:r>
              <a:rPr lang="uk-UA" dirty="0"/>
              <a:t>Забруднення більше біля дорожньої частини</a:t>
            </a:r>
            <a:endParaRPr lang="ru-RU" dirty="0"/>
          </a:p>
          <a:p>
            <a:pPr lvl="0"/>
            <a:r>
              <a:rPr lang="uk-UA" dirty="0"/>
              <a:t>Причини забруднення – антропогенні викиди, автомобілі</a:t>
            </a:r>
            <a:endParaRPr lang="ru-RU" dirty="0"/>
          </a:p>
          <a:p>
            <a:pPr lvl="0"/>
            <a:r>
              <a:rPr lang="uk-UA" dirty="0"/>
              <a:t>На території зони відпочинку лишайників найбільше, тому що знаходиться далеко від проїжджої частини, а дерева сприяють очищенню </a:t>
            </a:r>
            <a:r>
              <a:rPr lang="uk-UA" dirty="0" smtClean="0"/>
              <a:t>повітря</a:t>
            </a:r>
            <a:r>
              <a:rPr lang="uk-UA" dirty="0"/>
              <a:t>.</a:t>
            </a:r>
            <a:endParaRPr lang="ru-RU" dirty="0"/>
          </a:p>
          <a:p>
            <a:pPr lvl="0"/>
            <a:r>
              <a:rPr lang="uk-UA" dirty="0"/>
              <a:t>Витривалість лишайників визначається будовою їхнього тіла, здатністю швидко висихати і поглинати воду та наявністю лишайникових кислот</a:t>
            </a:r>
            <a:endParaRPr lang="ru-RU" dirty="0"/>
          </a:p>
          <a:p>
            <a:pPr lvl="0"/>
            <a:r>
              <a:rPr lang="uk-UA" dirty="0"/>
              <a:t>Лишайники, які живуть на деревах, не завдають їм безпосередньої шкоди, оскільки не є паразитами, але можуть слугувати місцем укриття та розмноження комах-шкідників</a:t>
            </a:r>
            <a:endParaRPr lang="ru-RU" dirty="0"/>
          </a:p>
          <a:p>
            <a:pPr lvl="0"/>
            <a:r>
              <a:rPr lang="uk-UA" dirty="0"/>
              <a:t>Лишайники часто є піонерами в освоєнні нових територій</a:t>
            </a:r>
            <a:r>
              <a:rPr lang="uk-UA" dirty="0" smtClean="0"/>
              <a:t>.</a:t>
            </a:r>
          </a:p>
          <a:p>
            <a:pPr lvl="0"/>
            <a:r>
              <a:rPr lang="uk-UA" dirty="0" smtClean="0"/>
              <a:t>Короткочасна </a:t>
            </a:r>
            <a:r>
              <a:rPr lang="uk-UA" dirty="0" smtClean="0"/>
              <a:t>біоіндикація</a:t>
            </a:r>
            <a:r>
              <a:rPr lang="uk-UA" dirty="0" smtClean="0"/>
              <a:t> дозволяє виявити гострі токсичні дії поверхневих вод на ракоподібних та їх виживання. Простота, ефективність і наочність цього методу дозволяє застосовувати його в цілях екологічного моніторингу.</a:t>
            </a:r>
          </a:p>
          <a:p>
            <a:pPr lvl="0"/>
            <a:r>
              <a:rPr lang="uk-UA" dirty="0"/>
              <a:t>р</a:t>
            </a:r>
            <a:r>
              <a:rPr lang="uk-UA" dirty="0" smtClean="0"/>
              <a:t>. Конка виявилась брудною, тому що дафній в 1 мг замало для чистої водойми. Також видове різноманіття не дуже багате.</a:t>
            </a:r>
            <a:endParaRPr lang="ru-RU" dirty="0"/>
          </a:p>
          <a:p>
            <a:pPr>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88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432473" cy="4336473"/>
          </a:xfrm>
        </p:spPr>
        <p:txBody>
          <a:bodyPr>
            <a:normAutofit/>
          </a:bodyPr>
          <a:lstStyle/>
          <a:p>
            <a:pPr marL="0" indent="0">
              <a:buNone/>
            </a:pPr>
            <a:r>
              <a:rPr lang="uk-UA" sz="2800" dirty="0" smtClean="0">
                <a:latin typeface="Times New Roman" panose="02020603050405020304" pitchFamily="18" charset="0"/>
                <a:cs typeface="Times New Roman" panose="02020603050405020304" pitchFamily="18" charset="0"/>
              </a:rPr>
              <a:t>Джерела :</a:t>
            </a:r>
          </a:p>
          <a:p>
            <a:r>
              <a:rPr lang="uk-UA" dirty="0"/>
              <a:t>книга «Біологія» </a:t>
            </a:r>
            <a:r>
              <a:rPr lang="uk-UA" dirty="0"/>
              <a:t>О.А.Біда</a:t>
            </a:r>
            <a:endParaRPr lang="ru-RU" dirty="0"/>
          </a:p>
          <a:p>
            <a:r>
              <a:rPr lang="uk-UA" dirty="0"/>
              <a:t>книга «Біологія» </a:t>
            </a:r>
            <a:r>
              <a:rPr lang="uk-UA" dirty="0"/>
              <a:t>В.І.Соболь</a:t>
            </a:r>
            <a:endParaRPr lang="ru-RU" dirty="0"/>
          </a:p>
          <a:p>
            <a:r>
              <a:rPr lang="en-US" sz="2800" dirty="0">
                <a:hlinkClick r:id="rId2"/>
              </a:rPr>
              <a:t>https://uk.wikipedia.org/wiki/%</a:t>
            </a:r>
            <a:r>
              <a:rPr lang="en-US" sz="2800" dirty="0" smtClean="0">
                <a:hlinkClick r:id="rId2"/>
              </a:rPr>
              <a:t>D0%94%D0%B0%D1%84%D0%BD%D1%96%D1%8F</a:t>
            </a:r>
            <a:endParaRPr lang="uk-UA" sz="2800" dirty="0" smtClean="0"/>
          </a:p>
        </p:txBody>
      </p:sp>
      <p:pic>
        <p:nvPicPr>
          <p:cNvPr id="4" name="Рисунок 3"/>
          <p:cNvPicPr>
            <a:picLocks noChangeAspect="1"/>
          </p:cNvPicPr>
          <p:nvPr/>
        </p:nvPicPr>
        <p:blipFill>
          <a:blip r:embed="rId3"/>
          <a:stretch>
            <a:fillRect/>
          </a:stretch>
        </p:blipFill>
        <p:spPr>
          <a:xfrm>
            <a:off x="6179127" y="2587849"/>
            <a:ext cx="5680364" cy="4268388"/>
          </a:xfrm>
          <a:prstGeom prst="rect">
            <a:avLst/>
          </a:prstGeom>
        </p:spPr>
      </p:pic>
      <p:pic>
        <p:nvPicPr>
          <p:cNvPr id="5" name="Рисунок 4"/>
          <p:cNvPicPr>
            <a:picLocks noChangeAspect="1"/>
          </p:cNvPicPr>
          <p:nvPr/>
        </p:nvPicPr>
        <p:blipFill rotWithShape="1">
          <a:blip r:embed="rId4"/>
          <a:srcRect l="30403" t="9633" r="23990" b="26181"/>
          <a:stretch/>
        </p:blipFill>
        <p:spPr>
          <a:xfrm>
            <a:off x="332509" y="2589613"/>
            <a:ext cx="5389418" cy="4266624"/>
          </a:xfrm>
          <a:prstGeom prst="rect">
            <a:avLst/>
          </a:prstGeom>
        </p:spPr>
      </p:pic>
    </p:spTree>
    <p:extLst>
      <p:ext uri="{BB962C8B-B14F-4D97-AF65-F5344CB8AC3E}">
        <p14:creationId xmlns:p14="http://schemas.microsoft.com/office/powerpoint/2010/main" val="384320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946541" cy="4195481"/>
          </a:xfrm>
        </p:spPr>
        <p:txBody>
          <a:bodyPr>
            <a:normAutofit/>
          </a:bodyPr>
          <a:lstStyle/>
          <a:p>
            <a:pPr marL="0" indent="0">
              <a:buNone/>
            </a:pPr>
            <a:r>
              <a:rPr lang="uk-UA" sz="3200" dirty="0" smtClean="0">
                <a:latin typeface="Times New Roman" panose="02020603050405020304" pitchFamily="18" charset="0"/>
                <a:cs typeface="Times New Roman" panose="02020603050405020304" pitchFamily="18" charset="0"/>
              </a:rPr>
              <a:t>                                         Додаток :</a:t>
            </a:r>
          </a:p>
          <a:p>
            <a:pPr marL="0" indent="0">
              <a:buNone/>
            </a:pPr>
            <a:endParaRPr lang="ru-RU" sz="3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0" y="3796145"/>
            <a:ext cx="5443298" cy="3061855"/>
          </a:xfrm>
          <a:prstGeom prst="rect">
            <a:avLst/>
          </a:prstGeom>
        </p:spPr>
      </p:pic>
      <p:pic>
        <p:nvPicPr>
          <p:cNvPr id="5" name="Рисунок 4"/>
          <p:cNvPicPr>
            <a:picLocks noChangeAspect="1"/>
          </p:cNvPicPr>
          <p:nvPr/>
        </p:nvPicPr>
        <p:blipFill>
          <a:blip r:embed="rId3"/>
          <a:stretch>
            <a:fillRect/>
          </a:stretch>
        </p:blipFill>
        <p:spPr>
          <a:xfrm>
            <a:off x="0" y="734289"/>
            <a:ext cx="5443298" cy="3061856"/>
          </a:xfrm>
          <a:prstGeom prst="rect">
            <a:avLst/>
          </a:prstGeom>
        </p:spPr>
      </p:pic>
      <p:pic>
        <p:nvPicPr>
          <p:cNvPr id="6" name="Рисунок 5"/>
          <p:cNvPicPr>
            <a:picLocks noChangeAspect="1"/>
          </p:cNvPicPr>
          <p:nvPr/>
        </p:nvPicPr>
        <p:blipFill>
          <a:blip r:embed="rId4"/>
          <a:stretch>
            <a:fillRect/>
          </a:stretch>
        </p:blipFill>
        <p:spPr>
          <a:xfrm>
            <a:off x="5443299" y="4562627"/>
            <a:ext cx="4080661" cy="2295372"/>
          </a:xfrm>
          <a:prstGeom prst="rect">
            <a:avLst/>
          </a:prstGeom>
        </p:spPr>
      </p:pic>
      <p:pic>
        <p:nvPicPr>
          <p:cNvPr id="7" name="Рисунок 6"/>
          <p:cNvPicPr>
            <a:picLocks noChangeAspect="1"/>
          </p:cNvPicPr>
          <p:nvPr/>
        </p:nvPicPr>
        <p:blipFill rotWithShape="1">
          <a:blip r:embed="rId5"/>
          <a:srcRect l="8765" t="13572" b="37376"/>
          <a:stretch/>
        </p:blipFill>
        <p:spPr>
          <a:xfrm>
            <a:off x="5443298" y="680007"/>
            <a:ext cx="4057553" cy="3878261"/>
          </a:xfrm>
          <a:prstGeom prst="rect">
            <a:avLst/>
          </a:prstGeom>
        </p:spPr>
      </p:pic>
      <p:pic>
        <p:nvPicPr>
          <p:cNvPr id="8" name="Рисунок 7"/>
          <p:cNvPicPr>
            <a:picLocks noChangeAspect="1"/>
          </p:cNvPicPr>
          <p:nvPr/>
        </p:nvPicPr>
        <p:blipFill>
          <a:blip r:embed="rId6"/>
          <a:stretch>
            <a:fillRect/>
          </a:stretch>
        </p:blipFill>
        <p:spPr>
          <a:xfrm>
            <a:off x="9500852" y="3274161"/>
            <a:ext cx="2691148" cy="3588197"/>
          </a:xfrm>
          <a:prstGeom prst="rect">
            <a:avLst/>
          </a:prstGeom>
        </p:spPr>
      </p:pic>
      <p:pic>
        <p:nvPicPr>
          <p:cNvPr id="9" name="Рисунок 8"/>
          <p:cNvPicPr>
            <a:picLocks noChangeAspect="1"/>
          </p:cNvPicPr>
          <p:nvPr/>
        </p:nvPicPr>
        <p:blipFill rotWithShape="1">
          <a:blip r:embed="rId7"/>
          <a:srcRect l="-1134" t="3459" r="1" b="19717"/>
          <a:stretch/>
        </p:blipFill>
        <p:spPr>
          <a:xfrm>
            <a:off x="9493795" y="0"/>
            <a:ext cx="2698205" cy="3274161"/>
          </a:xfrm>
          <a:prstGeom prst="rect">
            <a:avLst/>
          </a:prstGeom>
        </p:spPr>
      </p:pic>
    </p:spTree>
    <p:extLst>
      <p:ext uri="{BB962C8B-B14F-4D97-AF65-F5344CB8AC3E}">
        <p14:creationId xmlns:p14="http://schemas.microsoft.com/office/powerpoint/2010/main" val="227175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0"/>
            <a:ext cx="8382000" cy="6858000"/>
          </a:xfrm>
        </p:spPr>
        <p:txBody>
          <a:bodyPr>
            <a:normAutofit/>
          </a:bodyPr>
          <a:lstStyle/>
          <a:p>
            <a:pPr marL="0" indent="0">
              <a:buNone/>
            </a:pPr>
            <a:r>
              <a:rPr lang="uk-UA" sz="2400" b="1" i="1" dirty="0" smtClean="0">
                <a:latin typeface="Times New Roman" panose="02020603050405020304" pitchFamily="18" charset="0"/>
                <a:cs typeface="Times New Roman" panose="02020603050405020304" pitchFamily="18" charset="0"/>
              </a:rPr>
              <a:t>Мета: </a:t>
            </a:r>
            <a:r>
              <a:rPr lang="uk-UA" dirty="0" smtClean="0">
                <a:latin typeface="Times New Roman" panose="02020603050405020304" pitchFamily="18" charset="0"/>
                <a:cs typeface="Times New Roman" panose="02020603050405020304" pitchFamily="18" charset="0"/>
              </a:rPr>
              <a:t>дослідити стан атмосферного повітря та води в місті Пологи, користуючись методом ліхеноіндикації та </a:t>
            </a:r>
            <a:r>
              <a:rPr lang="uk-UA" dirty="0" smtClean="0">
                <a:latin typeface="Times New Roman" panose="02020603050405020304" pitchFamily="18" charset="0"/>
                <a:cs typeface="Times New Roman" panose="02020603050405020304" pitchFamily="18" charset="0"/>
              </a:rPr>
              <a:t>біоіндикатором</a:t>
            </a:r>
            <a:r>
              <a:rPr lang="uk-UA" dirty="0" smtClean="0">
                <a:latin typeface="Times New Roman" panose="02020603050405020304" pitchFamily="18" charset="0"/>
                <a:cs typeface="Times New Roman" panose="02020603050405020304" pitchFamily="18" charset="0"/>
              </a:rPr>
              <a:t> водойм дафнії </a:t>
            </a:r>
            <a:r>
              <a:rPr lang="uk-UA" dirty="0" smtClean="0">
                <a:latin typeface="Times New Roman" panose="02020603050405020304" pitchFamily="18" charset="0"/>
                <a:cs typeface="Times New Roman" panose="02020603050405020304" pitchFamily="18" charset="0"/>
              </a:rPr>
              <a:t>магна</a:t>
            </a:r>
            <a:endParaRPr lang="uk-UA" dirty="0" smtClean="0">
              <a:latin typeface="Times New Roman" panose="02020603050405020304" pitchFamily="18" charset="0"/>
              <a:cs typeface="Times New Roman" panose="02020603050405020304" pitchFamily="18" charset="0"/>
            </a:endParaRPr>
          </a:p>
          <a:p>
            <a:pPr marL="0" indent="0">
              <a:buNone/>
            </a:pPr>
            <a:r>
              <a:rPr lang="uk-UA" sz="2400" b="1" i="1" dirty="0" smtClean="0">
                <a:latin typeface="Times New Roman" panose="02020603050405020304" pitchFamily="18" charset="0"/>
                <a:cs typeface="Times New Roman" panose="02020603050405020304" pitchFamily="18" charset="0"/>
              </a:rPr>
              <a:t>Завдання: </a:t>
            </a:r>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изначити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ступінь</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забруднення</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повітря</a:t>
            </a:r>
            <a:r>
              <a:rPr lang="ru-RU" dirty="0" smtClean="0">
                <a:latin typeface="Times New Roman" panose="02020603050405020304" pitchFamily="18" charset="0"/>
                <a:cs typeface="Times New Roman" panose="02020603050405020304" pitchFamily="18" charset="0"/>
              </a:rPr>
              <a:t> в </a:t>
            </a:r>
            <a:r>
              <a:rPr lang="ru-RU" dirty="0" smtClean="0">
                <a:latin typeface="Times New Roman" panose="02020603050405020304" pitchFamily="18" charset="0"/>
                <a:cs typeface="Times New Roman" panose="02020603050405020304" pitchFamily="18" charset="0"/>
              </a:rPr>
              <a:t>місті</a:t>
            </a:r>
            <a:r>
              <a:rPr lang="ru-RU" dirty="0" smtClean="0">
                <a:latin typeface="Times New Roman" panose="02020603050405020304" pitchFamily="18" charset="0"/>
                <a:cs typeface="Times New Roman" panose="02020603050405020304" pitchFamily="18" charset="0"/>
              </a:rPr>
              <a:t> Пологи; </a:t>
            </a:r>
            <a:r>
              <a:rPr lang="ru-RU" dirty="0">
                <a:latin typeface="Times New Roman" panose="02020603050405020304" pitchFamily="18" charset="0"/>
                <a:cs typeface="Times New Roman" panose="02020603050405020304" pitchFamily="18" charset="0"/>
              </a:rPr>
              <a:t>доповнити</a:t>
            </a:r>
            <a:r>
              <a:rPr lang="ru-RU" dirty="0">
                <a:latin typeface="Times New Roman" panose="02020603050405020304" pitchFamily="18" charset="0"/>
                <a:cs typeface="Times New Roman" panose="02020603050405020304" pitchFamily="18" charset="0"/>
              </a:rPr>
              <a:t> роботу </a:t>
            </a:r>
            <a:r>
              <a:rPr lang="ru-RU" dirty="0">
                <a:latin typeface="Times New Roman" panose="02020603050405020304" pitchFamily="18" charset="0"/>
                <a:cs typeface="Times New Roman" panose="02020603050405020304" pitchFamily="18" charset="0"/>
              </a:rPr>
              <a:t>фотографіями</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лишайників</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визначити</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важливість</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лишайників</a:t>
            </a:r>
            <a:r>
              <a:rPr lang="ru-RU" dirty="0">
                <a:latin typeface="Times New Roman" panose="02020603050405020304" pitchFamily="18" charset="0"/>
                <a:cs typeface="Times New Roman" panose="02020603050405020304" pitchFamily="18" charset="0"/>
              </a:rPr>
              <a:t> для </a:t>
            </a:r>
            <a:r>
              <a:rPr lang="ru-RU" dirty="0">
                <a:latin typeface="Times New Roman" panose="02020603050405020304" pitchFamily="18" charset="0"/>
                <a:cs typeface="Times New Roman" panose="02020603050405020304" pitchFamily="18" charset="0"/>
              </a:rPr>
              <a:t>людини</a:t>
            </a:r>
            <a:r>
              <a:rPr lang="ru-RU" dirty="0">
                <a:latin typeface="Times New Roman" panose="02020603050405020304" pitchFamily="18" charset="0"/>
                <a:cs typeface="Times New Roman" panose="02020603050405020304" pitchFamily="18" charset="0"/>
              </a:rPr>
              <a:t> та </a:t>
            </a:r>
            <a:r>
              <a:rPr lang="ru-RU" dirty="0">
                <a:latin typeface="Times New Roman" panose="02020603050405020304" pitchFamily="18" charset="0"/>
                <a:cs typeface="Times New Roman" panose="02020603050405020304" pitchFamily="18" charset="0"/>
              </a:rPr>
              <a:t>навколишнього</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середовища</a:t>
            </a:r>
            <a:r>
              <a:rPr lang="uk-UA" dirty="0" smtClean="0">
                <a:latin typeface="Times New Roman" panose="02020603050405020304" pitchFamily="18" charset="0"/>
                <a:cs typeface="Times New Roman" panose="02020603050405020304" pitchFamily="18" charset="0"/>
              </a:rPr>
              <a:t>. Визначити ступінь забруднення р. Конки поблизу зони відпочинку «Бублик» за допомогою </a:t>
            </a:r>
            <a:r>
              <a:rPr lang="uk-UA" dirty="0" smtClean="0">
                <a:latin typeface="Times New Roman" panose="02020603050405020304" pitchFamily="18" charset="0"/>
                <a:cs typeface="Times New Roman" panose="02020603050405020304" pitchFamily="18" charset="0"/>
              </a:rPr>
              <a:t>біоіндикатора</a:t>
            </a:r>
            <a:r>
              <a:rPr lang="uk-UA" dirty="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дафнії </a:t>
            </a:r>
            <a:r>
              <a:rPr lang="uk-UA" dirty="0" smtClean="0">
                <a:latin typeface="Times New Roman" panose="02020603050405020304" pitchFamily="18" charset="0"/>
                <a:cs typeface="Times New Roman" panose="02020603050405020304" pitchFamily="18" charset="0"/>
              </a:rPr>
              <a:t>магна</a:t>
            </a:r>
            <a:r>
              <a:rPr lang="uk-UA" dirty="0" smtClean="0">
                <a:latin typeface="Times New Roman" panose="02020603050405020304" pitchFamily="18" charset="0"/>
                <a:cs typeface="Times New Roman" panose="02020603050405020304" pitchFamily="18" charset="0"/>
              </a:rPr>
              <a:t> </a:t>
            </a:r>
          </a:p>
          <a:p>
            <a:pPr marL="0" indent="0">
              <a:buNone/>
            </a:pPr>
            <a:r>
              <a:rPr lang="uk-UA" sz="2400" b="1" i="1" dirty="0" smtClean="0">
                <a:latin typeface="Times New Roman" panose="02020603050405020304" pitchFamily="18" charset="0"/>
                <a:cs typeface="Times New Roman" panose="02020603050405020304" pitchFamily="18" charset="0"/>
              </a:rPr>
              <a:t>Об’єкт дослідження: </a:t>
            </a:r>
            <a:r>
              <a:rPr lang="uk-UA" dirty="0" smtClean="0">
                <a:latin typeface="Times New Roman" panose="02020603050405020304" pitchFamily="18" charset="0"/>
                <a:cs typeface="Times New Roman" panose="02020603050405020304" pitchFamily="18" charset="0"/>
              </a:rPr>
              <a:t>дерева в зоні відпочинку «Бублик», річка Конка поблизу зони відпочинку «Бублик»</a:t>
            </a:r>
          </a:p>
          <a:p>
            <a:pPr marL="0" indent="0">
              <a:buNone/>
            </a:pPr>
            <a:r>
              <a:rPr lang="uk-UA" sz="2400" b="1" i="1" dirty="0" smtClean="0">
                <a:latin typeface="Times New Roman" panose="02020603050405020304" pitchFamily="18" charset="0"/>
                <a:cs typeface="Times New Roman" panose="02020603050405020304" pitchFamily="18" charset="0"/>
              </a:rPr>
              <a:t>Актуальність роботи</a:t>
            </a:r>
            <a:r>
              <a:rPr lang="uk-UA" sz="2400" b="1" i="1"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забруднення атмосферного повітря та водойм є актуальною проблемою сьогодення. Людська діяльність спричинює шкідливі викиди не тільки в повітря, але й озера, річки та ставки. Повітря та вода – середовища існування багатьох живих організмів, тому </a:t>
            </a:r>
            <a:r>
              <a:rPr lang="uk-UA" dirty="0" smtClean="0">
                <a:latin typeface="Times New Roman" panose="02020603050405020304" pitchFamily="18" charset="0"/>
                <a:cs typeface="Times New Roman" panose="02020603050405020304" pitchFamily="18" charset="0"/>
              </a:rPr>
              <a:t>біоіндикацією</a:t>
            </a:r>
            <a:r>
              <a:rPr lang="uk-UA" dirty="0" smtClean="0">
                <a:latin typeface="Times New Roman" panose="02020603050405020304" pitchFamily="18" charset="0"/>
                <a:cs typeface="Times New Roman" panose="02020603050405020304" pitchFamily="18" charset="0"/>
              </a:rPr>
              <a:t> можна виявити ступінь забруднення та вжити заходи</a:t>
            </a:r>
            <a:endParaRPr lang="uk-UA" b="1" i="1" dirty="0" smtClean="0">
              <a:latin typeface="Times New Roman" panose="02020603050405020304" pitchFamily="18" charset="0"/>
              <a:cs typeface="Times New Roman" panose="02020603050405020304" pitchFamily="18" charset="0"/>
            </a:endParaRPr>
          </a:p>
          <a:p>
            <a:pPr marL="0" indent="0">
              <a:buNone/>
            </a:pPr>
            <a:r>
              <a:rPr lang="ru-RU" sz="2400" b="1" i="1" dirty="0" smtClean="0">
                <a:latin typeface="Times New Roman" panose="02020603050405020304" pitchFamily="18" charset="0"/>
                <a:cs typeface="Times New Roman" panose="02020603050405020304" pitchFamily="18" charset="0"/>
              </a:rPr>
              <a:t>Наукова</a:t>
            </a:r>
            <a:r>
              <a:rPr lang="ru-RU" sz="2400" b="1" i="1" dirty="0" smtClean="0">
                <a:latin typeface="Times New Roman" panose="02020603050405020304" pitchFamily="18" charset="0"/>
                <a:cs typeface="Times New Roman" panose="02020603050405020304" pitchFamily="18" charset="0"/>
              </a:rPr>
              <a:t> новизна </a:t>
            </a:r>
            <a:r>
              <a:rPr lang="ru-RU" sz="2400" b="1" i="1" dirty="0" smtClean="0">
                <a:latin typeface="Times New Roman" panose="02020603050405020304" pitchFamily="18" charset="0"/>
                <a:cs typeface="Times New Roman" panose="02020603050405020304" pitchFamily="18" charset="0"/>
              </a:rPr>
              <a:t>роботи</a:t>
            </a:r>
            <a:r>
              <a:rPr lang="ru-RU" sz="2400"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вперше</a:t>
            </a:r>
            <a:r>
              <a:rPr lang="ru-RU"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поводилася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оцінка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екологічного</a:t>
            </a:r>
            <a:r>
              <a:rPr lang="ru-RU" dirty="0">
                <a:latin typeface="Times New Roman" panose="02020603050405020304" pitchFamily="18" charset="0"/>
                <a:cs typeface="Times New Roman" panose="02020603050405020304" pitchFamily="18" charset="0"/>
              </a:rPr>
              <a:t> стану атмосферного </a:t>
            </a:r>
            <a:r>
              <a:rPr lang="ru-RU" dirty="0" err="1" smtClean="0">
                <a:latin typeface="Times New Roman" panose="02020603050405020304" pitchFamily="18" charset="0"/>
                <a:cs typeface="Times New Roman" panose="02020603050405020304" pitchFamily="18" charset="0"/>
              </a:rPr>
              <a:t>повітря</a:t>
            </a:r>
            <a:r>
              <a:rPr lang="ru-RU" dirty="0" smtClean="0">
                <a:latin typeface="Times New Roman" panose="02020603050405020304" pitchFamily="18" charset="0"/>
                <a:cs typeface="Times New Roman" panose="02020603050405020304" pitchFamily="18" charset="0"/>
              </a:rPr>
              <a:t> та </a:t>
            </a:r>
            <a:r>
              <a:rPr lang="ru-RU" dirty="0" err="1" smtClean="0">
                <a:latin typeface="Times New Roman" panose="02020603050405020304" pitchFamily="18" charset="0"/>
                <a:cs typeface="Times New Roman" panose="02020603050405020304" pitchFamily="18" charset="0"/>
              </a:rPr>
              <a:t>річкової</a:t>
            </a:r>
            <a:r>
              <a:rPr lang="ru-RU" dirty="0" smtClean="0">
                <a:latin typeface="Times New Roman" panose="02020603050405020304" pitchFamily="18" charset="0"/>
                <a:cs typeface="Times New Roman" panose="02020603050405020304" pitchFamily="18" charset="0"/>
              </a:rPr>
              <a:t> води; </a:t>
            </a:r>
            <a:r>
              <a:rPr lang="ru-RU" dirty="0" err="1">
                <a:latin typeface="Times New Roman" panose="02020603050405020304" pitchFamily="18" charset="0"/>
                <a:cs typeface="Times New Roman" panose="02020603050405020304" pitchFamily="18" charset="0"/>
              </a:rPr>
              <a:t>визначення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показника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відносної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чистоти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атмосфери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нашому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місті</a:t>
            </a:r>
            <a:r>
              <a:rPr lang="ru-RU" dirty="0">
                <a:latin typeface="Times New Roman" panose="02020603050405020304" pitchFamily="18" charset="0"/>
                <a:cs typeface="Times New Roman" panose="02020603050405020304" pitchFamily="18" charset="0"/>
              </a:rPr>
              <a:t> методом </a:t>
            </a:r>
            <a:r>
              <a:rPr lang="ru-RU" dirty="0" smtClean="0">
                <a:latin typeface="Times New Roman" panose="02020603050405020304" pitchFamily="18" charset="0"/>
                <a:cs typeface="Times New Roman" panose="02020603050405020304" pitchFamily="18" charset="0"/>
              </a:rPr>
              <a:t>ліхеноіндикації та </a:t>
            </a:r>
            <a:r>
              <a:rPr lang="uk-UA" dirty="0" smtClean="0">
                <a:latin typeface="Times New Roman" panose="02020603050405020304" pitchFamily="18" charset="0"/>
                <a:cs typeface="Times New Roman" panose="02020603050405020304" pitchFamily="18" charset="0"/>
              </a:rPr>
              <a:t>чистоти річкової </a:t>
            </a:r>
            <a:r>
              <a:rPr lang="ru-RU" dirty="0" smtClean="0">
                <a:latin typeface="Times New Roman" panose="02020603050405020304" pitchFamily="18" charset="0"/>
                <a:cs typeface="Times New Roman" panose="02020603050405020304" pitchFamily="18" charset="0"/>
              </a:rPr>
              <a:t>води за </a:t>
            </a:r>
            <a:r>
              <a:rPr lang="uk-UA" dirty="0" smtClean="0">
                <a:latin typeface="Times New Roman" panose="02020603050405020304" pitchFamily="18" charset="0"/>
                <a:cs typeface="Times New Roman" panose="02020603050405020304" pitchFamily="18" charset="0"/>
              </a:rPr>
              <a:t>допомогою</a:t>
            </a:r>
            <a:r>
              <a:rPr lang="ru-RU"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біоіндикатора</a:t>
            </a:r>
            <a:r>
              <a:rPr lang="uk-UA" dirty="0" smtClean="0">
                <a:latin typeface="Times New Roman" panose="02020603050405020304" pitchFamily="18" charset="0"/>
                <a:cs typeface="Times New Roman" panose="02020603050405020304" pitchFamily="18" charset="0"/>
              </a:rPr>
              <a:t> дафнії </a:t>
            </a:r>
            <a:r>
              <a:rPr lang="uk-UA" dirty="0" err="1" smtClean="0">
                <a:latin typeface="Times New Roman" panose="02020603050405020304" pitchFamily="18" charset="0"/>
                <a:cs typeface="Times New Roman" panose="02020603050405020304" pitchFamily="18" charset="0"/>
              </a:rPr>
              <a:t>магна</a:t>
            </a:r>
            <a:endParaRPr lang="uk-UA" b="1"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8357755" y="1745673"/>
            <a:ext cx="3834245" cy="5112327"/>
          </a:xfrm>
          <a:prstGeom prst="rect">
            <a:avLst/>
          </a:prstGeom>
        </p:spPr>
      </p:pic>
    </p:spTree>
    <p:extLst>
      <p:ext uri="{BB962C8B-B14F-4D97-AF65-F5344CB8AC3E}">
        <p14:creationId xmlns:p14="http://schemas.microsoft.com/office/powerpoint/2010/main" val="284775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8506691" cy="6857999"/>
          </a:xfrm>
        </p:spPr>
        <p:txBody>
          <a:bodyPr>
            <a:normAutofit/>
          </a:bodyPr>
          <a:lstStyle/>
          <a:p>
            <a:pPr marL="0" indent="0">
              <a:buNone/>
            </a:pPr>
            <a:r>
              <a:rPr lang="uk-UA" sz="2400" b="1" i="1" dirty="0">
                <a:latin typeface="Times New Roman" panose="02020603050405020304" pitchFamily="18" charset="0"/>
                <a:cs typeface="Times New Roman" panose="02020603050405020304" pitchFamily="18" charset="0"/>
              </a:rPr>
              <a:t>Ліхеноіндикація</a:t>
            </a:r>
            <a:r>
              <a:rPr lang="uk-UA" dirty="0">
                <a:latin typeface="Times New Roman" panose="02020603050405020304" pitchFamily="18" charset="0"/>
                <a:cs typeface="Times New Roman" panose="02020603050405020304" pitchFamily="18" charset="0"/>
              </a:rPr>
              <a:t> - це оцінка якості середовища існування або її окремих характеристик за станом біоти у природних умовах. Використовуючи ліхеноіндикацію, можна оцінити міру забруднень навколишнього середовища, здійснювати постійний контроль (моніторинг) його якості та змін. </a:t>
            </a:r>
            <a:endParaRPr lang="uk-UA" dirty="0" smtClean="0">
              <a:latin typeface="Times New Roman" panose="02020603050405020304" pitchFamily="18" charset="0"/>
              <a:cs typeface="Times New Roman" panose="02020603050405020304" pitchFamily="18" charset="0"/>
            </a:endParaRPr>
          </a:p>
          <a:p>
            <a:pPr marL="0" indent="0">
              <a:buNone/>
            </a:pPr>
            <a:r>
              <a:rPr lang="uk-UA" sz="2400" b="1" i="1" dirty="0" smtClean="0">
                <a:latin typeface="Times New Roman" panose="02020603050405020304" pitchFamily="18" charset="0"/>
                <a:cs typeface="Times New Roman" panose="02020603050405020304" pitchFamily="18" charset="0"/>
              </a:rPr>
              <a:t>Головною </a:t>
            </a:r>
            <a:r>
              <a:rPr lang="uk-UA" sz="2400" b="1" i="1" dirty="0">
                <a:latin typeface="Times New Roman" panose="02020603050405020304" pitchFamily="18" charset="0"/>
                <a:cs typeface="Times New Roman" panose="02020603050405020304" pitchFamily="18" charset="0"/>
              </a:rPr>
              <a:t>метою </a:t>
            </a:r>
            <a:r>
              <a:rPr lang="uk-UA" dirty="0">
                <a:latin typeface="Times New Roman" panose="02020603050405020304" pitchFamily="18" charset="0"/>
                <a:cs typeface="Times New Roman" panose="02020603050405020304" pitchFamily="18" charset="0"/>
              </a:rPr>
              <a:t>ліхеноіндикації є діагностика стану екосистем шляхом встановлення здатності організмів до адаптації у відповідних умовах довкілля. </a:t>
            </a:r>
            <a:endParaRPr lang="uk-UA" dirty="0" smtClean="0">
              <a:latin typeface="Times New Roman" panose="02020603050405020304" pitchFamily="18" charset="0"/>
              <a:cs typeface="Times New Roman" panose="02020603050405020304" pitchFamily="18" charset="0"/>
            </a:endParaRPr>
          </a:p>
          <a:p>
            <a:pPr marL="0" indent="0">
              <a:buNone/>
            </a:pPr>
            <a:r>
              <a:rPr lang="uk-UA" sz="2400" b="1" i="1" dirty="0" smtClean="0">
                <a:latin typeface="Times New Roman" panose="02020603050405020304" pitchFamily="18" charset="0"/>
                <a:cs typeface="Times New Roman" panose="02020603050405020304" pitchFamily="18" charset="0"/>
              </a:rPr>
              <a:t>Перевагою</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цього методу є відсутність спеціальних допоміжних приладів, складних теоретичних знань та умінь. До організмів індикаторів (біоіндикаторів) належать лишайники. Для визначення стану навколишнього середовища, зокрема, якості повітря, використовується висока чутливість лишайників до забруднень, викликана тим, що взаємодію їх компонентів легко порушити.</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388928" y="1330036"/>
            <a:ext cx="3803072" cy="5070764"/>
          </a:xfrm>
          <a:prstGeom prst="rect">
            <a:avLst/>
          </a:prstGeom>
        </p:spPr>
      </p:pic>
      <p:pic>
        <p:nvPicPr>
          <p:cNvPr id="5" name="Рисунок 4"/>
          <p:cNvPicPr>
            <a:picLocks noChangeAspect="1"/>
          </p:cNvPicPr>
          <p:nvPr/>
        </p:nvPicPr>
        <p:blipFill>
          <a:blip r:embed="rId3"/>
          <a:stretch>
            <a:fillRect/>
          </a:stretch>
        </p:blipFill>
        <p:spPr>
          <a:xfrm>
            <a:off x="3823854" y="4469388"/>
            <a:ext cx="4246419" cy="2388611"/>
          </a:xfrm>
          <a:prstGeom prst="rect">
            <a:avLst/>
          </a:prstGeom>
        </p:spPr>
      </p:pic>
    </p:spTree>
    <p:extLst>
      <p:ext uri="{BB962C8B-B14F-4D97-AF65-F5344CB8AC3E}">
        <p14:creationId xmlns:p14="http://schemas.microsoft.com/office/powerpoint/2010/main" val="32255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418618" cy="4488873"/>
          </a:xfrm>
        </p:spPr>
        <p:txBody>
          <a:bodyPr/>
          <a:lstStyle/>
          <a:p>
            <a:pPr marL="0" indent="0">
              <a:buNone/>
            </a:pPr>
            <a:r>
              <a:rPr lang="uk-UA" sz="2200" dirty="0">
                <a:latin typeface="Times New Roman" panose="02020603050405020304" pitchFamily="18" charset="0"/>
                <a:cs typeface="Times New Roman" panose="02020603050405020304" pitchFamily="18" charset="0"/>
              </a:rPr>
              <a:t>Для проведення дослідження я обрала 3 місця (зона відпочинку «Бублик», сад, дерева поблизу дороги). Щоб визначити стан повітря потрібно декілька місцин для порівняння. </a:t>
            </a:r>
            <a:endParaRPr lang="uk-UA" sz="2200" dirty="0" smtClean="0">
              <a:latin typeface="Times New Roman" panose="02020603050405020304" pitchFamily="18" charset="0"/>
              <a:cs typeface="Times New Roman" panose="02020603050405020304" pitchFamily="18" charset="0"/>
            </a:endParaRPr>
          </a:p>
          <a:p>
            <a:pPr marL="0" indent="0">
              <a:buNone/>
            </a:pPr>
            <a:r>
              <a:rPr lang="uk-UA" sz="2400" b="1" i="1" dirty="0" smtClean="0">
                <a:latin typeface="Times New Roman" panose="02020603050405020304" pitchFamily="18" charset="0"/>
                <a:cs typeface="Times New Roman" panose="02020603050405020304" pitchFamily="18" charset="0"/>
              </a:rPr>
              <a:t>Ліхеноіндикація</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швидкий «тест» на забруднення атмосферного повітря.</a:t>
            </a:r>
            <a:endParaRPr lang="ru-RU" sz="2200"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524481540"/>
              </p:ext>
            </p:extLst>
          </p:nvPr>
        </p:nvGraphicFramePr>
        <p:xfrm>
          <a:off x="0" y="1579416"/>
          <a:ext cx="12191998" cy="5278584"/>
        </p:xfrm>
        <a:graphic>
          <a:graphicData uri="http://schemas.openxmlformats.org/drawingml/2006/table">
            <a:tbl>
              <a:tblPr firstRow="1" bandRow="1">
                <a:tableStyleId>{00A15C55-8517-42AA-B614-E9B94910E393}</a:tableStyleId>
              </a:tblPr>
              <a:tblGrid>
                <a:gridCol w="1741714">
                  <a:extLst>
                    <a:ext uri="{9D8B030D-6E8A-4147-A177-3AD203B41FA5}">
                      <a16:colId xmlns:a16="http://schemas.microsoft.com/office/drawing/2014/main" val="2868801741"/>
                    </a:ext>
                  </a:extLst>
                </a:gridCol>
                <a:gridCol w="1741714">
                  <a:extLst>
                    <a:ext uri="{9D8B030D-6E8A-4147-A177-3AD203B41FA5}">
                      <a16:colId xmlns:a16="http://schemas.microsoft.com/office/drawing/2014/main" val="1091601430"/>
                    </a:ext>
                  </a:extLst>
                </a:gridCol>
                <a:gridCol w="1741714">
                  <a:extLst>
                    <a:ext uri="{9D8B030D-6E8A-4147-A177-3AD203B41FA5}">
                      <a16:colId xmlns:a16="http://schemas.microsoft.com/office/drawing/2014/main" val="1930412657"/>
                    </a:ext>
                  </a:extLst>
                </a:gridCol>
                <a:gridCol w="1741714">
                  <a:extLst>
                    <a:ext uri="{9D8B030D-6E8A-4147-A177-3AD203B41FA5}">
                      <a16:colId xmlns:a16="http://schemas.microsoft.com/office/drawing/2014/main" val="2658008581"/>
                    </a:ext>
                  </a:extLst>
                </a:gridCol>
                <a:gridCol w="1741714">
                  <a:extLst>
                    <a:ext uri="{9D8B030D-6E8A-4147-A177-3AD203B41FA5}">
                      <a16:colId xmlns:a16="http://schemas.microsoft.com/office/drawing/2014/main" val="805037449"/>
                    </a:ext>
                  </a:extLst>
                </a:gridCol>
                <a:gridCol w="1741714">
                  <a:extLst>
                    <a:ext uri="{9D8B030D-6E8A-4147-A177-3AD203B41FA5}">
                      <a16:colId xmlns:a16="http://schemas.microsoft.com/office/drawing/2014/main" val="4232613241"/>
                    </a:ext>
                  </a:extLst>
                </a:gridCol>
                <a:gridCol w="1741714">
                  <a:extLst>
                    <a:ext uri="{9D8B030D-6E8A-4147-A177-3AD203B41FA5}">
                      <a16:colId xmlns:a16="http://schemas.microsoft.com/office/drawing/2014/main" val="332437483"/>
                    </a:ext>
                  </a:extLst>
                </a:gridCol>
              </a:tblGrid>
              <a:tr h="659823">
                <a:tc rowSpan="2">
                  <a:txBody>
                    <a:bodyPr/>
                    <a:lstStyle/>
                    <a:p>
                      <a:pPr algn="ctr"/>
                      <a:r>
                        <a:rPr lang="uk-UA" sz="2400" dirty="0" smtClean="0">
                          <a:latin typeface="Times New Roman" panose="02020603050405020304" pitchFamily="18" charset="0"/>
                          <a:cs typeface="Times New Roman" panose="02020603050405020304" pitchFamily="18" charset="0"/>
                        </a:rPr>
                        <a:t>Кількість видів</a:t>
                      </a:r>
                      <a:endParaRPr lang="ru-RU" sz="2400" dirty="0">
                        <a:latin typeface="Times New Roman" panose="02020603050405020304" pitchFamily="18" charset="0"/>
                        <a:cs typeface="Times New Roman" panose="02020603050405020304" pitchFamily="18" charset="0"/>
                      </a:endParaRPr>
                    </a:p>
                  </a:txBody>
                  <a:tcPr/>
                </a:tc>
                <a:tc gridSpan="3">
                  <a:txBody>
                    <a:bodyPr/>
                    <a:lstStyle/>
                    <a:p>
                      <a:pPr algn="ctr"/>
                      <a:r>
                        <a:rPr lang="uk-UA" sz="2400" dirty="0" smtClean="0">
                          <a:latin typeface="Times New Roman" panose="02020603050405020304" pitchFamily="18" charset="0"/>
                          <a:cs typeface="Times New Roman" panose="02020603050405020304" pitchFamily="18" charset="0"/>
                        </a:rPr>
                        <a:t>Сірий колір</a:t>
                      </a:r>
                      <a:endParaRPr lang="ru-RU" sz="2400" dirty="0">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c gridSpan="2">
                  <a:txBody>
                    <a:bodyPr/>
                    <a:lstStyle/>
                    <a:p>
                      <a:pPr algn="ctr"/>
                      <a:r>
                        <a:rPr lang="uk-UA" sz="2400" dirty="0" smtClean="0">
                          <a:latin typeface="Times New Roman" panose="02020603050405020304" pitchFamily="18" charset="0"/>
                          <a:cs typeface="Times New Roman" panose="02020603050405020304" pitchFamily="18" charset="0"/>
                        </a:rPr>
                        <a:t>Жовтий колір</a:t>
                      </a:r>
                      <a:endParaRPr lang="ru-RU" sz="2400" dirty="0">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rowSpan="2">
                  <a:txBody>
                    <a:bodyPr/>
                    <a:lstStyle/>
                    <a:p>
                      <a:pPr algn="ctr"/>
                      <a:r>
                        <a:rPr lang="uk-UA" sz="2400" dirty="0" smtClean="0">
                          <a:latin typeface="Times New Roman" panose="02020603050405020304" pitchFamily="18" charset="0"/>
                          <a:cs typeface="Times New Roman" panose="02020603050405020304" pitchFamily="18" charset="0"/>
                        </a:rPr>
                        <a:t>Клас забруднен-ня</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66508"/>
                  </a:ext>
                </a:extLst>
              </a:tr>
              <a:tr h="659823">
                <a:tc vMerge="1">
                  <a:txBody>
                    <a:bodyPr/>
                    <a:lstStyle/>
                    <a:p>
                      <a:endParaRPr lang="ru-RU" dirty="0"/>
                    </a:p>
                  </a:txBody>
                  <a:tcPr/>
                </a:tc>
                <a:tc>
                  <a:txBody>
                    <a:bodyPr/>
                    <a:lstStyle/>
                    <a:p>
                      <a:pPr algn="ctr"/>
                      <a:r>
                        <a:rPr lang="uk-UA" sz="2400" dirty="0" smtClean="0">
                          <a:latin typeface="Times New Roman" panose="02020603050405020304" pitchFamily="18" charset="0"/>
                          <a:cs typeface="Times New Roman" panose="02020603050405020304" pitchFamily="18" charset="0"/>
                        </a:rPr>
                        <a:t>Накипні</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Листкуваті</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Кущисті</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Накипні</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Листкуваті</a:t>
                      </a:r>
                      <a:endParaRPr lang="ru-RU" sz="2400" dirty="0">
                        <a:latin typeface="Times New Roman" panose="02020603050405020304" pitchFamily="18" charset="0"/>
                        <a:cs typeface="Times New Roman" panose="02020603050405020304" pitchFamily="18" charset="0"/>
                      </a:endParaRPr>
                    </a:p>
                  </a:txBody>
                  <a:tcPr/>
                </a:tc>
                <a:tc vMerge="1">
                  <a:txBody>
                    <a:bodyPr/>
                    <a:lstStyle/>
                    <a:p>
                      <a:endParaRPr lang="ru-RU" dirty="0"/>
                    </a:p>
                  </a:txBody>
                  <a:tcPr/>
                </a:tc>
                <a:extLst>
                  <a:ext uri="{0D108BD9-81ED-4DB2-BD59-A6C34878D82A}">
                    <a16:rowId xmlns:a16="http://schemas.microsoft.com/office/drawing/2014/main" val="4063099220"/>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5 і більше</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628937958"/>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3</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2</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5192391"/>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3</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2</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66214699"/>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2</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3</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9778544"/>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2</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3</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75252666"/>
                  </a:ext>
                </a:extLst>
              </a:tr>
              <a:tr h="659823">
                <a:tc>
                  <a:txBody>
                    <a:bodyPr/>
                    <a:lstStyle/>
                    <a:p>
                      <a:pPr algn="ctr"/>
                      <a:r>
                        <a:rPr lang="uk-UA" sz="2400" dirty="0" smtClean="0">
                          <a:latin typeface="Times New Roman" panose="02020603050405020304" pitchFamily="18" charset="0"/>
                          <a:cs typeface="Times New Roman" panose="02020603050405020304" pitchFamily="18" charset="0"/>
                        </a:rPr>
                        <a:t>1</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1800" kern="1200" dirty="0" smtClean="0">
                          <a:solidFill>
                            <a:schemeClr val="dk1"/>
                          </a:solidFill>
                          <a:effectLst/>
                          <a:latin typeface="+mn-lt"/>
                          <a:ea typeface="+mn-ea"/>
                          <a:cs typeface="+mn-cs"/>
                        </a:rPr>
                        <a:t>+</a:t>
                      </a: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endParaRPr lang="ru-RU" sz="2400" dirty="0">
                        <a:latin typeface="Times New Roman" panose="02020603050405020304" pitchFamily="18" charset="0"/>
                        <a:cs typeface="Times New Roman" panose="02020603050405020304" pitchFamily="18" charset="0"/>
                      </a:endParaRPr>
                    </a:p>
                  </a:txBody>
                  <a:tcPr/>
                </a:tc>
                <a:tc>
                  <a:txBody>
                    <a:bodyPr/>
                    <a:lstStyle/>
                    <a:p>
                      <a:pPr algn="ctr"/>
                      <a:r>
                        <a:rPr lang="uk-UA" sz="2400" dirty="0" smtClean="0">
                          <a:latin typeface="Times New Roman" panose="02020603050405020304" pitchFamily="18" charset="0"/>
                          <a:cs typeface="Times New Roman" panose="02020603050405020304" pitchFamily="18" charset="0"/>
                        </a:rPr>
                        <a:t>4</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66199507"/>
                  </a:ext>
                </a:extLst>
              </a:tr>
            </a:tbl>
          </a:graphicData>
        </a:graphic>
      </p:graphicFrame>
    </p:spTree>
    <p:extLst>
      <p:ext uri="{BB962C8B-B14F-4D97-AF65-F5344CB8AC3E}">
        <p14:creationId xmlns:p14="http://schemas.microsoft.com/office/powerpoint/2010/main" val="2058170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111607465"/>
              </p:ext>
            </p:extLst>
          </p:nvPr>
        </p:nvGraphicFramePr>
        <p:xfrm>
          <a:off x="-2" y="1219200"/>
          <a:ext cx="8645240" cy="5638800"/>
        </p:xfrm>
        <a:graphic>
          <a:graphicData uri="http://schemas.openxmlformats.org/drawingml/2006/table">
            <a:tbl>
              <a:tblPr firstRow="1" bandRow="1">
                <a:tableStyleId>{00A15C55-8517-42AA-B614-E9B94910E393}</a:tableStyleId>
              </a:tblPr>
              <a:tblGrid>
                <a:gridCol w="2161310">
                  <a:extLst>
                    <a:ext uri="{9D8B030D-6E8A-4147-A177-3AD203B41FA5}">
                      <a16:colId xmlns:a16="http://schemas.microsoft.com/office/drawing/2014/main" val="2408726900"/>
                    </a:ext>
                  </a:extLst>
                </a:gridCol>
                <a:gridCol w="2161310">
                  <a:extLst>
                    <a:ext uri="{9D8B030D-6E8A-4147-A177-3AD203B41FA5}">
                      <a16:colId xmlns:a16="http://schemas.microsoft.com/office/drawing/2014/main" val="2987661797"/>
                    </a:ext>
                  </a:extLst>
                </a:gridCol>
                <a:gridCol w="2161310">
                  <a:extLst>
                    <a:ext uri="{9D8B030D-6E8A-4147-A177-3AD203B41FA5}">
                      <a16:colId xmlns:a16="http://schemas.microsoft.com/office/drawing/2014/main" val="1327637320"/>
                    </a:ext>
                  </a:extLst>
                </a:gridCol>
                <a:gridCol w="2161310">
                  <a:extLst>
                    <a:ext uri="{9D8B030D-6E8A-4147-A177-3AD203B41FA5}">
                      <a16:colId xmlns:a16="http://schemas.microsoft.com/office/drawing/2014/main" val="1413136811"/>
                    </a:ext>
                  </a:extLst>
                </a:gridCol>
              </a:tblGrid>
              <a:tr h="1409700">
                <a:tc>
                  <a:txBody>
                    <a:bodyPr/>
                    <a:lstStyle/>
                    <a:p>
                      <a:pPr algn="ct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Накипні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Кущисті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Листкуваті</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7477895"/>
                  </a:ext>
                </a:extLst>
              </a:tr>
              <a:tr h="1409700">
                <a:tc>
                  <a:txBody>
                    <a:bodyPr/>
                    <a:lstStyle/>
                    <a:p>
                      <a:pPr algn="ctr"/>
                      <a:r>
                        <a:rPr lang="uk-UA" sz="2800" dirty="0" smtClean="0">
                          <a:latin typeface="Times New Roman" panose="02020603050405020304" pitchFamily="18" charset="0"/>
                          <a:cs typeface="Times New Roman" panose="02020603050405020304" pitchFamily="18" charset="0"/>
                        </a:rPr>
                        <a:t>Колір: сірий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100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5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10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6301135"/>
                  </a:ext>
                </a:extLst>
              </a:tr>
              <a:tr h="1409700">
                <a:tc>
                  <a:txBody>
                    <a:bodyPr/>
                    <a:lstStyle/>
                    <a:p>
                      <a:pPr algn="ctr"/>
                      <a:r>
                        <a:rPr lang="uk-UA" sz="2800" dirty="0" smtClean="0">
                          <a:latin typeface="Times New Roman" panose="02020603050405020304" pitchFamily="18" charset="0"/>
                          <a:cs typeface="Times New Roman" panose="02020603050405020304" pitchFamily="18" charset="0"/>
                        </a:rPr>
                        <a:t>Колір: жовтий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20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2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3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3778551"/>
                  </a:ext>
                </a:extLst>
              </a:tr>
              <a:tr h="1409700">
                <a:tc>
                  <a:txBody>
                    <a:bodyPr/>
                    <a:lstStyle/>
                    <a:p>
                      <a:pPr algn="ctr"/>
                      <a:r>
                        <a:rPr lang="uk-UA" sz="2800" dirty="0" smtClean="0">
                          <a:latin typeface="Times New Roman" panose="02020603050405020304" pitchFamily="18" charset="0"/>
                          <a:cs typeface="Times New Roman" panose="02020603050405020304" pitchFamily="18" charset="0"/>
                        </a:rPr>
                        <a:t>Розміри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До 1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1.5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8 см</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2927093"/>
                  </a:ext>
                </a:extLst>
              </a:tr>
            </a:tbl>
          </a:graphicData>
        </a:graphic>
      </p:graphicFrame>
      <p:sp>
        <p:nvSpPr>
          <p:cNvPr id="6" name="TextBox 5"/>
          <p:cNvSpPr txBox="1"/>
          <p:nvPr/>
        </p:nvSpPr>
        <p:spPr>
          <a:xfrm>
            <a:off x="609600" y="138545"/>
            <a:ext cx="9351818" cy="646331"/>
          </a:xfrm>
          <a:prstGeom prst="rect">
            <a:avLst/>
          </a:prstGeom>
          <a:noFill/>
        </p:spPr>
        <p:txBody>
          <a:bodyPr wrap="square" rtlCol="0">
            <a:spAutoFit/>
          </a:bodyPr>
          <a:lstStyle/>
          <a:p>
            <a:r>
              <a:rPr lang="uk-UA" sz="3600" dirty="0" smtClean="0">
                <a:latin typeface="Times New Roman" panose="02020603050405020304" pitchFamily="18" charset="0"/>
                <a:cs typeface="Times New Roman" panose="02020603050405020304" pitchFamily="18" charset="0"/>
              </a:rPr>
              <a:t>Ліхеноіндикація в зоні відпочинку «Бублик»</a:t>
            </a:r>
            <a:endParaRPr lang="ru-RU" sz="3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8645236" y="1219200"/>
            <a:ext cx="3546764" cy="5638800"/>
          </a:xfrm>
          <a:prstGeom prst="rect">
            <a:avLst/>
          </a:prstGeom>
        </p:spPr>
      </p:pic>
    </p:spTree>
    <p:extLst>
      <p:ext uri="{BB962C8B-B14F-4D97-AF65-F5344CB8AC3E}">
        <p14:creationId xmlns:p14="http://schemas.microsoft.com/office/powerpoint/2010/main" val="422353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2981" y="110836"/>
            <a:ext cx="7021741" cy="1289694"/>
          </a:xfrm>
        </p:spPr>
        <p:txBody>
          <a:bodyPr/>
          <a:lstStyle/>
          <a:p>
            <a:r>
              <a:rPr lang="uk-UA" sz="3600" dirty="0">
                <a:latin typeface="Times New Roman" panose="02020603050405020304" pitchFamily="18" charset="0"/>
                <a:cs typeface="Times New Roman" panose="02020603050405020304" pitchFamily="18" charset="0"/>
              </a:rPr>
              <a:t>Ліхеноіндикація </a:t>
            </a:r>
            <a:r>
              <a:rPr lang="uk-UA" sz="3600" dirty="0" smtClean="0">
                <a:latin typeface="Times New Roman" panose="02020603050405020304" pitchFamily="18" charset="0"/>
                <a:cs typeface="Times New Roman" panose="02020603050405020304" pitchFamily="18" charset="0"/>
              </a:rPr>
              <a:t>поблизу дороги</a:t>
            </a:r>
            <a:r>
              <a:rPr lang="ru-RU" sz="4400" dirty="0">
                <a:latin typeface="Times New Roman" panose="02020603050405020304" pitchFamily="18" charset="0"/>
                <a:cs typeface="Times New Roman" panose="02020603050405020304" pitchFamily="18" charset="0"/>
              </a:rPr>
              <a:t/>
            </a:r>
            <a:br>
              <a:rPr lang="ru-RU" sz="4400" dirty="0">
                <a:latin typeface="Times New Roman" panose="02020603050405020304" pitchFamily="18" charset="0"/>
                <a:cs typeface="Times New Roman" panose="02020603050405020304" pitchFamily="18" charset="0"/>
              </a:rPr>
            </a:b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3596555693"/>
              </p:ext>
            </p:extLst>
          </p:nvPr>
        </p:nvGraphicFramePr>
        <p:xfrm>
          <a:off x="-2" y="969816"/>
          <a:ext cx="8879900" cy="5888184"/>
        </p:xfrm>
        <a:graphic>
          <a:graphicData uri="http://schemas.openxmlformats.org/drawingml/2006/table">
            <a:tbl>
              <a:tblPr firstRow="1" bandRow="1">
                <a:tableStyleId>{00A15C55-8517-42AA-B614-E9B94910E393}</a:tableStyleId>
              </a:tblPr>
              <a:tblGrid>
                <a:gridCol w="2219975">
                  <a:extLst>
                    <a:ext uri="{9D8B030D-6E8A-4147-A177-3AD203B41FA5}">
                      <a16:colId xmlns:a16="http://schemas.microsoft.com/office/drawing/2014/main" val="2408726900"/>
                    </a:ext>
                  </a:extLst>
                </a:gridCol>
                <a:gridCol w="2219975">
                  <a:extLst>
                    <a:ext uri="{9D8B030D-6E8A-4147-A177-3AD203B41FA5}">
                      <a16:colId xmlns:a16="http://schemas.microsoft.com/office/drawing/2014/main" val="2987661797"/>
                    </a:ext>
                  </a:extLst>
                </a:gridCol>
                <a:gridCol w="2219975">
                  <a:extLst>
                    <a:ext uri="{9D8B030D-6E8A-4147-A177-3AD203B41FA5}">
                      <a16:colId xmlns:a16="http://schemas.microsoft.com/office/drawing/2014/main" val="1327637320"/>
                    </a:ext>
                  </a:extLst>
                </a:gridCol>
                <a:gridCol w="2219975">
                  <a:extLst>
                    <a:ext uri="{9D8B030D-6E8A-4147-A177-3AD203B41FA5}">
                      <a16:colId xmlns:a16="http://schemas.microsoft.com/office/drawing/2014/main" val="1413136811"/>
                    </a:ext>
                  </a:extLst>
                </a:gridCol>
              </a:tblGrid>
              <a:tr h="1472046">
                <a:tc>
                  <a:txBody>
                    <a:bodyPr/>
                    <a:lstStyle/>
                    <a:p>
                      <a:pPr algn="ct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Накипні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Кущисті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Листкуваті</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7477895"/>
                  </a:ext>
                </a:extLst>
              </a:tr>
              <a:tr h="1472046">
                <a:tc>
                  <a:txBody>
                    <a:bodyPr/>
                    <a:lstStyle/>
                    <a:p>
                      <a:pPr algn="ctr"/>
                      <a:r>
                        <a:rPr lang="uk-UA" sz="2800" dirty="0" smtClean="0">
                          <a:latin typeface="Times New Roman" panose="02020603050405020304" pitchFamily="18" charset="0"/>
                          <a:cs typeface="Times New Roman" panose="02020603050405020304" pitchFamily="18" charset="0"/>
                        </a:rPr>
                        <a:t>Колір: сірий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75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2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6301135"/>
                  </a:ext>
                </a:extLst>
              </a:tr>
              <a:tr h="1472046">
                <a:tc>
                  <a:txBody>
                    <a:bodyPr/>
                    <a:lstStyle/>
                    <a:p>
                      <a:pPr algn="ctr"/>
                      <a:r>
                        <a:rPr lang="uk-UA" sz="2800" dirty="0" smtClean="0">
                          <a:latin typeface="Times New Roman" panose="02020603050405020304" pitchFamily="18" charset="0"/>
                          <a:cs typeface="Times New Roman" panose="02020603050405020304" pitchFamily="18" charset="0"/>
                        </a:rPr>
                        <a:t>Колір: жовтий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15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a:t>
                      </a:r>
                      <a:r>
                        <a:rPr lang="uk-UA" sz="2800" baseline="0" dirty="0" smtClean="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3778551"/>
                  </a:ext>
                </a:extLst>
              </a:tr>
              <a:tr h="1472046">
                <a:tc>
                  <a:txBody>
                    <a:bodyPr/>
                    <a:lstStyle/>
                    <a:p>
                      <a:pPr algn="ctr"/>
                      <a:r>
                        <a:rPr lang="uk-UA" sz="2800" dirty="0" smtClean="0">
                          <a:latin typeface="Times New Roman" panose="02020603050405020304" pitchFamily="18" charset="0"/>
                          <a:cs typeface="Times New Roman" panose="02020603050405020304" pitchFamily="18" charset="0"/>
                        </a:rPr>
                        <a:t>Розміри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До 1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1.5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5 см</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2927093"/>
                  </a:ext>
                </a:extLst>
              </a:tr>
            </a:tbl>
          </a:graphicData>
        </a:graphic>
      </p:graphicFrame>
      <p:pic>
        <p:nvPicPr>
          <p:cNvPr id="6" name="Рисунок 5"/>
          <p:cNvPicPr>
            <a:picLocks noChangeAspect="1"/>
          </p:cNvPicPr>
          <p:nvPr/>
        </p:nvPicPr>
        <p:blipFill>
          <a:blip r:embed="rId2"/>
          <a:stretch>
            <a:fillRect/>
          </a:stretch>
        </p:blipFill>
        <p:spPr>
          <a:xfrm>
            <a:off x="8879898" y="969816"/>
            <a:ext cx="3312102" cy="5888182"/>
          </a:xfrm>
          <a:prstGeom prst="rect">
            <a:avLst/>
          </a:prstGeom>
        </p:spPr>
      </p:pic>
    </p:spTree>
    <p:extLst>
      <p:ext uri="{BB962C8B-B14F-4D97-AF65-F5344CB8AC3E}">
        <p14:creationId xmlns:p14="http://schemas.microsoft.com/office/powerpoint/2010/main" val="51446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2364" y="277091"/>
            <a:ext cx="8188036" cy="969818"/>
          </a:xfrm>
        </p:spPr>
        <p:txBody>
          <a:bodyPr/>
          <a:lstStyle/>
          <a:p>
            <a:r>
              <a:rPr lang="uk-UA" sz="3600" dirty="0">
                <a:latin typeface="Times New Roman" panose="02020603050405020304" pitchFamily="18" charset="0"/>
                <a:cs typeface="Times New Roman" panose="02020603050405020304" pitchFamily="18" charset="0"/>
              </a:rPr>
              <a:t>Ліхеноіндикація </a:t>
            </a:r>
            <a:r>
              <a:rPr lang="uk-UA" sz="3600" dirty="0" smtClean="0">
                <a:latin typeface="Times New Roman" panose="02020603050405020304" pitchFamily="18" charset="0"/>
                <a:cs typeface="Times New Roman" panose="02020603050405020304" pitchFamily="18" charset="0"/>
              </a:rPr>
              <a:t>в саду </a:t>
            </a:r>
            <a:r>
              <a:rPr lang="ru-RU" sz="4400" dirty="0">
                <a:latin typeface="Times New Roman" panose="02020603050405020304" pitchFamily="18" charset="0"/>
                <a:cs typeface="Times New Roman" panose="02020603050405020304" pitchFamily="18" charset="0"/>
              </a:rPr>
              <a:t/>
            </a:r>
            <a:br>
              <a:rPr lang="ru-RU" sz="4400" dirty="0">
                <a:latin typeface="Times New Roman" panose="02020603050405020304" pitchFamily="18" charset="0"/>
                <a:cs typeface="Times New Roman" panose="02020603050405020304" pitchFamily="18" charset="0"/>
              </a:rPr>
            </a:br>
            <a:endParaRPr lang="ru-RU" sz="44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4264573284"/>
              </p:ext>
            </p:extLst>
          </p:nvPr>
        </p:nvGraphicFramePr>
        <p:xfrm>
          <a:off x="-2" y="1371600"/>
          <a:ext cx="8077204" cy="5486400"/>
        </p:xfrm>
        <a:graphic>
          <a:graphicData uri="http://schemas.openxmlformats.org/drawingml/2006/table">
            <a:tbl>
              <a:tblPr firstRow="1" bandRow="1">
                <a:tableStyleId>{00A15C55-8517-42AA-B614-E9B94910E393}</a:tableStyleId>
              </a:tblPr>
              <a:tblGrid>
                <a:gridCol w="2019301">
                  <a:extLst>
                    <a:ext uri="{9D8B030D-6E8A-4147-A177-3AD203B41FA5}">
                      <a16:colId xmlns:a16="http://schemas.microsoft.com/office/drawing/2014/main" val="2408726900"/>
                    </a:ext>
                  </a:extLst>
                </a:gridCol>
                <a:gridCol w="2019301">
                  <a:extLst>
                    <a:ext uri="{9D8B030D-6E8A-4147-A177-3AD203B41FA5}">
                      <a16:colId xmlns:a16="http://schemas.microsoft.com/office/drawing/2014/main" val="2987661797"/>
                    </a:ext>
                  </a:extLst>
                </a:gridCol>
                <a:gridCol w="2019301">
                  <a:extLst>
                    <a:ext uri="{9D8B030D-6E8A-4147-A177-3AD203B41FA5}">
                      <a16:colId xmlns:a16="http://schemas.microsoft.com/office/drawing/2014/main" val="1327637320"/>
                    </a:ext>
                  </a:extLst>
                </a:gridCol>
                <a:gridCol w="2019301">
                  <a:extLst>
                    <a:ext uri="{9D8B030D-6E8A-4147-A177-3AD203B41FA5}">
                      <a16:colId xmlns:a16="http://schemas.microsoft.com/office/drawing/2014/main" val="1413136811"/>
                    </a:ext>
                  </a:extLst>
                </a:gridCol>
              </a:tblGrid>
              <a:tr h="1371600">
                <a:tc>
                  <a:txBody>
                    <a:bodyPr/>
                    <a:lstStyle/>
                    <a:p>
                      <a:pPr algn="ct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Накипні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Кущисті</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Листкуваті</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7477895"/>
                  </a:ext>
                </a:extLst>
              </a:tr>
              <a:tr h="1371600">
                <a:tc>
                  <a:txBody>
                    <a:bodyPr/>
                    <a:lstStyle/>
                    <a:p>
                      <a:pPr algn="ctr"/>
                      <a:r>
                        <a:rPr lang="uk-UA" sz="2800" dirty="0" smtClean="0">
                          <a:latin typeface="Times New Roman" panose="02020603050405020304" pitchFamily="18" charset="0"/>
                          <a:cs typeface="Times New Roman" panose="02020603050405020304" pitchFamily="18" charset="0"/>
                        </a:rPr>
                        <a:t>Колір: сірий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90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3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8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6301135"/>
                  </a:ext>
                </a:extLst>
              </a:tr>
              <a:tr h="1371600">
                <a:tc>
                  <a:txBody>
                    <a:bodyPr/>
                    <a:lstStyle/>
                    <a:p>
                      <a:pPr algn="ctr"/>
                      <a:r>
                        <a:rPr lang="uk-UA" sz="2800" dirty="0" smtClean="0">
                          <a:latin typeface="Times New Roman" panose="02020603050405020304" pitchFamily="18" charset="0"/>
                          <a:cs typeface="Times New Roman" panose="02020603050405020304" pitchFamily="18" charset="0"/>
                        </a:rPr>
                        <a:t>Колір: жовтий</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18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шт</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5 шт</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3778551"/>
                  </a:ext>
                </a:extLst>
              </a:tr>
              <a:tr h="1371600">
                <a:tc>
                  <a:txBody>
                    <a:bodyPr/>
                    <a:lstStyle/>
                    <a:p>
                      <a:pPr algn="ctr"/>
                      <a:r>
                        <a:rPr lang="uk-UA" sz="2800" dirty="0" smtClean="0">
                          <a:latin typeface="Times New Roman" panose="02020603050405020304" pitchFamily="18" charset="0"/>
                          <a:cs typeface="Times New Roman" panose="02020603050405020304" pitchFamily="18" charset="0"/>
                        </a:rPr>
                        <a:t>Розміри</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До 1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1.5 см</a:t>
                      </a:r>
                      <a:endParaRPr lang="ru-RU" sz="2800" dirty="0">
                        <a:latin typeface="Times New Roman" panose="02020603050405020304" pitchFamily="18" charset="0"/>
                        <a:cs typeface="Times New Roman" panose="02020603050405020304" pitchFamily="18" charset="0"/>
                      </a:endParaRPr>
                    </a:p>
                  </a:txBody>
                  <a:tcPr/>
                </a:tc>
                <a:tc>
                  <a:txBody>
                    <a:bodyPr/>
                    <a:lstStyle/>
                    <a:p>
                      <a:pPr algn="ctr"/>
                      <a:r>
                        <a:rPr lang="uk-UA" sz="2800" dirty="0" smtClean="0">
                          <a:latin typeface="Times New Roman" panose="02020603050405020304" pitchFamily="18" charset="0"/>
                          <a:cs typeface="Times New Roman" panose="02020603050405020304" pitchFamily="18" charset="0"/>
                        </a:rPr>
                        <a:t>1 – 7 см</a:t>
                      </a:r>
                      <a:endParaRPr lang="ru-RU"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52927093"/>
                  </a:ext>
                </a:extLst>
              </a:tr>
            </a:tbl>
          </a:graphicData>
        </a:graphic>
      </p:graphicFrame>
      <p:pic>
        <p:nvPicPr>
          <p:cNvPr id="6" name="Рисунок 5"/>
          <p:cNvPicPr>
            <a:picLocks noChangeAspect="1"/>
          </p:cNvPicPr>
          <p:nvPr/>
        </p:nvPicPr>
        <p:blipFill>
          <a:blip r:embed="rId2"/>
          <a:stretch>
            <a:fillRect/>
          </a:stretch>
        </p:blipFill>
        <p:spPr>
          <a:xfrm>
            <a:off x="8077202" y="1371602"/>
            <a:ext cx="4114798" cy="5486398"/>
          </a:xfrm>
          <a:prstGeom prst="rect">
            <a:avLst/>
          </a:prstGeom>
        </p:spPr>
      </p:pic>
    </p:spTree>
    <p:extLst>
      <p:ext uri="{BB962C8B-B14F-4D97-AF65-F5344CB8AC3E}">
        <p14:creationId xmlns:p14="http://schemas.microsoft.com/office/powerpoint/2010/main" val="351591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4945" y="0"/>
            <a:ext cx="8617528" cy="1400530"/>
          </a:xfrm>
        </p:spPr>
        <p:txBody>
          <a:bodyPr/>
          <a:lstStyle/>
          <a:p>
            <a:r>
              <a:rPr lang="uk-UA" sz="4400" dirty="0" smtClean="0">
                <a:latin typeface="Times New Roman" panose="02020603050405020304" pitchFamily="18" charset="0"/>
                <a:cs typeface="Times New Roman" panose="02020603050405020304" pitchFamily="18" charset="0"/>
              </a:rPr>
              <a:t>Біоіндикація</a:t>
            </a:r>
            <a:r>
              <a:rPr lang="uk-UA" sz="4400" dirty="0" smtClean="0">
                <a:latin typeface="Times New Roman" panose="02020603050405020304" pitchFamily="18" charset="0"/>
                <a:cs typeface="Times New Roman" panose="02020603050405020304" pitchFamily="18" charset="0"/>
              </a:rPr>
              <a:t> річки Конка</a:t>
            </a:r>
            <a:endParaRPr lang="ru-RU" sz="4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136072"/>
            <a:ext cx="10432473" cy="5721927"/>
          </a:xfrm>
        </p:spPr>
        <p:txBody>
          <a:bodyPr>
            <a:normAutofit/>
          </a:bodyPr>
          <a:lstStyle/>
          <a:p>
            <a:pPr marL="0" indent="0">
              <a:buNone/>
            </a:pPr>
            <a:r>
              <a:rPr lang="ru-RU" sz="2800" dirty="0">
                <a:latin typeface="Times New Roman" panose="02020603050405020304" pitchFamily="18" charset="0"/>
                <a:cs typeface="Times New Roman" panose="02020603050405020304" pitchFamily="18" charset="0"/>
              </a:rPr>
              <a:t>Домен:	</a:t>
            </a:r>
            <a:r>
              <a:rPr lang="ru-RU" sz="2800" dirty="0">
                <a:latin typeface="Times New Roman" panose="02020603050405020304" pitchFamily="18" charset="0"/>
                <a:cs typeface="Times New Roman" panose="02020603050405020304" pitchFamily="18" charset="0"/>
              </a:rPr>
              <a:t>Еукаріоти</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Eukaryota</a:t>
            </a:r>
            <a:r>
              <a:rPr lang="en-US" sz="2800" dirty="0">
                <a:latin typeface="Times New Roman" panose="02020603050405020304" pitchFamily="18" charset="0"/>
                <a:cs typeface="Times New Roman" panose="02020603050405020304" pitchFamily="18" charset="0"/>
              </a:rPr>
              <a:t>)</a:t>
            </a:r>
          </a:p>
          <a:p>
            <a:pPr marL="0" indent="0">
              <a:buNone/>
            </a:pPr>
            <a:r>
              <a:rPr lang="ru-RU" sz="2800" dirty="0">
                <a:latin typeface="Times New Roman" panose="02020603050405020304" pitchFamily="18" charset="0"/>
                <a:cs typeface="Times New Roman" panose="02020603050405020304" pitchFamily="18" charset="0"/>
              </a:rPr>
              <a:t>Царство:	</a:t>
            </a:r>
            <a:r>
              <a:rPr lang="ru-RU" sz="2800" dirty="0">
                <a:latin typeface="Times New Roman" panose="02020603050405020304" pitchFamily="18" charset="0"/>
                <a:cs typeface="Times New Roman" panose="02020603050405020304" pitchFamily="18" charset="0"/>
              </a:rPr>
              <a:t>Тварини</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Animalia)</a:t>
            </a:r>
          </a:p>
          <a:p>
            <a:pPr marL="0" indent="0">
              <a:buNone/>
            </a:pPr>
            <a:r>
              <a:rPr lang="ru-RU" sz="2800" dirty="0">
                <a:latin typeface="Times New Roman" panose="02020603050405020304" pitchFamily="18" charset="0"/>
                <a:cs typeface="Times New Roman" panose="02020603050405020304" pitchFamily="18" charset="0"/>
              </a:rPr>
              <a:t>Тип:	</a:t>
            </a:r>
            <a:r>
              <a:rPr lang="ru-RU" sz="2800" dirty="0">
                <a:latin typeface="Times New Roman" panose="02020603050405020304" pitchFamily="18" charset="0"/>
                <a:cs typeface="Times New Roman" panose="02020603050405020304" pitchFamily="18" charset="0"/>
              </a:rPr>
              <a:t>Членистоногі</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Arthropoda</a:t>
            </a:r>
            <a:r>
              <a:rPr lang="en-US" sz="2800" dirty="0">
                <a:latin typeface="Times New Roman" panose="02020603050405020304" pitchFamily="18" charset="0"/>
                <a:cs typeface="Times New Roman" panose="02020603050405020304" pitchFamily="18" charset="0"/>
              </a:rPr>
              <a:t>)</a:t>
            </a:r>
          </a:p>
          <a:p>
            <a:pPr marL="0" indent="0">
              <a:buNone/>
            </a:pPr>
            <a:r>
              <a:rPr lang="ru-RU" sz="2800" dirty="0">
                <a:latin typeface="Times New Roman" panose="02020603050405020304" pitchFamily="18" charset="0"/>
                <a:cs typeface="Times New Roman" panose="02020603050405020304" pitchFamily="18" charset="0"/>
              </a:rPr>
              <a:t>Підтип</a:t>
            </a:r>
            <a:r>
              <a:rPr lang="ru-RU" sz="2800"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Ракоподібні</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Crustacea</a:t>
            </a:r>
            <a:r>
              <a:rPr lang="en-US" sz="2800" dirty="0">
                <a:latin typeface="Times New Roman" panose="02020603050405020304" pitchFamily="18" charset="0"/>
                <a:cs typeface="Times New Roman" panose="02020603050405020304" pitchFamily="18" charset="0"/>
              </a:rPr>
              <a:t>)</a:t>
            </a:r>
          </a:p>
          <a:p>
            <a:pPr marL="0" indent="0">
              <a:buNone/>
            </a:pPr>
            <a:r>
              <a:rPr lang="ru-RU" sz="2800" dirty="0">
                <a:latin typeface="Times New Roman" panose="02020603050405020304" pitchFamily="18" charset="0"/>
                <a:cs typeface="Times New Roman" panose="02020603050405020304" pitchFamily="18" charset="0"/>
              </a:rPr>
              <a:t>Клас</a:t>
            </a:r>
            <a:r>
              <a:rPr lang="ru-RU" sz="2800"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Зяброногі</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Branchiopoda</a:t>
            </a:r>
            <a:r>
              <a:rPr lang="en-US" sz="2800" dirty="0">
                <a:latin typeface="Times New Roman" panose="02020603050405020304" pitchFamily="18" charset="0"/>
                <a:cs typeface="Times New Roman" panose="02020603050405020304" pitchFamily="18" charset="0"/>
              </a:rPr>
              <a:t>)</a:t>
            </a:r>
          </a:p>
          <a:p>
            <a:pPr marL="0" indent="0">
              <a:buNone/>
            </a:pPr>
            <a:r>
              <a:rPr lang="ru-RU" sz="2800" dirty="0">
                <a:latin typeface="Times New Roman" panose="02020603050405020304" pitchFamily="18" charset="0"/>
                <a:cs typeface="Times New Roman" panose="02020603050405020304" pitchFamily="18" charset="0"/>
              </a:rPr>
              <a:t>Ряд:	</a:t>
            </a:r>
            <a:r>
              <a:rPr lang="en-US" sz="2800" dirty="0" smtClean="0">
                <a:latin typeface="Times New Roman" panose="02020603050405020304" pitchFamily="18" charset="0"/>
                <a:cs typeface="Times New Roman" panose="02020603050405020304" pitchFamily="18" charset="0"/>
              </a:rPr>
              <a:t>Diplostraca</a:t>
            </a:r>
            <a:endParaRPr lang="en-US" sz="2800" dirty="0">
              <a:latin typeface="Times New Roman" panose="02020603050405020304" pitchFamily="18" charset="0"/>
              <a:cs typeface="Times New Roman" panose="02020603050405020304" pitchFamily="18" charset="0"/>
            </a:endParaRPr>
          </a:p>
          <a:p>
            <a:pPr marL="0" indent="0">
              <a:buNone/>
            </a:pPr>
            <a:r>
              <a:rPr lang="ru-RU" sz="2800" dirty="0">
                <a:latin typeface="Times New Roman" panose="02020603050405020304" pitchFamily="18" charset="0"/>
                <a:cs typeface="Times New Roman" panose="02020603050405020304" pitchFamily="18" charset="0"/>
              </a:rPr>
              <a:t>Родина:	</a:t>
            </a:r>
            <a:r>
              <a:rPr lang="en-US" sz="2800" dirty="0">
                <a:latin typeface="Times New Roman" panose="02020603050405020304" pitchFamily="18" charset="0"/>
                <a:cs typeface="Times New Roman" panose="02020603050405020304" pitchFamily="18" charset="0"/>
              </a:rPr>
              <a:t>Daphniidae</a:t>
            </a:r>
            <a:endParaRPr lang="en-US" sz="2800" dirty="0">
              <a:latin typeface="Times New Roman" panose="02020603050405020304" pitchFamily="18" charset="0"/>
              <a:cs typeface="Times New Roman" panose="02020603050405020304" pitchFamily="18" charset="0"/>
            </a:endParaRPr>
          </a:p>
          <a:p>
            <a:pPr marL="0" indent="0">
              <a:buNone/>
            </a:pPr>
            <a:r>
              <a:rPr lang="ru-RU" sz="2800" dirty="0">
                <a:latin typeface="Times New Roman" panose="02020603050405020304" pitchFamily="18" charset="0"/>
                <a:cs typeface="Times New Roman" panose="02020603050405020304" pitchFamily="18" charset="0"/>
              </a:rPr>
              <a:t>Рід</a:t>
            </a:r>
            <a:r>
              <a:rPr lang="ru-RU" sz="2800"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Дафнія</a:t>
            </a:r>
            <a:r>
              <a:rPr lang="ru-RU"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Daphnia)</a:t>
            </a:r>
            <a:endParaRPr lang="ru-RU"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470073" y="1136073"/>
            <a:ext cx="5721927" cy="5721927"/>
          </a:xfrm>
          <a:prstGeom prst="rect">
            <a:avLst/>
          </a:prstGeom>
        </p:spPr>
      </p:pic>
    </p:spTree>
    <p:extLst>
      <p:ext uri="{BB962C8B-B14F-4D97-AF65-F5344CB8AC3E}">
        <p14:creationId xmlns:p14="http://schemas.microsoft.com/office/powerpoint/2010/main" val="43347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1" y="0"/>
            <a:ext cx="10286362" cy="1400530"/>
          </a:xfrm>
        </p:spPr>
        <p:txBody>
          <a:bodyPr/>
          <a:lstStyle/>
          <a:p>
            <a:r>
              <a:rPr lang="uk-UA" sz="4000" dirty="0">
                <a:latin typeface="Times New Roman" panose="02020603050405020304" pitchFamily="18" charset="0"/>
                <a:cs typeface="Times New Roman" panose="02020603050405020304" pitchFamily="18" charset="0"/>
              </a:rPr>
              <a:t>Біоіндикація</a:t>
            </a:r>
            <a:r>
              <a:rPr lang="uk-UA" sz="4000" dirty="0">
                <a:latin typeface="Times New Roman" panose="02020603050405020304" pitchFamily="18" charset="0"/>
                <a:cs typeface="Times New Roman" panose="02020603050405020304" pitchFamily="18" charset="0"/>
              </a:rPr>
              <a:t> річки Конка</a:t>
            </a:r>
            <a:endParaRPr lang="ru-RU" dirty="0"/>
          </a:p>
        </p:txBody>
      </p:sp>
      <p:sp>
        <p:nvSpPr>
          <p:cNvPr id="3" name="Объект 2"/>
          <p:cNvSpPr>
            <a:spLocks noGrp="1"/>
          </p:cNvSpPr>
          <p:nvPr>
            <p:ph idx="1"/>
          </p:nvPr>
        </p:nvSpPr>
        <p:spPr>
          <a:xfrm>
            <a:off x="0" y="1400530"/>
            <a:ext cx="7924800" cy="5457470"/>
          </a:xfrm>
        </p:spPr>
        <p:txBody>
          <a:bodyPr>
            <a:normAutofit/>
          </a:bodyPr>
          <a:lstStyle/>
          <a:p>
            <a:pPr marL="0" indent="0">
              <a:buNone/>
            </a:pPr>
            <a:r>
              <a:rPr lang="uk-UA" sz="2400" dirty="0" smtClean="0">
                <a:latin typeface="Times New Roman" panose="02020603050405020304" pitchFamily="18" charset="0"/>
                <a:cs typeface="Times New Roman" panose="02020603050405020304" pitchFamily="18" charset="0"/>
              </a:rPr>
              <a:t>Для дослідження я обрала річку Конку поблизу зони відпочинку «Бублик». Щоб провести дослід, набрала воду в трьох місцях, а саме : під містком, вище за течією та нижче за течією. Також набирала воду шарами ( зверху, посередині та на дні річки). </a:t>
            </a:r>
          </a:p>
          <a:p>
            <a:pPr marL="0" indent="0">
              <a:buNone/>
            </a:pPr>
            <a:r>
              <a:rPr lang="uk-UA" sz="2400" dirty="0" smtClean="0">
                <a:latin typeface="Times New Roman" panose="02020603050405020304" pitchFamily="18" charset="0"/>
                <a:cs typeface="Times New Roman" panose="02020603050405020304" pitchFamily="18" charset="0"/>
              </a:rPr>
              <a:t>Дослід відбувався так: за допомогою мікроскопа рахувала кількість дафній в  1 мг річкової води.</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118764" y="10775"/>
            <a:ext cx="4073237" cy="6847225"/>
          </a:xfrm>
          <a:prstGeom prst="rect">
            <a:avLst/>
          </a:prstGeom>
        </p:spPr>
      </p:pic>
    </p:spTree>
    <p:extLst>
      <p:ext uri="{BB962C8B-B14F-4D97-AF65-F5344CB8AC3E}">
        <p14:creationId xmlns:p14="http://schemas.microsoft.com/office/powerpoint/2010/main" val="30799865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1161</TotalTime>
  <Words>939</Words>
  <Application>Microsoft Office PowerPoint</Application>
  <PresentationFormat>Широкоэкранный</PresentationFormat>
  <Paragraphs>154</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Century Gothic</vt:lpstr>
      <vt:lpstr>Times New Roman</vt:lpstr>
      <vt:lpstr>Wingdings 3</vt:lpstr>
      <vt:lpstr>Ион</vt:lpstr>
      <vt:lpstr>Біоіндикація та біотестування полютантів у навколишньому середовищі. Біоіндикація повітря в зоні відпочинку «Бублик» (м. Пологи). Біоіндикація річки Конка поблизу зони відпочинку «Бублик» (м. Пологи)</vt:lpstr>
      <vt:lpstr>Презентация PowerPoint</vt:lpstr>
      <vt:lpstr>Презентация PowerPoint</vt:lpstr>
      <vt:lpstr>Презентация PowerPoint</vt:lpstr>
      <vt:lpstr>Презентация PowerPoint</vt:lpstr>
      <vt:lpstr>Ліхеноіндикація поблизу дороги </vt:lpstr>
      <vt:lpstr>Ліхеноіндикація в саду  </vt:lpstr>
      <vt:lpstr>Біоіндикація річки Конка</vt:lpstr>
      <vt:lpstr>Біоіндикація річки Конка</vt:lpstr>
      <vt:lpstr>Презентация PowerPoint</vt:lpstr>
      <vt:lpstr>Характеристика дафній</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Біоіндикація та біотестування полютантів у навколишньому середовищі. Біоіндикація повітря в зоні відпочинку «Бублик» (м. Пологи). Біоіндикація річки Конка поблизу зони відпочинку «Бублик» (м. Пологи)</dc:title>
  <dc:creator>Admin</dc:creator>
  <cp:lastModifiedBy>Admin</cp:lastModifiedBy>
  <cp:revision>21</cp:revision>
  <dcterms:created xsi:type="dcterms:W3CDTF">2020-04-11T22:03:42Z</dcterms:created>
  <dcterms:modified xsi:type="dcterms:W3CDTF">2020-04-12T19:08:36Z</dcterms:modified>
</cp:coreProperties>
</file>