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9" r:id="rId4"/>
    <p:sldId id="263" r:id="rId5"/>
    <p:sldId id="272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15" autoAdjust="0"/>
    <p:restoredTop sz="94660"/>
  </p:normalViewPr>
  <p:slideViewPr>
    <p:cSldViewPr>
      <p:cViewPr varScale="1">
        <p:scale>
          <a:sx n="74" d="100"/>
          <a:sy n="74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7F1A8-7B8A-4825-877F-29E31AE17B2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1016-6F22-44AD-9D31-52D72D28CAE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0387A-3106-416E-9DE1-C4C009998B7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5EE5-702C-4593-B627-CA37DA940F3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09FEF-32DE-468E-8FE1-3A3ACEB1CF0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B8D5-FFF3-47C4-B4B8-94587147661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0BDE1-9704-402F-94B6-9F417FB2B8B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571F1-CE08-4486-8873-8A0BCF07CCA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7DC7E-B642-4A52-B307-34C07E0D484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D0ED1-29AC-4760-9B05-139F64A21D1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379B-22ED-4D35-9958-2CDFF96FDEA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3025-F121-4324-8ED0-A66830C52DE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7BE34-B521-4D57-A806-D7AD927F3AB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22006C4-5148-41C0-84D4-619A19045B1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26147505_rest04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997200"/>
            <a:ext cx="3816350" cy="1717675"/>
          </a:xfrm>
        </p:spPr>
        <p:txBody>
          <a:bodyPr/>
          <a:lstStyle/>
          <a:p>
            <a:pPr eaLnBrk="1" hangingPunct="1"/>
            <a:r>
              <a:rPr lang="uk-UA" altLang="en-US" sz="5400" b="1" smtClean="0">
                <a:solidFill>
                  <a:srgbClr val="FFFF00"/>
                </a:solidFill>
              </a:rPr>
              <a:t>«Фізика </a:t>
            </a:r>
            <a:br>
              <a:rPr lang="uk-UA" altLang="en-US" sz="5400" b="1" smtClean="0">
                <a:solidFill>
                  <a:srgbClr val="FFFF00"/>
                </a:solidFill>
              </a:rPr>
            </a:br>
            <a:r>
              <a:rPr lang="uk-UA" altLang="en-US" sz="5400" b="1" smtClean="0">
                <a:solidFill>
                  <a:srgbClr val="FFFF00"/>
                </a:solidFill>
              </a:rPr>
              <a:t>на кухні»</a:t>
            </a:r>
            <a:endParaRPr lang="ru-RU" altLang="en-US" sz="5400" b="1" smtClean="0">
              <a:solidFill>
                <a:srgbClr val="FFFF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3" y="5143500"/>
            <a:ext cx="5903912" cy="20161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Робота </a:t>
            </a:r>
            <a:r>
              <a:rPr lang="ru-RU" alt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учнів</a:t>
            </a:r>
            <a:r>
              <a:rPr lang="ru-RU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10 </a:t>
            </a:r>
            <a:r>
              <a:rPr lang="ru-RU" alt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класу</a:t>
            </a:r>
            <a:r>
              <a:rPr lang="ru-RU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en-US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Клавдіївської</a:t>
            </a:r>
            <a:r>
              <a:rPr lang="ru-RU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ЗОШ    </a:t>
            </a:r>
            <a:r>
              <a:rPr lang="en-US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uk-UA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en-US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II</a:t>
            </a:r>
            <a:r>
              <a:rPr lang="uk-UA" altLang="en-U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І ступенів                 імені Олександра Рибалка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Некрутенко</a:t>
            </a:r>
            <a:r>
              <a:rPr lang="uk-UA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Софії, </a:t>
            </a:r>
            <a:r>
              <a:rPr lang="uk-UA" alt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Горюнова</a:t>
            </a:r>
            <a:r>
              <a:rPr lang="uk-UA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Ярослава</a:t>
            </a:r>
            <a:endParaRPr lang="uk-UA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084888" y="5445125"/>
            <a:ext cx="3095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altLang="en-US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Керівник</a:t>
            </a:r>
            <a:r>
              <a:rPr lang="ru-RU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uk-UA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у</a:t>
            </a:r>
            <a:r>
              <a:rPr lang="uk-UA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читель фізики </a:t>
            </a:r>
            <a:r>
              <a:rPr lang="uk-UA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Міщенко Олена Олександрівна</a:t>
            </a:r>
            <a:endParaRPr lang="ru-RU" altLang="en-US" sz="2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141288" y="0"/>
            <a:ext cx="90011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en-US" sz="2800" b="1">
                <a:solidFill>
                  <a:schemeClr val="bg1"/>
                </a:solidFill>
              </a:rPr>
              <a:t>Всеукраїнський інтерактивний конкурс   </a:t>
            </a:r>
            <a:br>
              <a:rPr lang="ru-RU" altLang="en-US" sz="2800" b="1">
                <a:solidFill>
                  <a:schemeClr val="bg1"/>
                </a:solidFill>
              </a:rPr>
            </a:br>
            <a:r>
              <a:rPr lang="ru-RU" altLang="en-US" sz="2800" b="1">
                <a:solidFill>
                  <a:schemeClr val="bg1"/>
                </a:solidFill>
              </a:rPr>
              <a:t> “ МАН-Юніор Дослідник ”   </a:t>
            </a:r>
          </a:p>
          <a:p>
            <a:pPr algn="ctr" eaLnBrk="1" hangingPunct="1"/>
            <a:endParaRPr lang="ru-RU" altLang="en-US" sz="2800" b="1">
              <a:solidFill>
                <a:srgbClr val="FF0066"/>
              </a:solidFill>
            </a:endParaRPr>
          </a:p>
          <a:p>
            <a:pPr algn="ctr" eaLnBrk="1" hangingPunct="1"/>
            <a:r>
              <a:rPr lang="ru-RU" altLang="en-US" sz="3200" b="1">
                <a:solidFill>
                  <a:srgbClr val="FF0066"/>
                </a:solidFill>
              </a:rPr>
              <a:t>Номінація “ Технік-Юніор ”</a:t>
            </a:r>
            <a:br>
              <a:rPr lang="ru-RU" altLang="en-US" sz="3200" b="1">
                <a:solidFill>
                  <a:srgbClr val="FF0066"/>
                </a:solidFill>
              </a:rPr>
            </a:br>
            <a:endParaRPr lang="en-US" altLang="en-US" sz="3200">
              <a:solidFill>
                <a:srgbClr val="FF0066"/>
              </a:solidFill>
            </a:endParaRPr>
          </a:p>
        </p:txBody>
      </p:sp>
      <p:pic>
        <p:nvPicPr>
          <p:cNvPr id="20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442913"/>
            <a:ext cx="18700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5903912" cy="5903912"/>
          </a:xfrm>
        </p:spPr>
        <p:txBody>
          <a:bodyPr/>
          <a:lstStyle/>
          <a:p>
            <a:pPr eaLnBrk="1" hangingPunct="1"/>
            <a:r>
              <a:rPr lang="uk-UA" altLang="en-US" sz="2800" smtClean="0">
                <a:solidFill>
                  <a:srgbClr val="000000"/>
                </a:solidFill>
              </a:rPr>
              <a:t>3 спосіб. Оригінальний. Потрібно закріпити на столі всі яйця. Потім з рушниці вистрілювати в них по черзі. У варених яйцях залишиться вузький слід від кулі, що пролетіла, а сирі розлетяться на шматки в усі сторони – варені будуть виявлені. Навряд чи хтось користується цим способом, але цікава причина такого різного впливу і дії кулі на сирі і варені яйця. При влучені кулі в сире яйце, тиск, що здійснюється на його рідкий вміст, буде передаватися за законом Паскаля в усі сторони без зміни.</a:t>
            </a:r>
            <a:endParaRPr lang="ru-RU" altLang="en-US" sz="2800" smtClean="0">
              <a:solidFill>
                <a:srgbClr val="000000"/>
              </a:solidFill>
            </a:endParaRP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49275"/>
            <a:ext cx="28082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s75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43227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292100"/>
            <a:ext cx="7265987" cy="1384300"/>
          </a:xfrm>
        </p:spPr>
        <p:txBody>
          <a:bodyPr/>
          <a:lstStyle/>
          <a:p>
            <a:pPr eaLnBrk="1" hangingPunct="1"/>
            <a:r>
              <a:rPr lang="uk-UA" altLang="en-US" sz="4000" smtClean="0">
                <a:solidFill>
                  <a:srgbClr val="000000"/>
                </a:solidFill>
              </a:rPr>
              <a:t>Процеси і явища під час приготування кави:</a:t>
            </a:r>
            <a:endParaRPr lang="ru-RU" altLang="en-US" sz="4000" smtClean="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1813" y="4953000"/>
            <a:ext cx="4694237" cy="19145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/>
              <a:t>нагрівання, кипіння, випаровування, конденсація;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/>
              <a:t>дифузія;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/>
              <a:t>осередки у вигляді комірок, які утворюються на поверхні кави під парою, що піднімається;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dirty="0" smtClean="0"/>
              <a:t>вихрові комірки </a:t>
            </a:r>
            <a:r>
              <a:rPr lang="uk-UA" sz="2400" dirty="0" err="1" smtClean="0"/>
              <a:t>Бенара</a:t>
            </a:r>
            <a:r>
              <a:rPr lang="uk-UA" sz="2400" dirty="0" smtClean="0"/>
              <a:t>.</a:t>
            </a:r>
            <a:endParaRPr lang="ru-RU" sz="2400" dirty="0" smtClean="0"/>
          </a:p>
        </p:txBody>
      </p:sp>
      <p:pic>
        <p:nvPicPr>
          <p:cNvPr id="12293" name="Picture 4" descr="0_2472b_d972e4b6_X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3338"/>
            <a:ext cx="1420813" cy="1981201"/>
          </a:xfrm>
          <a:noFill/>
        </p:spPr>
      </p:pic>
      <p:pic>
        <p:nvPicPr>
          <p:cNvPr id="12294" name="Picture 6" descr="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239000" y="2971800"/>
            <a:ext cx="1905000" cy="1981200"/>
          </a:xfrm>
          <a:noFill/>
        </p:spPr>
      </p:pic>
      <p:pic>
        <p:nvPicPr>
          <p:cNvPr id="12295" name="Picture 9" descr="1p2SH3FzH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5563" y="0"/>
            <a:ext cx="14684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9b9fb5b7eb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9763" y="2133600"/>
            <a:ext cx="2011362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4463" y="998538"/>
            <a:ext cx="1147762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49117509_ko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00013"/>
            <a:ext cx="9144000" cy="6856413"/>
          </a:xfrm>
          <a:noFill/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uk-UA" altLang="en-US" smtClean="0"/>
              <a:t>Висновок</a:t>
            </a:r>
            <a:endParaRPr lang="ru-RU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429000"/>
            <a:ext cx="54356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en-US" sz="2000" b="1" smtClean="0">
                <a:solidFill>
                  <a:srgbClr val="FFFF00"/>
                </a:solidFill>
              </a:rPr>
              <a:t>Досліджуючи фізичні явища, процеси, закони які використовуються під час приготування обіду, ми прийшли до висновку, що щоденно ми зустрічаємось із цілим рядом фізичних явищ і процесів навіть перебуваючи на кухні. Під час експерименту визначено кількість теплоти необхідну для приготування борщу та ККД нагрівника.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en-US" sz="2000" b="1" smtClean="0">
                <a:solidFill>
                  <a:srgbClr val="FFFF00"/>
                </a:solidFill>
              </a:rPr>
              <a:t>	Таким чином, мету дослідження досягнуто, тому що знайдено підтвердження гіпотезі: під час приготування обіду використовуються закони фізики, які вивчаються у шкільній програмі.</a:t>
            </a:r>
            <a:endParaRPr lang="ru-RU" altLang="en-US" sz="2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4000" smtClean="0">
                <a:solidFill>
                  <a:srgbClr val="000000"/>
                </a:solidFill>
              </a:rPr>
              <a:t>Джерела:</a:t>
            </a:r>
            <a:br>
              <a:rPr lang="uk-UA" altLang="en-US" sz="4000" smtClean="0">
                <a:solidFill>
                  <a:srgbClr val="000000"/>
                </a:solidFill>
              </a:rPr>
            </a:br>
            <a:endParaRPr lang="ru-RU" altLang="en-US" sz="4000" smtClean="0">
              <a:solidFill>
                <a:srgbClr val="000000"/>
              </a:solidFill>
            </a:endParaRPr>
          </a:p>
        </p:txBody>
      </p:sp>
      <p:pic>
        <p:nvPicPr>
          <p:cNvPr id="14339" name="Picture 4" descr="Изображение 1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35375"/>
            <a:ext cx="3492500" cy="3222625"/>
          </a:xfrm>
          <a:noFill/>
        </p:spPr>
      </p:pic>
      <p:pic>
        <p:nvPicPr>
          <p:cNvPr id="14340" name="Picture 6" descr="Изображение 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0" y="3500438"/>
            <a:ext cx="2057400" cy="3101975"/>
          </a:xfrm>
          <a:noFill/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68313" y="1268413"/>
            <a:ext cx="81057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466725" algn="l"/>
              </a:tabLst>
            </a:pPr>
            <a:r>
              <a:rPr lang="uk-UA" altLang="en-US">
                <a:solidFill>
                  <a:srgbClr val="000000"/>
                </a:solidFill>
                <a:latin typeface="Times New Roman" pitchFamily="18" charset="0"/>
              </a:rPr>
              <a:t>Похлёбкин В.В. Кулинарній словарь. Изд.2-е доп., испр. Новосибирск, „Русская  беседа”, 1994. – 448 стр.</a:t>
            </a:r>
            <a:endParaRPr lang="ru-RU" altLang="en-US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466725" algn="l"/>
              </a:tabLst>
            </a:pPr>
            <a:r>
              <a:rPr lang="uk-UA" altLang="en-US">
                <a:solidFill>
                  <a:srgbClr val="000000"/>
                </a:solidFill>
                <a:latin typeface="Times New Roman" pitchFamily="18" charset="0"/>
              </a:rPr>
              <a:t>Похлёбкин В.В. Тайны хорошей кухни. Всё о пряностях. Приправы. „Благовест” – „Витим”, 1993. – 416 с.</a:t>
            </a:r>
            <a:endParaRPr lang="ru-RU" altLang="en-US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466725" algn="l"/>
              </a:tabLst>
            </a:pPr>
            <a:r>
              <a:rPr lang="uk-UA" altLang="en-US">
                <a:solidFill>
                  <a:srgbClr val="000000"/>
                </a:solidFill>
                <a:latin typeface="Times New Roman" pitchFamily="18" charset="0"/>
              </a:rPr>
              <a:t>Златов С.І. Виклад механізму кипіння у шкільному курсі фізики \\ Фізика в школах України.  - № 18 (94), вересень 2007. – С.4</a:t>
            </a:r>
            <a:endParaRPr lang="ru-RU" altLang="en-US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466725" algn="l"/>
              </a:tabLst>
            </a:pPr>
            <a:r>
              <a:rPr lang="uk-UA" altLang="en-US">
                <a:solidFill>
                  <a:srgbClr val="000000"/>
                </a:solidFill>
                <a:latin typeface="Times New Roman" pitchFamily="18" charset="0"/>
              </a:rPr>
              <a:t>Работюк М.К. Фізика у чашці кави \\ Фізика в школах України. - № 5 (57), березень 2006. – С.13.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500563" cy="6669088"/>
          </a:xfrm>
        </p:spPr>
        <p:txBody>
          <a:bodyPr/>
          <a:lstStyle/>
          <a:p>
            <a:pPr eaLnBrk="1" hangingPunct="1"/>
            <a:r>
              <a:rPr lang="uk-UA" altLang="en-US" sz="2400" b="1" smtClean="0">
                <a:solidFill>
                  <a:srgbClr val="000000"/>
                </a:solidFill>
              </a:rPr>
              <a:t>Мета роботи: </a:t>
            </a:r>
            <a:r>
              <a:rPr lang="uk-UA" altLang="en-US" sz="2400" smtClean="0">
                <a:solidFill>
                  <a:srgbClr val="000000"/>
                </a:solidFill>
              </a:rPr>
              <a:t>дослідити, які фізичні явища, процеси, закони використовуються під час приготування смачного обіду; визначити, яка кількість теплоти витрачається на приготування певної страви</a:t>
            </a:r>
          </a:p>
          <a:p>
            <a:pPr eaLnBrk="1" hangingPunct="1">
              <a:buFontTx/>
              <a:buNone/>
            </a:pPr>
            <a:r>
              <a:rPr lang="ru-RU" altLang="en-US" sz="240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uk-UA" altLang="en-US" sz="2400" b="1" smtClean="0">
                <a:solidFill>
                  <a:srgbClr val="000000"/>
                </a:solidFill>
              </a:rPr>
              <a:t>Предмет дослідження: </a:t>
            </a:r>
            <a:r>
              <a:rPr lang="uk-UA" altLang="en-US" sz="2400" smtClean="0">
                <a:solidFill>
                  <a:srgbClr val="000000"/>
                </a:solidFill>
              </a:rPr>
              <a:t>фізичні явища і процеси, які використовуються під час приготування страв.</a:t>
            </a:r>
            <a:endParaRPr lang="ru-RU" altLang="en-US" sz="2400" smtClean="0">
              <a:solidFill>
                <a:srgbClr val="000000"/>
              </a:solidFill>
            </a:endParaRPr>
          </a:p>
          <a:p>
            <a:pPr eaLnBrk="1" hangingPunct="1"/>
            <a:r>
              <a:rPr lang="uk-UA" altLang="en-US" sz="2400" b="1" smtClean="0">
                <a:solidFill>
                  <a:srgbClr val="000000"/>
                </a:solidFill>
              </a:rPr>
              <a:t>Гіпотеза: </a:t>
            </a:r>
          </a:p>
          <a:p>
            <a:pPr eaLnBrk="1" hangingPunct="1">
              <a:buFont typeface="Arial" charset="0"/>
              <a:buNone/>
            </a:pPr>
            <a:r>
              <a:rPr lang="uk-UA" altLang="en-US" sz="2400" smtClean="0">
                <a:solidFill>
                  <a:srgbClr val="000000"/>
                </a:solidFill>
              </a:rPr>
              <a:t>	під час приготування обіду використовуються закони фізики, які вивчаються у шкільній програмі.</a:t>
            </a:r>
            <a:r>
              <a:rPr lang="ru-RU" altLang="en-US" sz="240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ru-RU" altLang="en-US" sz="2400" smtClean="0">
              <a:solidFill>
                <a:srgbClr val="000000"/>
              </a:solidFill>
            </a:endParaRPr>
          </a:p>
        </p:txBody>
      </p:sp>
      <p:pic>
        <p:nvPicPr>
          <p:cNvPr id="3075" name="Picture 4" descr="9b9fb5b7eb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29388" y="2997200"/>
            <a:ext cx="2614612" cy="3860800"/>
          </a:xfrm>
          <a:noFill/>
        </p:spPr>
      </p:pic>
      <p:pic>
        <p:nvPicPr>
          <p:cNvPr id="307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29527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86588" y="0"/>
            <a:ext cx="2157412" cy="2628900"/>
          </a:xfrm>
          <a:noFill/>
        </p:spPr>
      </p:pic>
      <p:pic>
        <p:nvPicPr>
          <p:cNvPr id="4099" name="Picture 9" descr="getBlog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3257550"/>
            <a:ext cx="2982913" cy="3600450"/>
          </a:xfrm>
          <a:noFill/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07950" y="0"/>
            <a:ext cx="73437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uk-UA" altLang="en-US" sz="3200">
                <a:solidFill>
                  <a:srgbClr val="000000"/>
                </a:solidFill>
                <a:latin typeface="Arial" charset="0"/>
              </a:rPr>
              <a:t>Мало хто з нас споживаючи їжу задумувався, а скільки теплоти витрачено на приготування цієї страви?, а чому одні страви готуються в одному посуді, а інші в іншому?..</a:t>
            </a:r>
          </a:p>
          <a:p>
            <a:pPr eaLnBrk="1" hangingPunct="1">
              <a:spcBef>
                <a:spcPct val="20000"/>
              </a:spcBef>
            </a:pPr>
            <a:endParaRPr lang="ru-RU" altLang="en-US" sz="3200">
              <a:latin typeface="Arial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2781300"/>
            <a:ext cx="5256213" cy="1384300"/>
          </a:xfrm>
        </p:spPr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000000"/>
                </a:solidFill>
              </a:rPr>
              <a:t>Обід буде  складатися :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4165600"/>
            <a:ext cx="2501900" cy="2159000"/>
          </a:xfrm>
        </p:spPr>
        <p:txBody>
          <a:bodyPr/>
          <a:lstStyle/>
          <a:p>
            <a:pPr eaLnBrk="1" hangingPunct="1"/>
            <a:r>
              <a:rPr lang="uk-UA" altLang="en-US" sz="2800" smtClean="0">
                <a:solidFill>
                  <a:srgbClr val="000000"/>
                </a:solidFill>
              </a:rPr>
              <a:t>Борщ;</a:t>
            </a:r>
          </a:p>
          <a:p>
            <a:pPr eaLnBrk="1" hangingPunct="1"/>
            <a:r>
              <a:rPr lang="uk-UA" altLang="en-US" sz="2800" smtClean="0">
                <a:solidFill>
                  <a:srgbClr val="000000"/>
                </a:solidFill>
              </a:rPr>
              <a:t>Гречана каша;</a:t>
            </a:r>
          </a:p>
          <a:p>
            <a:pPr eaLnBrk="1" hangingPunct="1"/>
            <a:r>
              <a:rPr lang="uk-UA" altLang="en-US" sz="2800" smtClean="0">
                <a:solidFill>
                  <a:srgbClr val="000000"/>
                </a:solidFill>
              </a:rPr>
              <a:t>Кава.</a:t>
            </a:r>
            <a:endParaRPr lang="ru-RU" altLang="en-US" sz="2800" smtClean="0">
              <a:solidFill>
                <a:srgbClr val="000000"/>
              </a:solidFill>
            </a:endParaRPr>
          </a:p>
        </p:txBody>
      </p:sp>
      <p:pic>
        <p:nvPicPr>
          <p:cNvPr id="4103" name="Picture 4" descr="Изображение 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4319588"/>
            <a:ext cx="1665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Изображение 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925" y="3687763"/>
            <a:ext cx="10795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4913" y="4941888"/>
            <a:ext cx="102552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6084888" cy="2200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</a:rPr>
              <a:t>Процеси і явища 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під час 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приготування 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борщу: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333375"/>
            <a:ext cx="4067175" cy="6524625"/>
          </a:xfrm>
        </p:spPr>
        <p:txBody>
          <a:bodyPr/>
          <a:lstStyle/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Взаємодія; 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Поверхневий натяг;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Змочування;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Тиск, сила тиску, тиск на дно посудини;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Вага;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Виштовхувальна сила;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Сила тяжіння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Нагрівання: теплопровідність, конвекція;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Кипіння;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Випаровування;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Питома теплота пароутворення;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Дифузія;</a:t>
            </a:r>
          </a:p>
          <a:p>
            <a:pPr algn="r" eaLnBrk="1" hangingPunct="1"/>
            <a:r>
              <a:rPr lang="uk-UA" altLang="en-US" sz="2000" smtClean="0">
                <a:solidFill>
                  <a:schemeClr val="bg1"/>
                </a:solidFill>
              </a:rPr>
              <a:t>Насичена і ненасичена пара</a:t>
            </a:r>
            <a:endParaRPr lang="ru-RU" alt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253131632_zepter_borsch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34063" y="908050"/>
            <a:ext cx="3227387" cy="2420938"/>
          </a:xfrm>
          <a:noFill/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07950" y="549275"/>
            <a:ext cx="85153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en-US"/>
              <a:t>Обчислимо кількість теплоти, яка витрачається на приготування борщу. Для цього складемо рівняння теплового балансу.</a:t>
            </a:r>
            <a:endParaRPr lang="en-US" altLang="en-US"/>
          </a:p>
          <a:p>
            <a:pPr eaLnBrk="1" hangingPunct="1"/>
            <a:r>
              <a:rPr lang="en-US" altLang="en-US"/>
              <a:t>Q</a:t>
            </a:r>
            <a:r>
              <a:rPr lang="ru-RU" altLang="en-US"/>
              <a:t>≥</a:t>
            </a:r>
            <a:r>
              <a:rPr lang="en-US" altLang="en-US"/>
              <a:t>Q</a:t>
            </a:r>
            <a:r>
              <a:rPr lang="uk-UA" altLang="en-US" baseline="-25000"/>
              <a:t>1</a:t>
            </a:r>
            <a:r>
              <a:rPr lang="ru-RU" altLang="en-US"/>
              <a:t>+</a:t>
            </a:r>
            <a:r>
              <a:rPr lang="en-US" altLang="en-US"/>
              <a:t>Q</a:t>
            </a:r>
            <a:r>
              <a:rPr lang="uk-UA" altLang="en-US" baseline="-25000"/>
              <a:t>2</a:t>
            </a:r>
            <a:r>
              <a:rPr lang="ru-RU" altLang="en-US"/>
              <a:t>+</a:t>
            </a:r>
            <a:r>
              <a:rPr lang="en-US" altLang="en-US"/>
              <a:t>Q</a:t>
            </a:r>
            <a:r>
              <a:rPr lang="uk-UA" altLang="en-US" baseline="-25000"/>
              <a:t>3</a:t>
            </a:r>
            <a:endParaRPr lang="en-US" altLang="en-US"/>
          </a:p>
          <a:p>
            <a:pPr eaLnBrk="1" hangingPunct="1"/>
            <a:r>
              <a:rPr lang="en-US" altLang="en-US"/>
              <a:t>Q</a:t>
            </a:r>
            <a:r>
              <a:rPr lang="uk-UA" altLang="en-US" baseline="-25000"/>
              <a:t>1</a:t>
            </a:r>
            <a:r>
              <a:rPr lang="uk-UA" altLang="en-US"/>
              <a:t> – кількість теплоти, необхідна для нагрівання каструлі;</a:t>
            </a:r>
            <a:endParaRPr lang="en-US" altLang="en-US"/>
          </a:p>
          <a:p>
            <a:pPr eaLnBrk="1" hangingPunct="1"/>
            <a:r>
              <a:rPr lang="en-US" altLang="en-US"/>
              <a:t>Q</a:t>
            </a:r>
            <a:r>
              <a:rPr lang="uk-UA" altLang="en-US" baseline="-25000"/>
              <a:t>2</a:t>
            </a:r>
            <a:r>
              <a:rPr lang="uk-UA" altLang="en-US"/>
              <a:t>– кількість теплоти, необхідна для нагрівання води;</a:t>
            </a:r>
            <a:endParaRPr lang="en-US" altLang="en-US"/>
          </a:p>
          <a:p>
            <a:pPr eaLnBrk="1" hangingPunct="1"/>
            <a:r>
              <a:rPr lang="en-US" altLang="en-US"/>
              <a:t>Q</a:t>
            </a:r>
            <a:r>
              <a:rPr lang="uk-UA" altLang="en-US" baseline="-25000"/>
              <a:t>3</a:t>
            </a:r>
            <a:r>
              <a:rPr lang="uk-UA" altLang="en-US"/>
              <a:t> – кількість теплоти, необхідна для пароутворення; </a:t>
            </a:r>
            <a:endParaRPr lang="en-US" altLang="en-US"/>
          </a:p>
          <a:p>
            <a:pPr eaLnBrk="1" hangingPunct="1"/>
            <a:r>
              <a:rPr lang="de-DE" altLang="en-US"/>
              <a:t>Q</a:t>
            </a:r>
            <a:r>
              <a:rPr lang="uk-UA" altLang="en-US" baseline="-25000"/>
              <a:t>1</a:t>
            </a:r>
            <a:r>
              <a:rPr lang="de-DE" altLang="en-US"/>
              <a:t>=c</a:t>
            </a:r>
            <a:r>
              <a:rPr lang="uk-UA" altLang="en-US" baseline="-25000"/>
              <a:t>к</a:t>
            </a:r>
            <a:r>
              <a:rPr lang="uk-UA" altLang="en-US"/>
              <a:t> </a:t>
            </a:r>
            <a:r>
              <a:rPr lang="de-DE" altLang="en-US"/>
              <a:t>m</a:t>
            </a:r>
            <a:r>
              <a:rPr lang="uk-UA" altLang="en-US" baseline="-25000"/>
              <a:t>к</a:t>
            </a:r>
            <a:r>
              <a:rPr lang="de-DE" altLang="en-US"/>
              <a:t>(t</a:t>
            </a:r>
            <a:r>
              <a:rPr lang="uk-UA" altLang="en-US" baseline="-25000"/>
              <a:t>2</a:t>
            </a:r>
            <a:r>
              <a:rPr lang="uk-UA" altLang="en-US"/>
              <a:t> </a:t>
            </a:r>
            <a:r>
              <a:rPr lang="de-DE" altLang="en-US"/>
              <a:t>– t</a:t>
            </a:r>
            <a:r>
              <a:rPr lang="uk-UA" altLang="en-US" baseline="-25000"/>
              <a:t>1</a:t>
            </a:r>
            <a:r>
              <a:rPr lang="de-DE" altLang="en-US"/>
              <a:t>)</a:t>
            </a:r>
            <a:endParaRPr lang="en-US" altLang="en-US"/>
          </a:p>
          <a:p>
            <a:pPr eaLnBrk="1" hangingPunct="1"/>
            <a:r>
              <a:rPr lang="de-DE" altLang="en-US"/>
              <a:t>Q</a:t>
            </a:r>
            <a:r>
              <a:rPr lang="uk-UA" altLang="en-US" baseline="-25000"/>
              <a:t>2</a:t>
            </a:r>
            <a:r>
              <a:rPr lang="de-DE" altLang="en-US"/>
              <a:t>=c </a:t>
            </a:r>
            <a:r>
              <a:rPr lang="uk-UA" altLang="en-US" baseline="-25000"/>
              <a:t>в</a:t>
            </a:r>
            <a:r>
              <a:rPr lang="de-DE" altLang="en-US"/>
              <a:t>m</a:t>
            </a:r>
            <a:r>
              <a:rPr lang="uk-UA" altLang="en-US" baseline="-25000"/>
              <a:t>в</a:t>
            </a:r>
            <a:r>
              <a:rPr lang="de-DE" altLang="en-US"/>
              <a:t>(t</a:t>
            </a:r>
            <a:r>
              <a:rPr lang="uk-UA" altLang="en-US" baseline="-25000"/>
              <a:t>2</a:t>
            </a:r>
            <a:r>
              <a:rPr lang="uk-UA" altLang="en-US"/>
              <a:t> </a:t>
            </a:r>
            <a:r>
              <a:rPr lang="de-DE" altLang="en-US"/>
              <a:t>– t</a:t>
            </a:r>
            <a:r>
              <a:rPr lang="uk-UA" altLang="en-US" baseline="-25000"/>
              <a:t>1</a:t>
            </a:r>
            <a:r>
              <a:rPr lang="de-DE" altLang="en-US"/>
              <a:t>)</a:t>
            </a:r>
            <a:endParaRPr lang="en-US" altLang="en-US"/>
          </a:p>
          <a:p>
            <a:pPr eaLnBrk="1" hangingPunct="1"/>
            <a:r>
              <a:rPr lang="de-DE" altLang="en-US"/>
              <a:t>Q</a:t>
            </a:r>
            <a:r>
              <a:rPr lang="uk-UA" altLang="en-US" baseline="-25000"/>
              <a:t>3</a:t>
            </a:r>
            <a:r>
              <a:rPr lang="de-DE" altLang="en-US"/>
              <a:t>=r m</a:t>
            </a:r>
            <a:r>
              <a:rPr lang="uk-UA" altLang="en-US" baseline="-25000"/>
              <a:t>в</a:t>
            </a:r>
            <a:endParaRPr lang="en-US" altLang="en-US"/>
          </a:p>
          <a:p>
            <a:pPr eaLnBrk="1" hangingPunct="1"/>
            <a:r>
              <a:rPr lang="de-DE" altLang="en-US"/>
              <a:t>Q</a:t>
            </a:r>
            <a:r>
              <a:rPr lang="uk-UA" altLang="en-US"/>
              <a:t>≥</a:t>
            </a:r>
            <a:r>
              <a:rPr lang="de-DE" altLang="en-US"/>
              <a:t> c</a:t>
            </a:r>
            <a:r>
              <a:rPr lang="uk-UA" altLang="en-US" baseline="-25000"/>
              <a:t>к</a:t>
            </a:r>
            <a:r>
              <a:rPr lang="uk-UA" altLang="en-US"/>
              <a:t> </a:t>
            </a:r>
            <a:r>
              <a:rPr lang="de-DE" altLang="en-US"/>
              <a:t>m</a:t>
            </a:r>
            <a:r>
              <a:rPr lang="uk-UA" altLang="en-US" baseline="-25000"/>
              <a:t>к</a:t>
            </a:r>
            <a:r>
              <a:rPr lang="de-DE" altLang="en-US"/>
              <a:t>(t</a:t>
            </a:r>
            <a:r>
              <a:rPr lang="uk-UA" altLang="en-US" baseline="-25000"/>
              <a:t>2</a:t>
            </a:r>
            <a:r>
              <a:rPr lang="uk-UA" altLang="en-US"/>
              <a:t> </a:t>
            </a:r>
            <a:r>
              <a:rPr lang="de-DE" altLang="en-US"/>
              <a:t>– t</a:t>
            </a:r>
            <a:r>
              <a:rPr lang="uk-UA" altLang="en-US" baseline="-25000"/>
              <a:t>1</a:t>
            </a:r>
            <a:r>
              <a:rPr lang="de-DE" altLang="en-US"/>
              <a:t>)</a:t>
            </a:r>
            <a:r>
              <a:rPr lang="uk-UA" altLang="en-US"/>
              <a:t> +</a:t>
            </a:r>
            <a:r>
              <a:rPr lang="de-DE" altLang="en-US"/>
              <a:t> c </a:t>
            </a:r>
            <a:r>
              <a:rPr lang="uk-UA" altLang="en-US" baseline="-25000"/>
              <a:t>в</a:t>
            </a:r>
            <a:r>
              <a:rPr lang="de-DE" altLang="en-US"/>
              <a:t>m</a:t>
            </a:r>
            <a:r>
              <a:rPr lang="uk-UA" altLang="en-US" baseline="-25000"/>
              <a:t>в</a:t>
            </a:r>
            <a:r>
              <a:rPr lang="de-DE" altLang="en-US"/>
              <a:t>(t</a:t>
            </a:r>
            <a:r>
              <a:rPr lang="uk-UA" altLang="en-US" baseline="-25000"/>
              <a:t>2</a:t>
            </a:r>
            <a:r>
              <a:rPr lang="uk-UA" altLang="en-US"/>
              <a:t> </a:t>
            </a:r>
            <a:r>
              <a:rPr lang="de-DE" altLang="en-US"/>
              <a:t>– t</a:t>
            </a:r>
            <a:r>
              <a:rPr lang="uk-UA" altLang="en-US" baseline="-25000"/>
              <a:t>1</a:t>
            </a:r>
            <a:r>
              <a:rPr lang="de-DE" altLang="en-US"/>
              <a:t>)</a:t>
            </a:r>
            <a:r>
              <a:rPr lang="uk-UA" altLang="en-US"/>
              <a:t>+</a:t>
            </a:r>
            <a:r>
              <a:rPr lang="de-DE" altLang="en-US"/>
              <a:t> r m</a:t>
            </a:r>
            <a:r>
              <a:rPr lang="uk-UA" altLang="en-US" baseline="-25000"/>
              <a:t>в</a:t>
            </a:r>
            <a:endParaRPr lang="en-US" altLang="en-US"/>
          </a:p>
          <a:p>
            <a:pPr eaLnBrk="1" hangingPunct="1"/>
            <a:r>
              <a:rPr lang="de-DE" altLang="en-US"/>
              <a:t>m</a:t>
            </a:r>
            <a:r>
              <a:rPr lang="uk-UA" altLang="en-US" baseline="-25000"/>
              <a:t>в</a:t>
            </a:r>
            <a:r>
              <a:rPr lang="uk-UA" altLang="en-US"/>
              <a:t> =</a:t>
            </a:r>
            <a:r>
              <a:rPr lang="en-US" altLang="en-US"/>
              <a:t>ρV</a:t>
            </a:r>
            <a:r>
              <a:rPr lang="uk-UA" altLang="en-US"/>
              <a:t>; 	  </a:t>
            </a:r>
            <a:r>
              <a:rPr lang="en-US" altLang="en-US"/>
              <a:t>ρ</a:t>
            </a:r>
            <a:r>
              <a:rPr lang="uk-UA" altLang="en-US" baseline="-25000"/>
              <a:t>в</a:t>
            </a:r>
            <a:r>
              <a:rPr lang="uk-UA" altLang="en-US"/>
              <a:t>=1000кг/м³;	   </a:t>
            </a:r>
            <a:r>
              <a:rPr lang="en-US" altLang="en-US"/>
              <a:t>m</a:t>
            </a:r>
            <a:r>
              <a:rPr lang="uk-UA" altLang="en-US" baseline="-25000"/>
              <a:t>к</a:t>
            </a:r>
            <a:r>
              <a:rPr lang="uk-UA" altLang="en-US"/>
              <a:t>=0,15 кг;  	 </a:t>
            </a:r>
            <a:r>
              <a:rPr lang="en-US" altLang="en-US"/>
              <a:t>t</a:t>
            </a:r>
            <a:r>
              <a:rPr lang="uk-UA" altLang="en-US" baseline="-25000"/>
              <a:t>2к</a:t>
            </a:r>
            <a:r>
              <a:rPr lang="uk-UA" altLang="en-US"/>
              <a:t>=100°C;</a:t>
            </a:r>
            <a:endParaRPr lang="en-US" altLang="en-US"/>
          </a:p>
          <a:p>
            <a:pPr eaLnBrk="1" hangingPunct="1"/>
            <a:r>
              <a:rPr lang="en-US" altLang="en-US"/>
              <a:t>r</a:t>
            </a:r>
            <a:r>
              <a:rPr lang="uk-UA" altLang="en-US"/>
              <a:t>=2257 кДж при 100°C;		</a:t>
            </a:r>
            <a:r>
              <a:rPr lang="en-US" altLang="en-US"/>
              <a:t>c</a:t>
            </a:r>
            <a:r>
              <a:rPr lang="uk-UA" altLang="en-US" baseline="-25000"/>
              <a:t>в</a:t>
            </a:r>
            <a:r>
              <a:rPr lang="uk-UA" altLang="en-US"/>
              <a:t>=4200 Дж/кг×К;	</a:t>
            </a:r>
            <a:r>
              <a:rPr lang="de-DE" altLang="en-US"/>
              <a:t>c</a:t>
            </a:r>
            <a:r>
              <a:rPr lang="uk-UA" altLang="en-US" baseline="-25000"/>
              <a:t>к</a:t>
            </a:r>
            <a:r>
              <a:rPr lang="uk-UA" altLang="en-US"/>
              <a:t> =900 Дж/кг×К;</a:t>
            </a:r>
            <a:endParaRPr lang="en-US" altLang="en-US"/>
          </a:p>
          <a:p>
            <a:pPr eaLnBrk="1" hangingPunct="1"/>
            <a:r>
              <a:rPr lang="de-DE" altLang="en-US"/>
              <a:t>m</a:t>
            </a:r>
            <a:r>
              <a:rPr lang="uk-UA" altLang="en-US" baseline="-25000"/>
              <a:t>в</a:t>
            </a:r>
            <a:r>
              <a:rPr lang="uk-UA" altLang="en-US"/>
              <a:t> =1,2 кг;		</a:t>
            </a:r>
            <a:r>
              <a:rPr lang="en-US" altLang="en-US"/>
              <a:t>t</a:t>
            </a:r>
            <a:r>
              <a:rPr lang="uk-UA" altLang="en-US" baseline="-25000"/>
              <a:t>1к</a:t>
            </a:r>
            <a:r>
              <a:rPr lang="uk-UA" altLang="en-US"/>
              <a:t>=20°C; 	</a:t>
            </a:r>
            <a:r>
              <a:rPr lang="en-US" altLang="en-US"/>
              <a:t>t</a:t>
            </a:r>
            <a:r>
              <a:rPr lang="uk-UA" altLang="en-US" baseline="-25000"/>
              <a:t>2к</a:t>
            </a:r>
            <a:r>
              <a:rPr lang="uk-UA" altLang="en-US"/>
              <a:t>=100°C;		</a:t>
            </a:r>
            <a:r>
              <a:rPr lang="en-US" altLang="en-US"/>
              <a:t>t</a:t>
            </a:r>
            <a:r>
              <a:rPr lang="uk-UA" altLang="en-US" baseline="-25000"/>
              <a:t>1в</a:t>
            </a:r>
            <a:r>
              <a:rPr lang="uk-UA" altLang="en-US"/>
              <a:t>=20°C.</a:t>
            </a:r>
            <a:endParaRPr lang="en-US" altLang="en-US"/>
          </a:p>
          <a:p>
            <a:pPr eaLnBrk="1" hangingPunct="1"/>
            <a:r>
              <a:rPr lang="en-US" altLang="en-US"/>
              <a:t>Q</a:t>
            </a:r>
            <a:r>
              <a:rPr lang="ru-RU" altLang="en-US"/>
              <a:t>≥</a:t>
            </a:r>
            <a:r>
              <a:rPr lang="uk-UA" altLang="en-US"/>
              <a:t>900 Дж/кг×К•</a:t>
            </a:r>
            <a:r>
              <a:rPr lang="ru-RU" altLang="en-US"/>
              <a:t> 0,15</a:t>
            </a:r>
            <a:r>
              <a:rPr lang="uk-UA" altLang="en-US"/>
              <a:t>кг• (100°C -20°C )+ 4200 Дж/кг×К •1,2кг•(100°C -20°C )+ 2257 000Дж/кг •1,2кг</a:t>
            </a:r>
            <a:endParaRPr lang="en-US" altLang="en-US"/>
          </a:p>
          <a:p>
            <a:pPr eaLnBrk="1" hangingPunct="1"/>
            <a:r>
              <a:rPr lang="en-US" altLang="en-US"/>
              <a:t>Q</a:t>
            </a:r>
            <a:r>
              <a:rPr lang="ru-RU" altLang="en-US"/>
              <a:t>≥</a:t>
            </a:r>
            <a:r>
              <a:rPr lang="uk-UA" altLang="en-US"/>
              <a:t>3122400Дж</a:t>
            </a:r>
            <a:endParaRPr lang="en-US" altLang="en-US"/>
          </a:p>
          <a:p>
            <a:pPr eaLnBrk="1" hangingPunct="1"/>
            <a:r>
              <a:rPr lang="uk-UA" altLang="en-US"/>
              <a:t>Кількість теплоти, що виділяється при згорянні газу </a:t>
            </a:r>
            <a:r>
              <a:rPr lang="de-DE" altLang="en-US"/>
              <a:t>Q</a:t>
            </a:r>
            <a:r>
              <a:rPr lang="uk-UA" altLang="en-US" baseline="30000"/>
              <a:t>'</a:t>
            </a:r>
            <a:r>
              <a:rPr lang="uk-UA" altLang="en-US"/>
              <a:t>=</a:t>
            </a:r>
            <a:r>
              <a:rPr lang="en-US" altLang="en-US"/>
              <a:t>qm</a:t>
            </a:r>
            <a:r>
              <a:rPr lang="uk-UA" altLang="en-US" baseline="-25000"/>
              <a:t>г    </a:t>
            </a:r>
            <a:endParaRPr lang="en-US" altLang="en-US"/>
          </a:p>
          <a:p>
            <a:pPr eaLnBrk="1" hangingPunct="1"/>
            <a:r>
              <a:rPr lang="de-DE" altLang="en-US"/>
              <a:t>Q</a:t>
            </a:r>
            <a:r>
              <a:rPr lang="uk-UA" altLang="en-US" baseline="30000"/>
              <a:t>' </a:t>
            </a:r>
            <a:r>
              <a:rPr lang="uk-UA" altLang="en-US"/>
              <a:t>=45000000Дж/кг•0,652кг=29340000Дж</a:t>
            </a:r>
            <a:endParaRPr lang="en-US" altLang="en-US"/>
          </a:p>
          <a:p>
            <a:pPr eaLnBrk="1" hangingPunct="1"/>
            <a:r>
              <a:rPr lang="uk-UA" altLang="en-US"/>
              <a:t>ККД нагрівника</a:t>
            </a:r>
            <a:endParaRPr lang="en-US" altLang="en-US"/>
          </a:p>
          <a:p>
            <a:pPr eaLnBrk="1" hangingPunct="1"/>
            <a:r>
              <a:rPr lang="uk-UA" altLang="en-US"/>
              <a:t>ККД= </a:t>
            </a:r>
            <a:r>
              <a:rPr lang="de-DE" altLang="en-US"/>
              <a:t>Q</a:t>
            </a:r>
            <a:r>
              <a:rPr lang="uk-UA" altLang="en-US"/>
              <a:t>/ </a:t>
            </a:r>
            <a:r>
              <a:rPr lang="de-DE" altLang="en-US"/>
              <a:t>Q</a:t>
            </a:r>
            <a:r>
              <a:rPr lang="uk-UA" altLang="en-US" baseline="30000"/>
              <a:t>'  </a:t>
            </a:r>
            <a:r>
              <a:rPr lang="uk-UA" altLang="en-US"/>
              <a:t>·100% </a:t>
            </a:r>
            <a:endParaRPr lang="en-US" altLang="en-US"/>
          </a:p>
          <a:p>
            <a:pPr eaLnBrk="1" hangingPunct="1"/>
            <a:r>
              <a:rPr lang="uk-UA" altLang="en-US"/>
              <a:t>ККД= (3122400÷29340000)•100%=10,6%</a:t>
            </a:r>
            <a:endParaRPr lang="en-US" altLang="en-US"/>
          </a:p>
          <a:p>
            <a:pPr eaLnBrk="1" hangingPunct="1"/>
            <a:r>
              <a:rPr lang="uk-UA" altLang="en-US"/>
              <a:t> 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5724525" cy="64801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Нарізаємо овочі шматочками, а капусту шинкуємо. Для цього беремо ніж і пробуємо нарізати гострою і тупою стороною ножа. Тупою стороною ножа різати важко, це тому що чим більша площа поверхні взаємодії між тілами, тим більшу силу потрібно прикласти. 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Оскільки площа гострої поверхні ножа менша, то тиск більший, отже за таких умов ми прикладаємо меншу силу і нам легше різати.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/>
              <a:t>Овочі нарізали. Кидаємо в каструлю з водою. Вода має певну вагу і цим створює дію сили тиску на дно посудини.  (</a:t>
            </a:r>
            <a:r>
              <a:rPr lang="en-US" dirty="0" smtClean="0"/>
              <a:t>F</a:t>
            </a:r>
            <a:r>
              <a:rPr lang="ru-RU" dirty="0" smtClean="0"/>
              <a:t>=</a:t>
            </a:r>
            <a:r>
              <a:rPr lang="en-US" dirty="0" smtClean="0"/>
              <a:t>P</a:t>
            </a:r>
            <a:r>
              <a:rPr lang="ru-RU" dirty="0" smtClean="0"/>
              <a:t>=</a:t>
            </a:r>
            <a:r>
              <a:rPr lang="en-US" dirty="0" smtClean="0"/>
              <a:t>gm</a:t>
            </a:r>
            <a:r>
              <a:rPr lang="uk-UA" dirty="0" smtClean="0"/>
              <a:t>; </a:t>
            </a:r>
            <a:r>
              <a:rPr lang="en-US" dirty="0" smtClean="0"/>
              <a:t>m</a:t>
            </a:r>
            <a:r>
              <a:rPr lang="ru-RU" dirty="0" smtClean="0"/>
              <a:t>=</a:t>
            </a:r>
            <a:r>
              <a:rPr lang="en-US" dirty="0" smtClean="0"/>
              <a:t>ρ</a:t>
            </a:r>
            <a:r>
              <a:rPr lang="uk-UA" baseline="-25000" dirty="0" smtClean="0"/>
              <a:t>р</a:t>
            </a:r>
            <a:r>
              <a:rPr lang="en-US" dirty="0" err="1" smtClean="0"/>
              <a:t>Sh</a:t>
            </a:r>
            <a:r>
              <a:rPr lang="ru-RU" dirty="0" smtClean="0"/>
              <a:t>; </a:t>
            </a:r>
            <a:r>
              <a:rPr lang="en-US" dirty="0" smtClean="0"/>
              <a:t>p</a:t>
            </a:r>
            <a:r>
              <a:rPr lang="ru-RU" dirty="0" smtClean="0"/>
              <a:t>=</a:t>
            </a:r>
            <a:r>
              <a:rPr lang="en-US" dirty="0" err="1" smtClean="0"/>
              <a:t>ghρ</a:t>
            </a:r>
            <a:r>
              <a:rPr lang="uk-UA" baseline="-25000" dirty="0" smtClean="0"/>
              <a:t>р</a:t>
            </a:r>
            <a:r>
              <a:rPr lang="ru-RU" dirty="0" smtClean="0"/>
              <a:t>).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Оскільки овочева частина нашого борщу пішла на дно, то це означає, що </a:t>
            </a:r>
            <a:r>
              <a:rPr lang="en-US" dirty="0"/>
              <a:t>F</a:t>
            </a:r>
            <a:r>
              <a:rPr lang="uk-UA" baseline="-25000" dirty="0"/>
              <a:t>а</a:t>
            </a:r>
            <a:r>
              <a:rPr lang="uk-UA" dirty="0"/>
              <a:t>&lt;</a:t>
            </a:r>
            <a:r>
              <a:rPr lang="en-US" dirty="0"/>
              <a:t>F</a:t>
            </a:r>
            <a:r>
              <a:rPr lang="uk-UA" baseline="-25000" dirty="0"/>
              <a:t>т</a:t>
            </a:r>
            <a:r>
              <a:rPr lang="uk-UA" dirty="0"/>
              <a:t>, тобто тіло таке, якщо його середня густина більше, ніж густина рідини </a:t>
            </a:r>
            <a:r>
              <a:rPr lang="en-US" dirty="0"/>
              <a:t>ρ</a:t>
            </a:r>
            <a:r>
              <a:rPr lang="uk-UA" baseline="-25000" dirty="0"/>
              <a:t>р</a:t>
            </a:r>
            <a:r>
              <a:rPr lang="uk-UA" dirty="0"/>
              <a:t>&lt;</a:t>
            </a:r>
            <a:r>
              <a:rPr lang="uk-UA" dirty="0" err="1"/>
              <a:t>ρ</a:t>
            </a:r>
            <a:r>
              <a:rPr lang="uk-UA" baseline="-25000" dirty="0" err="1"/>
              <a:t>т</a:t>
            </a:r>
            <a:r>
              <a:rPr lang="uk-UA" dirty="0"/>
              <a:t>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dirty="0"/>
              <a:t>Під час передавання теплоти у рідинах поряд з теплопровідністю відбуваються теплообмінні процеси, що супроводжуються перенесенням речовини.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7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927725" y="3887788"/>
            <a:ext cx="3236913" cy="2781300"/>
          </a:xfrm>
          <a:noFill/>
        </p:spPr>
      </p:pic>
      <p:pic>
        <p:nvPicPr>
          <p:cNvPr id="717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9050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rec_1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Процеси і явища під час приготування гречаної каші:</a:t>
            </a:r>
            <a:endParaRPr 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uk-UA" altLang="en-US" sz="2800" smtClean="0">
                <a:solidFill>
                  <a:schemeClr val="bg1"/>
                </a:solidFill>
              </a:rPr>
              <a:t>Інтенсивність вогню;</a:t>
            </a:r>
          </a:p>
          <a:p>
            <a:pPr eaLnBrk="1" hangingPunct="1"/>
            <a:r>
              <a:rPr lang="uk-UA" altLang="en-US" sz="2800" smtClean="0">
                <a:solidFill>
                  <a:schemeClr val="bg1"/>
                </a:solidFill>
              </a:rPr>
              <a:t>Нагрівання;</a:t>
            </a:r>
          </a:p>
          <a:p>
            <a:pPr eaLnBrk="1" hangingPunct="1"/>
            <a:r>
              <a:rPr lang="uk-UA" altLang="en-US" sz="2800" smtClean="0">
                <a:solidFill>
                  <a:schemeClr val="bg1"/>
                </a:solidFill>
              </a:rPr>
              <a:t>Кипіння;</a:t>
            </a:r>
          </a:p>
          <a:p>
            <a:pPr eaLnBrk="1" hangingPunct="1"/>
            <a:r>
              <a:rPr lang="uk-UA" altLang="en-US" sz="2800" smtClean="0">
                <a:solidFill>
                  <a:schemeClr val="bg1"/>
                </a:solidFill>
              </a:rPr>
              <a:t>Теплопровідність посуду.</a:t>
            </a:r>
            <a:endParaRPr lang="ru-RU" altLang="en-US" sz="2800" b="1" smtClean="0">
              <a:solidFill>
                <a:schemeClr val="bg1"/>
              </a:solidFill>
            </a:endParaRPr>
          </a:p>
        </p:txBody>
      </p:sp>
      <p:pic>
        <p:nvPicPr>
          <p:cNvPr id="8197" name="Picture 4" descr="Изображение 1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64400" y="4876800"/>
            <a:ext cx="1843088" cy="1981200"/>
          </a:xfrm>
          <a:noFill/>
        </p:spPr>
      </p:pic>
      <p:pic>
        <p:nvPicPr>
          <p:cNvPr id="8198" name="Picture 9" descr="rec_1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0"/>
            <a:ext cx="219551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getBlog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37063"/>
            <a:ext cx="20066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3200" smtClean="0">
                <a:solidFill>
                  <a:srgbClr val="000000"/>
                </a:solidFill>
              </a:rPr>
              <a:t>Для заправки каші нам потрібні варені яйця. Існує три способи їх виявлення</a:t>
            </a:r>
            <a:r>
              <a:rPr lang="uk-UA" altLang="en-US" sz="4000" smtClean="0">
                <a:solidFill>
                  <a:srgbClr val="000000"/>
                </a:solidFill>
              </a:rPr>
              <a:t>:</a:t>
            </a:r>
            <a:endParaRPr lang="ru-RU" altLang="en-US" sz="4000" smtClean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en-US" sz="2800" smtClean="0">
                <a:solidFill>
                  <a:srgbClr val="000000"/>
                </a:solidFill>
              </a:rPr>
              <a:t>1 спосіб. Потрібно покласти яйце на стіл і обертати його навколо вертикальної осі. Варене яйце буде обертатися швидше ніж сире. Це пояснюється тим, що варене яйце обертається як єдине ціле; сире ж складається з окремих рідких частин: білка і жовтка. При обертанні сирого яйця ці частини володіють різною лінійною швидкістю (</a:t>
            </a:r>
            <a:r>
              <a:rPr lang="en-US" altLang="en-US" sz="2800" smtClean="0">
                <a:solidFill>
                  <a:srgbClr val="000000"/>
                </a:solidFill>
              </a:rPr>
              <a:t>υ</a:t>
            </a:r>
            <a:r>
              <a:rPr lang="uk-UA" altLang="en-US" sz="2800" smtClean="0">
                <a:solidFill>
                  <a:srgbClr val="000000"/>
                </a:solidFill>
              </a:rPr>
              <a:t>=2π</a:t>
            </a:r>
            <a:r>
              <a:rPr lang="en-US" altLang="en-US" sz="2800" smtClean="0">
                <a:solidFill>
                  <a:srgbClr val="000000"/>
                </a:solidFill>
              </a:rPr>
              <a:t>rν</a:t>
            </a:r>
            <a:r>
              <a:rPr lang="uk-UA" altLang="en-US" sz="2800" smtClean="0">
                <a:solidFill>
                  <a:srgbClr val="000000"/>
                </a:solidFill>
              </a:rPr>
              <a:t>): чим далі від осі обертання, тим ця швидкість більше; тому між частинами яйця виникає внутрішнє тертя, що гальмує рух.</a:t>
            </a:r>
            <a:endParaRPr lang="ru-RU" altLang="en-US" sz="2800" smtClean="0">
              <a:solidFill>
                <a:srgbClr val="000000"/>
              </a:solidFill>
            </a:endParaRP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5373688"/>
            <a:ext cx="20351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 descr="Як відрізнити сире яйце від вареного? Яке яйце крутиться, варене і ...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41938"/>
            <a:ext cx="230346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5122863" cy="6264275"/>
          </a:xfrm>
        </p:spPr>
        <p:txBody>
          <a:bodyPr/>
          <a:lstStyle/>
          <a:p>
            <a:pPr eaLnBrk="1" hangingPunct="1"/>
            <a:r>
              <a:rPr lang="uk-UA" altLang="en-US" sz="2800" smtClean="0">
                <a:solidFill>
                  <a:srgbClr val="000000"/>
                </a:solidFill>
              </a:rPr>
              <a:t>2 спосіб. Опустити яйця в солону воду; якщо вони однакового розміру, то сире яйце буде плавати на більшій глибині, ніж варене. Це пояснюється тим, що густина солоної води більша, а густина вареного яйця менше, ніж сирого. Тому на варене яйце діє більша виштовхувальна сила, яка залежить від густини тіла, об’єму тіла, тобто  </a:t>
            </a:r>
            <a:r>
              <a:rPr lang="en-US" altLang="en-US" sz="2800" smtClean="0">
                <a:solidFill>
                  <a:srgbClr val="000000"/>
                </a:solidFill>
              </a:rPr>
              <a:t>F</a:t>
            </a:r>
            <a:r>
              <a:rPr lang="ru-RU" altLang="en-US" sz="2800" smtClean="0">
                <a:solidFill>
                  <a:srgbClr val="000000"/>
                </a:solidFill>
              </a:rPr>
              <a:t>=</a:t>
            </a:r>
            <a:r>
              <a:rPr lang="uk-UA" altLang="en-US" sz="2800" smtClean="0">
                <a:solidFill>
                  <a:srgbClr val="000000"/>
                </a:solidFill>
              </a:rPr>
              <a:t>ρ</a:t>
            </a:r>
            <a:r>
              <a:rPr lang="en-US" altLang="en-US" sz="2800" smtClean="0">
                <a:solidFill>
                  <a:srgbClr val="000000"/>
                </a:solidFill>
              </a:rPr>
              <a:t>gV</a:t>
            </a:r>
            <a:r>
              <a:rPr lang="uk-UA" altLang="en-US" sz="2800" smtClean="0">
                <a:solidFill>
                  <a:srgbClr val="000000"/>
                </a:solidFill>
              </a:rPr>
              <a:t>.</a:t>
            </a:r>
            <a:endParaRPr lang="ru-RU" altLang="en-US" sz="2800" smtClean="0">
              <a:solidFill>
                <a:srgbClr val="000000"/>
              </a:solidFill>
            </a:endParaRP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549275"/>
            <a:ext cx="3530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0" y="2924175"/>
            <a:ext cx="284321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922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Calibri Light</vt:lpstr>
      <vt:lpstr>Times New Roman</vt:lpstr>
      <vt:lpstr>Тема Office</vt:lpstr>
      <vt:lpstr>«Фізика  на кухні»</vt:lpstr>
      <vt:lpstr>Слайд 2</vt:lpstr>
      <vt:lpstr>Обід буде  складатися :</vt:lpstr>
      <vt:lpstr>Процеси і явища  під час  приготування  борщу:</vt:lpstr>
      <vt:lpstr>Слайд 5</vt:lpstr>
      <vt:lpstr>Слайд 6</vt:lpstr>
      <vt:lpstr>Процеси і явища під час приготування гречаної каші:</vt:lpstr>
      <vt:lpstr>Для заправки каші нам потрібні варені яйця. Існує три способи їх виявлення:</vt:lpstr>
      <vt:lpstr>Слайд 9</vt:lpstr>
      <vt:lpstr>Слайд 10</vt:lpstr>
      <vt:lpstr>Процеси і явища під час приготування кави:</vt:lpstr>
      <vt:lpstr>Висновок</vt:lpstr>
      <vt:lpstr>Джерела: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«Фізика на кухні»</dc:title>
  <dc:creator>Ирина</dc:creator>
  <cp:lastModifiedBy>ИРА</cp:lastModifiedBy>
  <cp:revision>28</cp:revision>
  <dcterms:created xsi:type="dcterms:W3CDTF">2009-12-14T12:51:53Z</dcterms:created>
  <dcterms:modified xsi:type="dcterms:W3CDTF">2020-04-14T12:01:22Z</dcterms:modified>
</cp:coreProperties>
</file>