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uk-UA" sz="1600" noProof="0" dirty="0" smtClean="0">
                <a:latin typeface="Georgia" pitchFamily="18" charset="0"/>
              </a:rPr>
              <a:t>Порівняльна характеристика шишок на ділянках </a:t>
            </a:r>
            <a:endParaRPr lang="uk-UA" sz="1600" noProof="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1894950268683596"/>
          <c:y val="6.9727394630570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середня довжина шишок</c:v>
          </c:tx>
          <c:invertIfNegative val="0"/>
          <c:cat>
            <c:strRef>
              <c:f>Лист1!$A$1:$C$1</c:f>
              <c:strCache>
                <c:ptCount val="3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27</c:v>
                </c:pt>
                <c:pt idx="1">
                  <c:v>37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v>середній діаметр шишок</c:v>
          </c:tx>
          <c:invertIfNegative val="0"/>
          <c:cat>
            <c:strRef>
              <c:f>Лист1!$A$1:$C$1</c:f>
              <c:strCache>
                <c:ptCount val="3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24</c:v>
                </c:pt>
                <c:pt idx="1">
                  <c:v>31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78976"/>
        <c:axId val="36480512"/>
        <c:axId val="0"/>
      </c:bar3DChart>
      <c:catAx>
        <c:axId val="3647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Georgia" pitchFamily="18" charset="0"/>
              </a:defRPr>
            </a:pPr>
            <a:endParaRPr lang="ru-RU"/>
          </a:p>
        </c:txPr>
        <c:crossAx val="36480512"/>
        <c:crosses val="autoZero"/>
        <c:auto val="1"/>
        <c:lblAlgn val="ctr"/>
        <c:lblOffset val="100"/>
        <c:noMultiLvlLbl val="0"/>
      </c:catAx>
      <c:valAx>
        <c:axId val="364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Georgia" pitchFamily="18" charset="0"/>
                  </a:defRPr>
                </a:pPr>
                <a:r>
                  <a:rPr lang="ru-RU">
                    <a:latin typeface="Georgia" pitchFamily="18" charset="0"/>
                  </a:rPr>
                  <a:t>розмір, міліметри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47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78232576299859"/>
          <c:y val="0.45794947506561678"/>
          <c:w val="0.28577323702305807"/>
          <c:h val="0.27915204822245115"/>
        </c:manualLayout>
      </c:layout>
      <c:overlay val="0"/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rgbClr val="A7EA52">
            <a:tint val="50000"/>
            <a:satMod val="300000"/>
          </a:srgbClr>
        </a:gs>
        <a:gs pos="35000">
          <a:srgbClr val="A7EA52">
            <a:tint val="37000"/>
            <a:satMod val="300000"/>
          </a:srgbClr>
        </a:gs>
        <a:gs pos="100000">
          <a:srgbClr val="A7EA52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A7EA52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765719-D4D5-4D1A-B5B7-88E9F7F9C41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27074" y="692696"/>
            <a:ext cx="6199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БІОІНДИКАЦІЯ РІВНЯ ЗАБРУДНЕНОСТІ ПОВІТРЯ У МІСТІ ГОРІШНІ ПЛАВНІ ЗА СТАНОМ  ХВОЇ  ТА ШИШОК СОСНИ ЗВИЧАЙНОЇ</a:t>
            </a:r>
            <a:endParaRPr lang="ru-RU" sz="2800" b="1" i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127" y="333800"/>
            <a:ext cx="2967805" cy="18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149" y="2375972"/>
            <a:ext cx="3006783" cy="21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843808" y="4521249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Роботу виконала: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Мельник Анастасія Олександрівна, 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учениця 7-А класу СЗОШ І-ІІІ ступенів №3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імені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В.О.Нижниченка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міста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Горішні Плавні</a:t>
            </a:r>
          </a:p>
          <a:p>
            <a:endParaRPr lang="uk-UA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Керівник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 Полонська Вікторія Вікторівна, учитель хімії та біології</a:t>
            </a:r>
          </a:p>
          <a:p>
            <a:endParaRPr lang="uk-UA" sz="2000" b="1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074" name="Picture 2" descr="F:\Вика-документы\юний дослідник\биоиндикаторы\20190511_15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0528" y="3610060"/>
            <a:ext cx="3456383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14279"/>
              </p:ext>
            </p:extLst>
          </p:nvPr>
        </p:nvGraphicFramePr>
        <p:xfrm>
          <a:off x="113254" y="1484784"/>
          <a:ext cx="6840000" cy="44954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32000"/>
                <a:gridCol w="900000"/>
                <a:gridCol w="936000"/>
                <a:gridCol w="900000"/>
                <a:gridCol w="936000"/>
                <a:gridCol w="900000"/>
                <a:gridCol w="936000"/>
              </a:tblGrid>
              <a:tr h="4244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Стан хвої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Ділянка 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(район СЗОШ № 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Ділянка 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(район зуп. «Південний»)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Ділянка 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(лісопаркова зона)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 хвоїнок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хвоїнок від загальної кількості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 хвоїнок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хвоїнок від загальної кількості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 хвоїнок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хвоїнок від загальної кількості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Обстежено хвоїнок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Пошкодження хвої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лас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indent="228600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лас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88981"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лас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Всихання  хвої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лас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indent="22860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лас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88981"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лас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88981"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класу 4б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459295"/>
            <a:ext cx="6838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</a:rPr>
              <a:t>ПОШКОДЖЕННЯ ТА ВСИХАННЯ ХВОЇ НА ДОСЛІДЖУВАНИХ ДІЛЯНКАХ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F:\Вика-документы\юний дослідник\биоиндикаторы\20190511_1503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13748" y="3909016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Вика-документы\юний дослідник\биоиндикаторы\20190511_143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27420" y="795295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391" y="116632"/>
            <a:ext cx="85689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ВИСНОВКИ:</a:t>
            </a:r>
          </a:p>
          <a:p>
            <a:pPr marL="34290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на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ділянці поблизу ПГЗК  кінчики великої кількості хвоїнок мають жовто-коричневий колір, багато – зі світло-зеленими плямами та ознаками всихання. Це говорить про те, що повітря містить певну кількість небезпечних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речовин; 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на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ділянці поблизу школи хвоїнки із невеликою кількістю пошкоджень – дрібними плямами та всохлими ділянками на кінчиках. А отже є свідченням того, що повітря містить невелику кількість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забруднювачів;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в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районі лісопаркової зони більшість хвоїнок не пошкоджені, вони яскраво-зеленого кольору, чисті, без плям та не містять всохлих ділянок. Тож і повітря у цьому районі практично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чисте;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 рівень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</a:rPr>
              <a:t>забрудненості повітря у нашому місті є середнім. Про це говорить стан соснових насаджень. Адже візуальна оцінка всихання хвої, навіть на ділянці поблизу ПГЗК, свідчить про відсутність катастрофічного всихання  та величезної кількості відмерлих хвоїнок.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05" y="6054047"/>
            <a:ext cx="6383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Georgia" pitchFamily="18" charset="0"/>
                <a:ea typeface="Calibri"/>
              </a:rPr>
              <a:t>Видобуток </a:t>
            </a:r>
            <a:r>
              <a:rPr lang="uk-UA" sz="36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Georgia" pitchFamily="18" charset="0"/>
                <a:ea typeface="Calibri"/>
              </a:rPr>
              <a:t>залізної руди </a:t>
            </a:r>
            <a:endParaRPr lang="ru-RU" sz="36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022" y="4426750"/>
            <a:ext cx="2721728" cy="149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160928" y="260648"/>
            <a:ext cx="3816424" cy="1857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Повітря</a:t>
            </a:r>
            <a:endParaRPr lang="ru-RU" sz="3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8352368" y="3058666"/>
            <a:ext cx="468000" cy="126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7596336" y="3068960"/>
            <a:ext cx="467742" cy="126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757070" y="3068960"/>
            <a:ext cx="468000" cy="126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929022" y="3068960"/>
            <a:ext cx="468000" cy="126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60928" y="2283778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/>
              </a:rPr>
              <a:t>шкідливі речовини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7416"/>
            <a:ext cx="2479267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03" y="2130624"/>
            <a:ext cx="2897012" cy="206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194" y="226412"/>
            <a:ext cx="2498734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761" y="4364959"/>
            <a:ext cx="242242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82" y="4426750"/>
            <a:ext cx="243442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9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395536" y="116632"/>
            <a:ext cx="7920880" cy="165618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Мета</a:t>
            </a:r>
            <a:r>
              <a:rPr lang="uk-UA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— за станом соснових насаджень оцінити рівень забрудненості повітря у нашому місті</a:t>
            </a:r>
            <a:endParaRPr lang="uk-UA" sz="2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88102" y="4601686"/>
            <a:ext cx="8604378" cy="199566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Завдання</a:t>
            </a:r>
            <a:r>
              <a:rPr lang="uk-UA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: опрацювати наукові джерела, з’ясувати, що таке </a:t>
            </a:r>
            <a:r>
              <a:rPr lang="uk-UA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біоіндикація</a:t>
            </a:r>
            <a:r>
              <a:rPr lang="uk-UA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  <a:r>
              <a:rPr lang="uk-UA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фітоіндикація</a:t>
            </a:r>
            <a:r>
              <a:rPr lang="uk-UA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та яка методика даних досліджень; провести польові та лабораторні дослідження </a:t>
            </a:r>
            <a:endParaRPr lang="uk-UA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96" y="1570479"/>
            <a:ext cx="2340000" cy="311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34937" y="2193070"/>
            <a:ext cx="2868438" cy="214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F:\Вика-документы\юний дослідник\биоиндикаторы\20190511_1433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490" y="2002251"/>
            <a:ext cx="3072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036" y="3878886"/>
            <a:ext cx="4236879" cy="272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97796"/>
            <a:ext cx="3417500" cy="28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1" y="116632"/>
            <a:ext cx="8796290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ОБ’ЄКТ</a:t>
            </a:r>
            <a:r>
              <a:rPr lang="uk-UA" sz="2600" b="1" dirty="0" smtClean="0">
                <a:latin typeface="Georgia" panose="02040502050405020303" pitchFamily="18" charset="0"/>
              </a:rPr>
              <a:t> – 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морфологічні показники сосни звичайної в зоні дії гірничого підприємства та лісопарковій зоні міста. </a:t>
            </a:r>
          </a:p>
          <a:p>
            <a:pPr algn="just"/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ПРЕДМЕТ</a:t>
            </a:r>
            <a:r>
              <a:rPr lang="uk-UA" sz="2600" b="1" dirty="0" smtClean="0">
                <a:latin typeface="Georgia" panose="02040502050405020303" pitchFamily="18" charset="0"/>
              </a:rPr>
              <a:t> – 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пошкодження та всихання хвої та розмір шишок.</a:t>
            </a:r>
          </a:p>
          <a:p>
            <a:pPr algn="ctr"/>
            <a:endParaRPr lang="ru-RU" b="1" i="1" dirty="0">
              <a:latin typeface="Georgia" panose="02040502050405020303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326" y="2002482"/>
            <a:ext cx="2575485" cy="179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0000" y="2023722"/>
            <a:ext cx="2679331" cy="175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1793">
            <a:off x="59177" y="294614"/>
            <a:ext cx="2607479" cy="1738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5641224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Ділянка № 1 – район зупинки «Південний»</a:t>
            </a:r>
            <a:endParaRPr lang="uk-UA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88640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Ділянка № 2 – район СЗОШ  № 3 </a:t>
            </a:r>
          </a:p>
          <a:p>
            <a:r>
              <a:rPr lang="uk-UA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ім. В.О.</a:t>
            </a:r>
            <a:r>
              <a:rPr lang="uk-UA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Нижниченка</a:t>
            </a:r>
            <a:endParaRPr lang="uk-UA" sz="24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490" y="220406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Ділянка № 3 – лісопаркова зона</a:t>
            </a:r>
            <a:endParaRPr lang="uk-UA" sz="24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Picture 2" descr="F:\Вика-документы\юний дослідник\биоиндикаторы\20190511_150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49848" y="1916704"/>
            <a:ext cx="369599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Вика-документы\юний дослідник\биоиндикаторы\20190511_1441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23984" y="1215565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ика-документы\юний дослідник\биоиндикаторы\20190511_1434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91326" y="3497062"/>
            <a:ext cx="369599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Вика-документы\юний дослідник\биоиндикаторы\20190514_1305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924" y="460310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890" y="2814542"/>
            <a:ext cx="288635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" y="188640"/>
            <a:ext cx="37988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814542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Шкала оцінки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пошкодження хвої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1а – хвоїнки не мають плям.      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2а – хвоїнки мають нечисленні плями.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3а – на хвоїнках велика кількість жовтих і чорних плям, у тому числі на всю ширину хвоїнки 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Шкала оцінки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всихання хвої  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1б – сухі ділянки відсутні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2б – кінчики всохли на 2 – 5мм  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3б – всохла третина хвоїнки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4б – всохло більше половини хвоїнки або вся вона жовта 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F:\Вика-документы\юний дослідник\биоиндикаторы\20190514_1305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39993" y="46861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ика-документы\юний дослідник\биоиндикаторы\20190514_1304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44248" y="468611"/>
            <a:ext cx="287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9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1"/>
          <a:stretch/>
        </p:blipFill>
        <p:spPr bwMode="auto">
          <a:xfrm>
            <a:off x="4932039" y="260646"/>
            <a:ext cx="3606076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Вика-документы\юний дослідник\биоиндикаторы\20190514_1306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37276" y="3313680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ика-документы\юний дослідник\биоиндикаторы\20190514_1308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32569" y="3349052"/>
            <a:ext cx="3648776" cy="27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Вика-документы\юний дослідник\биоиндикаторы\20190511_1501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47848" y="3349731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144" y="4060472"/>
            <a:ext cx="2816076" cy="211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14" y="4084682"/>
            <a:ext cx="2817059" cy="21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201" y="4326329"/>
            <a:ext cx="2755231" cy="20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Вика-документы\юний дослідник\биоиндикаторы\20190511_1431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00175" y="657226"/>
            <a:ext cx="364800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ика-документы\юний дослідник\биоиндикаторы\20190511_1450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75840" y="892682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ика-документы\юний дослідник\биоиндикаторы\20190511_1500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25586" y="644640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348644"/>
              </p:ext>
            </p:extLst>
          </p:nvPr>
        </p:nvGraphicFramePr>
        <p:xfrm>
          <a:off x="323528" y="2852936"/>
          <a:ext cx="52565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F:\Вика-документы\юний дослідник\биоиндикаторы\20190511_1442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92130" y="3814898"/>
            <a:ext cx="326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57492"/>
              </p:ext>
            </p:extLst>
          </p:nvPr>
        </p:nvGraphicFramePr>
        <p:xfrm>
          <a:off x="30882" y="764704"/>
          <a:ext cx="6264695" cy="160456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782711"/>
                <a:gridCol w="1104336"/>
                <a:gridCol w="1188824"/>
                <a:gridCol w="1188824"/>
              </a:tblGrid>
              <a:tr h="3085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Розміри шишок</a:t>
                      </a:r>
                      <a:endParaRPr lang="ru-RU" sz="1200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(середнє значення по 5 деревам)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Піддослідні ділянки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Ділянка №1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Ділянка №2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Ділянка №3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Середня довжина шишки, мм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>
                          <a:effectLst/>
                          <a:latin typeface="Georgia" pitchFamily="18" charset="0"/>
                        </a:rPr>
                        <a:t>Середній діаметр шишки, мм</a:t>
                      </a:r>
                      <a:endParaRPr lang="ru-RU" sz="12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>
                          <a:effectLst/>
                          <a:latin typeface="Georgia" pitchFamily="18" charset="0"/>
                        </a:rPr>
                        <a:t>24</a:t>
                      </a:r>
                      <a:endParaRPr lang="ru-RU" sz="12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31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200" dirty="0">
                          <a:effectLst/>
                          <a:latin typeface="Georgia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120" marR="66120" marT="0" marB="0" anchor="ctr"/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552" y="76562"/>
            <a:ext cx="521546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2925" algn="l"/>
                <a:tab pos="2970213" algn="ctr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</a:rPr>
              <a:t>Порівняльна характеристика шишок на досліджуваних ділянках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2925" algn="l"/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7" name="Picture 4" descr="F:\Вика-документы\юний дослідник\биоиндикаторы\20190514_130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27590" y="502898"/>
            <a:ext cx="326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602</TotalTime>
  <Words>544</Words>
  <Application>Microsoft Office PowerPoint</Application>
  <PresentationFormat>Экран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45</cp:revision>
  <dcterms:created xsi:type="dcterms:W3CDTF">2019-04-08T16:26:37Z</dcterms:created>
  <dcterms:modified xsi:type="dcterms:W3CDTF">2020-04-13T17:52:34Z</dcterms:modified>
</cp:coreProperties>
</file>