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0" r:id="rId6"/>
    <p:sldId id="264" r:id="rId7"/>
    <p:sldId id="265" r:id="rId8"/>
    <p:sldId id="267" r:id="rId9"/>
    <p:sldId id="283" r:id="rId10"/>
    <p:sldId id="284" r:id="rId11"/>
    <p:sldId id="285" r:id="rId12"/>
    <p:sldId id="280" r:id="rId13"/>
    <p:sldId id="279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22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довжина кореня гороху, см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грунт з парку</c:v>
                </c:pt>
                <c:pt idx="1">
                  <c:v>грунт з перехрестя</c:v>
                </c:pt>
                <c:pt idx="2">
                  <c:v>контроль - с.Дорогобуж</c:v>
                </c:pt>
                <c:pt idx="3">
                  <c:v>водна витяжка грунту з парку</c:v>
                </c:pt>
                <c:pt idx="4">
                  <c:v>водна витяжка грунту з перехрестя</c:v>
                </c:pt>
                <c:pt idx="5">
                  <c:v>контроль - вода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</c:v>
                </c:pt>
                <c:pt idx="1">
                  <c:v>2.2000000000000002</c:v>
                </c:pt>
                <c:pt idx="2">
                  <c:v>3.7</c:v>
                </c:pt>
                <c:pt idx="3">
                  <c:v>3.1</c:v>
                </c:pt>
                <c:pt idx="4">
                  <c:v>2.4</c:v>
                </c:pt>
                <c:pt idx="5">
                  <c:v>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довжина кореня салату, см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грунт з парку</c:v>
                </c:pt>
                <c:pt idx="1">
                  <c:v>грунт з перехрестя</c:v>
                </c:pt>
                <c:pt idx="2">
                  <c:v>контроль - с.Дорогобуж</c:v>
                </c:pt>
                <c:pt idx="3">
                  <c:v>водна витяжка грунту з парку</c:v>
                </c:pt>
                <c:pt idx="4">
                  <c:v>водна витяжка грунту з перехрестя</c:v>
                </c:pt>
                <c:pt idx="5">
                  <c:v>контроль - вода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</c:v>
                </c:pt>
                <c:pt idx="1">
                  <c:v>2.6</c:v>
                </c:pt>
                <c:pt idx="2">
                  <c:v>3.8</c:v>
                </c:pt>
                <c:pt idx="3">
                  <c:v>3.4</c:v>
                </c:pt>
                <c:pt idx="4">
                  <c:v>3.1</c:v>
                </c:pt>
                <c:pt idx="5">
                  <c:v>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довжина кореня редису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грунт з парку</c:v>
                </c:pt>
                <c:pt idx="1">
                  <c:v>грунт з перехрестя</c:v>
                </c:pt>
                <c:pt idx="2">
                  <c:v>контроль - с.Дорогобуж</c:v>
                </c:pt>
                <c:pt idx="3">
                  <c:v>водна витяжка грунту з парку</c:v>
                </c:pt>
                <c:pt idx="4">
                  <c:v>водна витяжка грунту з перехрестя</c:v>
                </c:pt>
                <c:pt idx="5">
                  <c:v>контроль - вода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</c:v>
                </c:pt>
                <c:pt idx="1">
                  <c:v>4.7</c:v>
                </c:pt>
                <c:pt idx="2">
                  <c:v>6.1</c:v>
                </c:pt>
                <c:pt idx="3">
                  <c:v>6.1</c:v>
                </c:pt>
                <c:pt idx="4">
                  <c:v>5.9</c:v>
                </c:pt>
                <c:pt idx="5">
                  <c:v>7.2</c:v>
                </c:pt>
              </c:numCache>
            </c:numRef>
          </c:val>
        </c:ser>
        <c:shape val="box"/>
        <c:axId val="78417920"/>
        <c:axId val="78419456"/>
        <c:axId val="87899648"/>
      </c:bar3DChart>
      <c:catAx>
        <c:axId val="78417920"/>
        <c:scaling>
          <c:orientation val="minMax"/>
        </c:scaling>
        <c:axPos val="b"/>
        <c:tickLblPos val="nextTo"/>
        <c:crossAx val="78419456"/>
        <c:crosses val="autoZero"/>
        <c:auto val="1"/>
        <c:lblAlgn val="ctr"/>
        <c:lblOffset val="100"/>
      </c:catAx>
      <c:valAx>
        <c:axId val="78419456"/>
        <c:scaling>
          <c:orientation val="minMax"/>
        </c:scaling>
        <c:axPos val="l"/>
        <c:majorGridlines/>
        <c:numFmt formatCode="General" sourceLinked="1"/>
        <c:tickLblPos val="nextTo"/>
        <c:crossAx val="78417920"/>
        <c:crosses val="autoZero"/>
        <c:crossBetween val="between"/>
      </c:valAx>
      <c:serAx>
        <c:axId val="87899648"/>
        <c:scaling>
          <c:orientation val="minMax"/>
        </c:scaling>
        <c:delete val="1"/>
        <c:axPos val="b"/>
        <c:tickLblPos val="nextTo"/>
        <c:crossAx val="78419456"/>
        <c:crosses val="autoZero"/>
      </c:ser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енергія проростання гороху, %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ґрунт з парку</c:v>
                </c:pt>
                <c:pt idx="1">
                  <c:v>ґрунт з перехрестя</c:v>
                </c:pt>
                <c:pt idx="2">
                  <c:v>контроль - с.Дорогобуж</c:v>
                </c:pt>
                <c:pt idx="3">
                  <c:v>водна витяжка ґрунту з парку</c:v>
                </c:pt>
                <c:pt idx="4">
                  <c:v>водна витяжка ґрунту з перехрестя</c:v>
                </c:pt>
                <c:pt idx="5">
                  <c:v>контроль - вода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82</c:v>
                </c:pt>
                <c:pt idx="1">
                  <c:v>65.5</c:v>
                </c:pt>
                <c:pt idx="2">
                  <c:v>83.3</c:v>
                </c:pt>
                <c:pt idx="3">
                  <c:v>86.2</c:v>
                </c:pt>
                <c:pt idx="4">
                  <c:v>73.3</c:v>
                </c:pt>
                <c:pt idx="5">
                  <c:v>86.7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енергія проростання салату, %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ґрунт з парку</c:v>
                </c:pt>
                <c:pt idx="1">
                  <c:v>ґрунт з перехрестя</c:v>
                </c:pt>
                <c:pt idx="2">
                  <c:v>контроль - с.Дорогобуж</c:v>
                </c:pt>
                <c:pt idx="3">
                  <c:v>водна витяжка ґрунту з парку</c:v>
                </c:pt>
                <c:pt idx="4">
                  <c:v>водна витяжка ґрунту з перехрестя</c:v>
                </c:pt>
                <c:pt idx="5">
                  <c:v>контроль - вода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64.8</c:v>
                </c:pt>
                <c:pt idx="1">
                  <c:v>60</c:v>
                </c:pt>
                <c:pt idx="2">
                  <c:v>78.3</c:v>
                </c:pt>
                <c:pt idx="3">
                  <c:v>71.7</c:v>
                </c:pt>
                <c:pt idx="4">
                  <c:v>68.3</c:v>
                </c:pt>
                <c:pt idx="5">
                  <c:v>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енергія проростання редису,%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ґрунт з парку</c:v>
                </c:pt>
                <c:pt idx="1">
                  <c:v>ґрунт з перехрестя</c:v>
                </c:pt>
                <c:pt idx="2">
                  <c:v>контроль - с.Дорогобуж</c:v>
                </c:pt>
                <c:pt idx="3">
                  <c:v>водна витяжка ґрунту з парку</c:v>
                </c:pt>
                <c:pt idx="4">
                  <c:v>водна витяжка ґрунту з перехрестя</c:v>
                </c:pt>
                <c:pt idx="5">
                  <c:v>контроль - вода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75.5</c:v>
                </c:pt>
                <c:pt idx="1">
                  <c:v>69.099999999999994</c:v>
                </c:pt>
                <c:pt idx="2">
                  <c:v>87</c:v>
                </c:pt>
                <c:pt idx="3">
                  <c:v>75.7</c:v>
                </c:pt>
                <c:pt idx="4">
                  <c:v>71.7</c:v>
                </c:pt>
                <c:pt idx="5">
                  <c:v>85</c:v>
                </c:pt>
              </c:numCache>
            </c:numRef>
          </c:val>
        </c:ser>
        <c:shape val="cylinder"/>
        <c:axId val="118308864"/>
        <c:axId val="118310400"/>
        <c:axId val="75887040"/>
      </c:bar3DChart>
      <c:catAx>
        <c:axId val="118308864"/>
        <c:scaling>
          <c:orientation val="minMax"/>
        </c:scaling>
        <c:axPos val="b"/>
        <c:tickLblPos val="nextTo"/>
        <c:crossAx val="118310400"/>
        <c:crosses val="autoZero"/>
        <c:auto val="1"/>
        <c:lblAlgn val="ctr"/>
        <c:lblOffset val="100"/>
      </c:catAx>
      <c:valAx>
        <c:axId val="118310400"/>
        <c:scaling>
          <c:orientation val="minMax"/>
        </c:scaling>
        <c:axPos val="l"/>
        <c:majorGridlines/>
        <c:numFmt formatCode="General" sourceLinked="1"/>
        <c:tickLblPos val="nextTo"/>
        <c:crossAx val="118308864"/>
        <c:crosses val="autoZero"/>
        <c:crossBetween val="between"/>
      </c:valAx>
      <c:serAx>
        <c:axId val="75887040"/>
        <c:scaling>
          <c:orientation val="minMax"/>
        </c:scaling>
        <c:delete val="1"/>
        <c:axPos val="b"/>
        <c:tickLblPos val="nextTo"/>
        <c:crossAx val="118310400"/>
        <c:crosses val="autoZero"/>
      </c:ser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34E5C-825D-4161-A05C-B79CE5DAB8D0}" type="datetimeFigureOut">
              <a:rPr lang="uk-UA" smtClean="0"/>
              <a:pPr/>
              <a:t>26.04.2020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23029-6367-4D6F-8843-DD2904BDF91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609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2A4DD15-F294-44E2-822A-5D0A0A22C3AE}" type="datetimeFigureOut">
              <a:rPr lang="uk-UA" smtClean="0"/>
              <a:pPr/>
              <a:t>26.04.2020</a:t>
            </a:fld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85D80A-9D49-43FB-B9B9-9E90BDA1300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4DD15-F294-44E2-822A-5D0A0A22C3AE}" type="datetimeFigureOut">
              <a:rPr lang="uk-UA" smtClean="0"/>
              <a:pPr/>
              <a:t>26.04.2020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5D80A-9D49-43FB-B9B9-9E90BDA130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4DD15-F294-44E2-822A-5D0A0A22C3AE}" type="datetimeFigureOut">
              <a:rPr lang="uk-UA" smtClean="0"/>
              <a:pPr/>
              <a:t>26.04.2020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5D80A-9D49-43FB-B9B9-9E90BDA130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4DD15-F294-44E2-822A-5D0A0A22C3AE}" type="datetimeFigureOut">
              <a:rPr lang="uk-UA" smtClean="0"/>
              <a:pPr/>
              <a:t>26.04.2020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5D80A-9D49-43FB-B9B9-9E90BDA130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2A4DD15-F294-44E2-822A-5D0A0A22C3AE}" type="datetimeFigureOut">
              <a:rPr lang="uk-UA" smtClean="0"/>
              <a:pPr/>
              <a:t>26.04.2020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85D80A-9D49-43FB-B9B9-9E90BDA1300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4DD15-F294-44E2-822A-5D0A0A22C3AE}" type="datetimeFigureOut">
              <a:rPr lang="uk-UA" smtClean="0"/>
              <a:pPr/>
              <a:t>26.04.2020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D85D80A-9D49-43FB-B9B9-9E90BDA1300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4DD15-F294-44E2-822A-5D0A0A22C3AE}" type="datetimeFigureOut">
              <a:rPr lang="uk-UA" smtClean="0"/>
              <a:pPr/>
              <a:t>26.04.2020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D85D80A-9D49-43FB-B9B9-9E90BDA130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4DD15-F294-44E2-822A-5D0A0A22C3AE}" type="datetimeFigureOut">
              <a:rPr lang="uk-UA" smtClean="0"/>
              <a:pPr/>
              <a:t>26.04.2020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5D80A-9D49-43FB-B9B9-9E90BDA1300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4DD15-F294-44E2-822A-5D0A0A22C3AE}" type="datetimeFigureOut">
              <a:rPr lang="uk-UA" smtClean="0"/>
              <a:pPr/>
              <a:t>26.04.2020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5D80A-9D49-43FB-B9B9-9E90BDA1300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2A4DD15-F294-44E2-822A-5D0A0A22C3AE}" type="datetimeFigureOut">
              <a:rPr lang="uk-UA" smtClean="0"/>
              <a:pPr/>
              <a:t>26.04.2020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85D80A-9D49-43FB-B9B9-9E90BDA1300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2A4DD15-F294-44E2-822A-5D0A0A22C3AE}" type="datetimeFigureOut">
              <a:rPr lang="uk-UA" smtClean="0"/>
              <a:pPr/>
              <a:t>26.04.2020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85D80A-9D49-43FB-B9B9-9E90BDA1300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2A4DD15-F294-44E2-822A-5D0A0A22C3AE}" type="datetimeFigureOut">
              <a:rPr lang="uk-UA" smtClean="0"/>
              <a:pPr/>
              <a:t>26.04.2020</a:t>
            </a:fld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D85D80A-9D49-43FB-B9B9-9E90BDA1300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8229600" cy="2209800"/>
          </a:xfrm>
        </p:spPr>
        <p:txBody>
          <a:bodyPr>
            <a:normAutofit fontScale="90000"/>
          </a:bodyPr>
          <a:lstStyle/>
          <a:p>
            <a:r>
              <a:rPr lang="uk-UA" dirty="0"/>
              <a:t>Оцінка рослинних тест-об'єктів за рівнем їх чутливості відносно забруднення ґрунтів м. Рівне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000372"/>
            <a:ext cx="5186354" cy="350046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uk-UA" dirty="0" smtClean="0"/>
              <a:t>Автор проекту:</a:t>
            </a:r>
          </a:p>
          <a:p>
            <a:pPr algn="l"/>
            <a:r>
              <a:rPr lang="uk-UA" dirty="0"/>
              <a:t>Мартинюк Софія </a:t>
            </a:r>
            <a:r>
              <a:rPr lang="uk-UA" dirty="0" smtClean="0"/>
              <a:t>Андріївна,</a:t>
            </a:r>
          </a:p>
          <a:p>
            <a:pPr algn="l"/>
            <a:r>
              <a:rPr lang="uk-UA" dirty="0" smtClean="0"/>
              <a:t>учениця Рівненської гуманітарної гімназії </a:t>
            </a:r>
          </a:p>
          <a:p>
            <a:pPr algn="l"/>
            <a:r>
              <a:rPr lang="uk-UA" dirty="0" smtClean="0"/>
              <a:t>9-В класу.</a:t>
            </a:r>
          </a:p>
          <a:p>
            <a:pPr algn="l"/>
            <a:endParaRPr lang="uk-UA" dirty="0" smtClean="0"/>
          </a:p>
          <a:p>
            <a:pPr algn="l"/>
            <a:r>
              <a:rPr lang="uk-UA" dirty="0" smtClean="0"/>
              <a:t>Керівники проекту: </a:t>
            </a:r>
          </a:p>
          <a:p>
            <a:pPr algn="l"/>
            <a:r>
              <a:rPr lang="uk-UA" dirty="0" err="1" smtClean="0"/>
              <a:t>Яковишина</a:t>
            </a:r>
            <a:r>
              <a:rPr lang="uk-UA" dirty="0" smtClean="0"/>
              <a:t> М. С.,</a:t>
            </a:r>
            <a:r>
              <a:rPr lang="uk-UA" b="1" dirty="0" smtClean="0"/>
              <a:t> </a:t>
            </a:r>
            <a:r>
              <a:rPr lang="uk-UA" dirty="0" smtClean="0"/>
              <a:t>керівник гуртка РМАНУМ,</a:t>
            </a:r>
            <a:endParaRPr lang="uk-UA" b="1" i="1" dirty="0" smtClean="0"/>
          </a:p>
          <a:p>
            <a:pPr algn="l"/>
            <a:r>
              <a:rPr lang="uk-UA" dirty="0" smtClean="0"/>
              <a:t>Мартинюк О. Ю., керівник гуртка РМАНУМ</a:t>
            </a:r>
            <a:endParaRPr lang="uk-UA" dirty="0"/>
          </a:p>
          <a:p>
            <a:pPr algn="l"/>
            <a:endParaRPr lang="uk-UA" dirty="0"/>
          </a:p>
        </p:txBody>
      </p:sp>
      <p:pic>
        <p:nvPicPr>
          <p:cNvPr id="1026" name="Picture 2" descr="C:\Users\Vovan\Desktop\софі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00438"/>
            <a:ext cx="946100" cy="1029733"/>
          </a:xfrm>
          <a:prstGeom prst="rect">
            <a:avLst/>
          </a:prstGeom>
          <a:noFill/>
        </p:spPr>
      </p:pic>
      <p:pic>
        <p:nvPicPr>
          <p:cNvPr id="1027" name="Picture 3" descr="C:\Users\Vovan\Desktop\ол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5286388"/>
            <a:ext cx="776284" cy="1031183"/>
          </a:xfrm>
          <a:prstGeom prst="rect">
            <a:avLst/>
          </a:prstGeo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286388"/>
            <a:ext cx="622057" cy="108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072362" cy="868346"/>
          </a:xfrm>
        </p:spPr>
        <p:txBody>
          <a:bodyPr>
            <a:noAutofit/>
          </a:bodyPr>
          <a:lstStyle/>
          <a:p>
            <a:pPr algn="l"/>
            <a:r>
              <a:rPr lang="uk-UA" sz="2800" b="1" dirty="0" smtClean="0"/>
              <a:t>Вплив ґрунту та його водної витяжки</a:t>
            </a:r>
            <a:br>
              <a:rPr lang="uk-UA" sz="2800" b="1" dirty="0" smtClean="0"/>
            </a:br>
            <a:r>
              <a:rPr lang="uk-UA" sz="2800" b="1" dirty="0" smtClean="0"/>
              <a:t>на проростання тест-об</a:t>
            </a:r>
            <a:r>
              <a:rPr lang="ru-RU" sz="2800" b="1" dirty="0" smtClean="0"/>
              <a:t>'</a:t>
            </a:r>
            <a:r>
              <a:rPr lang="uk-UA" sz="2800" b="1" dirty="0" err="1" smtClean="0"/>
              <a:t>єктів</a:t>
            </a:r>
            <a:endParaRPr lang="uk-UA" sz="2800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71472" y="3786190"/>
          <a:ext cx="791529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28596" y="1571612"/>
          <a:ext cx="8143932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964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Вплив тест-середовища на показники розвитку тест-об</a:t>
            </a:r>
            <a:r>
              <a:rPr lang="en-US" dirty="0" smtClean="0"/>
              <a:t>’</a:t>
            </a:r>
            <a:r>
              <a:rPr lang="uk-UA" dirty="0" err="1" smtClean="0"/>
              <a:t>єктів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8" cy="3731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58031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</a:tblGrid>
              <a:tr h="185726">
                <a:tc rowSpan="2">
                  <a:txBody>
                    <a:bodyPr/>
                    <a:lstStyle/>
                    <a:p>
                      <a:pPr algn="ctr"/>
                      <a:endParaRPr lang="uk-UA" sz="12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Тест-середовище</a:t>
                      </a:r>
                      <a:endParaRPr lang="uk-U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горох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салат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редис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kern="120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горох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салат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редис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43870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dirty="0">
                          <a:latin typeface="Times New Roman" pitchFamily="18" charset="0"/>
                          <a:ea typeface="Calibri"/>
                          <a:cs typeface="Aharoni" pitchFamily="2" charset="-79"/>
                        </a:rPr>
                        <a:t>Довжина </a:t>
                      </a:r>
                      <a:r>
                        <a:rPr lang="uk-UA" sz="850" dirty="0" smtClean="0">
                          <a:latin typeface="Times New Roman" pitchFamily="18" charset="0"/>
                          <a:ea typeface="Calibri"/>
                          <a:cs typeface="Aharoni" pitchFamily="2" charset="-79"/>
                        </a:rPr>
                        <a:t>кореня, </a:t>
                      </a:r>
                      <a:br>
                        <a:rPr lang="uk-UA" sz="850" dirty="0" smtClean="0">
                          <a:latin typeface="Times New Roman" pitchFamily="18" charset="0"/>
                          <a:ea typeface="Calibri"/>
                          <a:cs typeface="Aharoni" pitchFamily="2" charset="-79"/>
                        </a:rPr>
                      </a:br>
                      <a:r>
                        <a:rPr lang="uk-UA" sz="850" dirty="0" smtClean="0">
                          <a:latin typeface="Times New Roman" pitchFamily="18" charset="0"/>
                          <a:ea typeface="Calibri"/>
                          <a:cs typeface="Aharoni" pitchFamily="2" charset="-79"/>
                        </a:rPr>
                        <a:t>см</a:t>
                      </a:r>
                      <a:endParaRPr lang="uk-UA" sz="850" dirty="0">
                        <a:latin typeface="Times New Roman" pitchFamily="18" charset="0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Aharoni" pitchFamily="2" charset="-79"/>
                        </a:rPr>
                        <a:t>Фітоефект за </a:t>
                      </a:r>
                      <a:r>
                        <a:rPr lang="uk-UA" sz="85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Aharoni" pitchFamily="2" charset="-79"/>
                        </a:rPr>
                        <a:t>довжиною кореня, %</a:t>
                      </a:r>
                      <a:endParaRPr lang="uk-UA" sz="85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dirty="0">
                          <a:latin typeface="Times New Roman" pitchFamily="18" charset="0"/>
                          <a:ea typeface="Calibri"/>
                          <a:cs typeface="Aharoni" pitchFamily="2" charset="-79"/>
                        </a:rPr>
                        <a:t>Довжина </a:t>
                      </a:r>
                      <a:r>
                        <a:rPr lang="uk-UA" sz="850" dirty="0" smtClean="0">
                          <a:latin typeface="Times New Roman" pitchFamily="18" charset="0"/>
                          <a:ea typeface="Calibri"/>
                          <a:cs typeface="Aharoni" pitchFamily="2" charset="-79"/>
                        </a:rPr>
                        <a:t>кореня, мм</a:t>
                      </a:r>
                      <a:endParaRPr lang="uk-UA" sz="850" dirty="0">
                        <a:latin typeface="Times New Roman" pitchFamily="18" charset="0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Aharoni" pitchFamily="2" charset="-79"/>
                        </a:rPr>
                        <a:t>Фітоефект за </a:t>
                      </a:r>
                      <a:r>
                        <a:rPr lang="uk-UA" sz="85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Aharoni" pitchFamily="2" charset="-79"/>
                        </a:rPr>
                        <a:t>довжиною кореня, %</a:t>
                      </a:r>
                      <a:endParaRPr lang="uk-UA" sz="85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50" dirty="0">
                          <a:latin typeface="Times New Roman" pitchFamily="18" charset="0"/>
                          <a:ea typeface="Calibri"/>
                          <a:cs typeface="Aharoni" pitchFamily="2" charset="-79"/>
                        </a:rPr>
                        <a:t>Довжина </a:t>
                      </a:r>
                      <a:r>
                        <a:rPr lang="uk-UA" sz="850" dirty="0" smtClean="0">
                          <a:latin typeface="Times New Roman" pitchFamily="18" charset="0"/>
                          <a:ea typeface="Calibri"/>
                          <a:cs typeface="Aharoni" pitchFamily="2" charset="-79"/>
                        </a:rPr>
                        <a:t>кореня, см</a:t>
                      </a:r>
                      <a:endParaRPr lang="uk-UA" sz="850" dirty="0">
                        <a:latin typeface="Times New Roman" pitchFamily="18" charset="0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Aharoni" pitchFamily="2" charset="-79"/>
                        </a:rPr>
                        <a:t>Фітоефект за </a:t>
                      </a:r>
                      <a:r>
                        <a:rPr lang="uk-UA" sz="85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Aharoni" pitchFamily="2" charset="-79"/>
                        </a:rPr>
                        <a:t>довжиною кореня, %</a:t>
                      </a:r>
                      <a:endParaRPr lang="uk-UA" sz="85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latin typeface="Times New Roman" pitchFamily="18" charset="0"/>
                          <a:ea typeface="Calibri"/>
                          <a:cs typeface="Aharoni" pitchFamily="2" charset="-79"/>
                        </a:rPr>
                        <a:t>Енергія </a:t>
                      </a:r>
                      <a:r>
                        <a:rPr lang="ru-RU" sz="850" dirty="0" err="1" smtClean="0">
                          <a:latin typeface="Times New Roman" pitchFamily="18" charset="0"/>
                          <a:ea typeface="Calibri"/>
                          <a:cs typeface="Aharoni" pitchFamily="2" charset="-79"/>
                        </a:rPr>
                        <a:t>пророс-тання</a:t>
                      </a:r>
                      <a:r>
                        <a:rPr lang="ru-RU" sz="850" dirty="0" smtClean="0">
                          <a:latin typeface="Times New Roman" pitchFamily="18" charset="0"/>
                          <a:ea typeface="Calibri"/>
                          <a:cs typeface="Aharoni" pitchFamily="2" charset="-79"/>
                        </a:rPr>
                        <a:t> насіння,%</a:t>
                      </a:r>
                      <a:endParaRPr lang="uk-UA" sz="850" dirty="0">
                        <a:latin typeface="Times New Roman" pitchFamily="18" charset="0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Aharoni" pitchFamily="2" charset="-79"/>
                        </a:rPr>
                        <a:t>Фітоефект за </a:t>
                      </a:r>
                      <a:r>
                        <a:rPr lang="ru-RU" sz="85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Aharoni" pitchFamily="2" charset="-79"/>
                        </a:rPr>
                        <a:t>схожістю,</a:t>
                      </a:r>
                      <a:r>
                        <a:rPr lang="ru-RU" sz="85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Aharoni" pitchFamily="2" charset="-79"/>
                        </a:rPr>
                        <a:t> %</a:t>
                      </a:r>
                      <a:endParaRPr lang="uk-UA" sz="85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latin typeface="Times New Roman" pitchFamily="18" charset="0"/>
                          <a:ea typeface="Calibri"/>
                          <a:cs typeface="Aharoni" pitchFamily="2" charset="-79"/>
                        </a:rPr>
                        <a:t>Енергія </a:t>
                      </a:r>
                      <a:r>
                        <a:rPr lang="ru-RU" sz="850" dirty="0" err="1" smtClean="0">
                          <a:latin typeface="Times New Roman" pitchFamily="18" charset="0"/>
                          <a:ea typeface="Calibri"/>
                          <a:cs typeface="Aharoni" pitchFamily="2" charset="-79"/>
                        </a:rPr>
                        <a:t>пророс-тання</a:t>
                      </a:r>
                      <a:r>
                        <a:rPr lang="ru-RU" sz="850" dirty="0" smtClean="0">
                          <a:latin typeface="Times New Roman" pitchFamily="18" charset="0"/>
                          <a:ea typeface="Calibri"/>
                          <a:cs typeface="Aharoni" pitchFamily="2" charset="-79"/>
                        </a:rPr>
                        <a:t> насіння,%</a:t>
                      </a:r>
                      <a:endParaRPr lang="uk-UA" sz="850" dirty="0">
                        <a:latin typeface="Times New Roman" pitchFamily="18" charset="0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Aharoni" pitchFamily="2" charset="-79"/>
                        </a:rPr>
                        <a:t>Фітоефект за  схожістю,</a:t>
                      </a:r>
                      <a:r>
                        <a:rPr lang="ru-RU" sz="85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Aharoni" pitchFamily="2" charset="-79"/>
                        </a:rPr>
                        <a:t> %</a:t>
                      </a:r>
                      <a:endParaRPr lang="uk-UA" sz="85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latin typeface="Times New Roman" pitchFamily="18" charset="0"/>
                          <a:ea typeface="Calibri"/>
                          <a:cs typeface="Aharoni" pitchFamily="2" charset="-79"/>
                        </a:rPr>
                        <a:t>Енергія </a:t>
                      </a:r>
                      <a:r>
                        <a:rPr lang="ru-RU" sz="850" dirty="0" err="1" smtClean="0">
                          <a:latin typeface="Times New Roman" pitchFamily="18" charset="0"/>
                          <a:ea typeface="Calibri"/>
                          <a:cs typeface="Aharoni" pitchFamily="2" charset="-79"/>
                        </a:rPr>
                        <a:t>пророс-тання</a:t>
                      </a:r>
                      <a:r>
                        <a:rPr lang="ru-RU" sz="850" dirty="0" smtClean="0">
                          <a:latin typeface="Times New Roman" pitchFamily="18" charset="0"/>
                          <a:ea typeface="Calibri"/>
                          <a:cs typeface="Aharoni" pitchFamily="2" charset="-79"/>
                        </a:rPr>
                        <a:t> насіння,%</a:t>
                      </a:r>
                      <a:endParaRPr lang="uk-UA" sz="850" dirty="0">
                        <a:latin typeface="Times New Roman" pitchFamily="18" charset="0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Aharoni" pitchFamily="2" charset="-79"/>
                        </a:rPr>
                        <a:t>Фітоефект за схожістю,</a:t>
                      </a:r>
                      <a:r>
                        <a:rPr lang="ru-RU" sz="85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Aharoni" pitchFamily="2" charset="-79"/>
                        </a:rPr>
                        <a:t> %</a:t>
                      </a:r>
                      <a:endParaRPr lang="uk-UA" sz="85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Проба </a:t>
                      </a:r>
                      <a:r>
                        <a:rPr lang="uk-UA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(ґрунт з парку)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20,4</a:t>
                      </a:r>
                    </a:p>
                    <a:p>
                      <a:pPr algn="ctr" fontAlgn="t"/>
                      <a:r>
                        <a:rPr lang="uk-UA" sz="9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середній</a:t>
                      </a:r>
                      <a:endParaRPr lang="uk-UA" sz="9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19,2</a:t>
                      </a:r>
                    </a:p>
                    <a:p>
                      <a:pPr algn="ctr" fontAlgn="t"/>
                      <a:r>
                        <a:rPr lang="uk-UA" sz="9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слабкий</a:t>
                      </a:r>
                      <a:endParaRPr lang="uk-UA" sz="9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18,2</a:t>
                      </a:r>
                    </a:p>
                    <a:p>
                      <a:pPr algn="ctr" fontAlgn="t"/>
                      <a:r>
                        <a:rPr lang="uk-UA" sz="9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слабкий</a:t>
                      </a:r>
                      <a:endParaRPr lang="uk-UA" sz="9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15,7</a:t>
                      </a:r>
                    </a:p>
                    <a:p>
                      <a:pPr algn="ctr" fontAlgn="t"/>
                      <a:r>
                        <a:rPr lang="uk-UA" sz="9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слабкий</a:t>
                      </a:r>
                      <a:endParaRPr lang="uk-UA" sz="9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17,3</a:t>
                      </a:r>
                    </a:p>
                    <a:p>
                      <a:pPr algn="ctr" fontAlgn="t"/>
                      <a:r>
                        <a:rPr lang="uk-UA" sz="9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слабкий</a:t>
                      </a:r>
                      <a:endParaRPr lang="uk-UA" sz="9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13,2</a:t>
                      </a:r>
                    </a:p>
                    <a:p>
                      <a:pPr algn="ctr" fontAlgn="t"/>
                      <a:r>
                        <a:rPr lang="uk-UA" sz="9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слабкий</a:t>
                      </a:r>
                      <a:endParaRPr lang="uk-UA" sz="9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Проба </a:t>
                      </a:r>
                      <a:r>
                        <a:rPr lang="uk-UA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(ґрунт з </a:t>
                      </a:r>
                      <a:r>
                        <a:rPr lang="uk-UA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перехрест)</a:t>
                      </a:r>
                      <a:endParaRPr lang="uk-UA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42,0</a:t>
                      </a:r>
                    </a:p>
                    <a:p>
                      <a:pPr algn="ctr" fontAlgn="t"/>
                      <a:r>
                        <a:rPr lang="uk-UA" sz="9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вище середнього</a:t>
                      </a:r>
                      <a:endParaRPr lang="uk-UA" sz="9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31,0</a:t>
                      </a:r>
                    </a:p>
                    <a:p>
                      <a:pPr algn="ctr" fontAlgn="t"/>
                      <a:r>
                        <a:rPr lang="uk-UA" sz="9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середній</a:t>
                      </a:r>
                      <a:endParaRPr lang="uk-UA" sz="9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23,7</a:t>
                      </a:r>
                    </a:p>
                    <a:p>
                      <a:pPr algn="ctr" fontAlgn="t"/>
                      <a:r>
                        <a:rPr lang="uk-UA" sz="9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середній</a:t>
                      </a:r>
                      <a:endParaRPr lang="uk-UA" sz="9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65,5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21,4</a:t>
                      </a:r>
                    </a:p>
                    <a:p>
                      <a:pPr algn="ctr" fontAlgn="t"/>
                      <a:r>
                        <a:rPr lang="uk-UA" sz="9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середній</a:t>
                      </a:r>
                      <a:endParaRPr lang="uk-UA" sz="9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23,4</a:t>
                      </a:r>
                    </a:p>
                    <a:p>
                      <a:pPr algn="ctr" fontAlgn="t"/>
                      <a:r>
                        <a:rPr lang="uk-UA" sz="9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середній</a:t>
                      </a:r>
                      <a:endParaRPr lang="uk-UA" sz="9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69,1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20,6</a:t>
                      </a:r>
                    </a:p>
                    <a:p>
                      <a:pPr algn="ctr" fontAlgn="t"/>
                      <a:r>
                        <a:rPr lang="uk-UA" sz="9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середній</a:t>
                      </a:r>
                      <a:endParaRPr lang="uk-UA" sz="9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Контроль 1 (</a:t>
                      </a:r>
                      <a:r>
                        <a:rPr lang="uk-UA" sz="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грунт</a:t>
                      </a:r>
                      <a:r>
                        <a:rPr lang="uk-UA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 с. </a:t>
                      </a:r>
                      <a:r>
                        <a:rPr lang="uk-UA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Дорогобуж)</a:t>
                      </a:r>
                      <a:endParaRPr lang="uk-UA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Водна витяжка ґрунту проби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15,0</a:t>
                      </a:r>
                    </a:p>
                    <a:p>
                      <a:pPr algn="ctr" fontAlgn="t"/>
                      <a:r>
                        <a:rPr lang="uk-UA" sz="9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слабкий</a:t>
                      </a:r>
                      <a:endParaRPr lang="uk-UA" sz="9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13,9</a:t>
                      </a:r>
                    </a:p>
                    <a:p>
                      <a:pPr algn="ctr" fontAlgn="t"/>
                      <a:r>
                        <a:rPr lang="uk-UA" sz="9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слабкий</a:t>
                      </a:r>
                      <a:endParaRPr lang="uk-UA" sz="9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14,3</a:t>
                      </a:r>
                    </a:p>
                    <a:p>
                      <a:pPr algn="ctr" fontAlgn="t"/>
                      <a:r>
                        <a:rPr lang="uk-UA" sz="9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слабкий</a:t>
                      </a:r>
                      <a:endParaRPr lang="uk-UA" sz="9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5,8</a:t>
                      </a:r>
                    </a:p>
                    <a:p>
                      <a:pPr algn="ctr" fontAlgn="t"/>
                      <a:r>
                        <a:rPr lang="uk-UA" sz="9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слабкий</a:t>
                      </a:r>
                      <a:endParaRPr lang="uk-UA" sz="9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10,4</a:t>
                      </a:r>
                    </a:p>
                    <a:p>
                      <a:pPr algn="ctr" fontAlgn="t"/>
                      <a:r>
                        <a:rPr lang="uk-UA" sz="9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слабкий</a:t>
                      </a:r>
                      <a:endParaRPr lang="uk-UA" sz="9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10,9</a:t>
                      </a:r>
                    </a:p>
                    <a:p>
                      <a:pPr algn="ctr" fontAlgn="t"/>
                      <a:r>
                        <a:rPr lang="uk-UA" sz="9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слабкий</a:t>
                      </a:r>
                      <a:endParaRPr lang="uk-UA" sz="9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Водна витяжка ґрунту проби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34,0</a:t>
                      </a:r>
                    </a:p>
                    <a:p>
                      <a:pPr algn="ctr" fontAlgn="t"/>
                      <a:r>
                        <a:rPr lang="uk-UA" sz="9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середній</a:t>
                      </a:r>
                      <a:endParaRPr lang="uk-UA" sz="9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20,7</a:t>
                      </a:r>
                    </a:p>
                    <a:p>
                      <a:pPr algn="ctr" fontAlgn="t"/>
                      <a:r>
                        <a:rPr lang="uk-UA" sz="9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середній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17,3</a:t>
                      </a:r>
                    </a:p>
                    <a:p>
                      <a:pPr algn="ctr" fontAlgn="t"/>
                      <a:r>
                        <a:rPr lang="uk-UA" sz="9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слабкий</a:t>
                      </a:r>
                      <a:endParaRPr lang="uk-UA" sz="9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73,3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15,4</a:t>
                      </a:r>
                    </a:p>
                    <a:p>
                      <a:pPr algn="ctr" fontAlgn="t"/>
                      <a:r>
                        <a:rPr lang="uk-UA" sz="9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слабкий</a:t>
                      </a:r>
                      <a:endParaRPr lang="uk-UA" sz="9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14,6</a:t>
                      </a:r>
                    </a:p>
                    <a:p>
                      <a:pPr algn="ctr" fontAlgn="t"/>
                      <a:r>
                        <a:rPr lang="uk-UA" sz="9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слабкий</a:t>
                      </a:r>
                      <a:endParaRPr lang="uk-UA" sz="9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15,7</a:t>
                      </a:r>
                    </a:p>
                    <a:p>
                      <a:pPr algn="ctr" fontAlgn="t"/>
                      <a:r>
                        <a:rPr lang="uk-UA" sz="9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слабкий</a:t>
                      </a:r>
                      <a:endParaRPr lang="uk-UA" sz="9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Контроль 2 (вода)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5357826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У ґрунті пригнічення розвитку насінин було більшим, ніж у його водній витяжці. Для зразків, відібраних біля перехрестя, рівень токсичності виявився вище ніж для зразків, відібраних у парку, де рівень токсичності в основному був слабким. 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6157930" cy="1214446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Висновки</a:t>
            </a:r>
            <a:endParaRPr lang="uk-UA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5214974"/>
          </a:xfrm>
        </p:spPr>
        <p:txBody>
          <a:bodyPr>
            <a:normAutofit fontScale="47500" lnSpcReduction="20000"/>
          </a:bodyPr>
          <a:lstStyle/>
          <a:p>
            <a:pPr marL="0" indent="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Біотестування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це метод , який ґрунтується на встановленні різниці між значеннями показників у тест-об’єктах, що аналізуються (дослід), та аналогічними показниками в екологічно чистих умовах (контроль). </a:t>
            </a:r>
            <a:endParaRPr lang="uk-UA" sz="34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indent="457200">
              <a:lnSpc>
                <a:spcPct val="120000"/>
              </a:lnSpc>
              <a:buFont typeface="+mj-lt"/>
              <a:buAutoNum type="arabicPeriod"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Поширеною методикою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біотестування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є оцінка токсичності ґрунтів та водних джерел за допомогою «Ростового тесту». </a:t>
            </a:r>
            <a:r>
              <a:rPr lang="uk-UA" sz="3400" dirty="0" smtClean="0"/>
              <a:t>Ми вирішили провести </a:t>
            </a:r>
            <a:r>
              <a:rPr lang="uk-UA" sz="3400" dirty="0" err="1" smtClean="0"/>
              <a:t>біотестування</a:t>
            </a:r>
            <a:r>
              <a:rPr lang="uk-UA" sz="3400" dirty="0" smtClean="0"/>
              <a:t> ґрунту, і </a:t>
            </a:r>
            <a:r>
              <a:rPr lang="uk-UA" sz="3400" dirty="0" err="1" smtClean="0"/>
              <a:t>біотестування</a:t>
            </a:r>
            <a:r>
              <a:rPr lang="uk-UA" sz="3400" dirty="0" smtClean="0"/>
              <a:t> його водної витяжки. Водна витяжка ґрунту має окремо показати вплив водорозчинних забруднювачів. </a:t>
            </a:r>
            <a:endParaRPr lang="uk-UA" sz="34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Ми обрали в якості тест-об'єктів 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салат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400" i="1" dirty="0" err="1" smtClean="0">
                <a:latin typeface="Times New Roman" pitchFamily="18" charset="0"/>
                <a:cs typeface="Times New Roman" pitchFamily="18" charset="0"/>
              </a:rPr>
              <a:t>Lactuca</a:t>
            </a:r>
            <a:r>
              <a:rPr lang="uk-UA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 err="1" smtClean="0">
                <a:latin typeface="Times New Roman" pitchFamily="18" charset="0"/>
                <a:cs typeface="Times New Roman" pitchFamily="18" charset="0"/>
              </a:rPr>
              <a:t>sativa</a:t>
            </a:r>
            <a:r>
              <a:rPr lang="uk-UA" sz="3400" i="1" dirty="0" smtClean="0">
                <a:latin typeface="Times New Roman" pitchFamily="18" charset="0"/>
                <a:cs typeface="Times New Roman" pitchFamily="18" charset="0"/>
              </a:rPr>
              <a:t> L.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редис  (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Raphanus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sativus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uk-UA" sz="3400" i="1" dirty="0" smtClean="0">
                <a:latin typeface="Times New Roman" pitchFamily="18" charset="0"/>
                <a:cs typeface="Times New Roman" pitchFamily="18" charset="0"/>
              </a:rPr>
              <a:t>.) і 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горох </a:t>
            </a:r>
            <a:r>
              <a:rPr lang="uk-UA" sz="3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Pisum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sativum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uk-UA" sz="3400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</a:t>
            </a:r>
            <a:r>
              <a:rPr lang="ru-RU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акла</a:t>
            </a:r>
            <a:r>
              <a:rPr lang="uk-UA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ли</a:t>
            </a:r>
            <a:r>
              <a:rPr lang="ru-RU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дослід</a:t>
            </a:r>
            <a:r>
              <a:rPr lang="ru-RU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та </a:t>
            </a:r>
            <a:r>
              <a:rPr lang="ru-RU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прове</a:t>
            </a:r>
            <a:r>
              <a:rPr lang="uk-UA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</a:t>
            </a:r>
            <a:r>
              <a:rPr lang="ru-RU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 </a:t>
            </a:r>
            <a:r>
              <a:rPr lang="ru-RU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спостереження</a:t>
            </a:r>
            <a:r>
              <a:rPr lang="ru-RU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У </a:t>
            </a:r>
            <a:r>
              <a:rPr lang="ru-RU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процесі</a:t>
            </a:r>
            <a:r>
              <a:rPr lang="ru-RU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проведення</a:t>
            </a:r>
            <a:r>
              <a:rPr lang="ru-RU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дослідів</a:t>
            </a:r>
            <a:r>
              <a:rPr lang="ru-RU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проводився</a:t>
            </a:r>
            <a:r>
              <a:rPr lang="ru-RU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підрахунок</a:t>
            </a:r>
            <a:r>
              <a:rPr lang="ru-RU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кількості</a:t>
            </a:r>
            <a:r>
              <a:rPr lang="ru-RU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пророслих</a:t>
            </a:r>
            <a:r>
              <a:rPr lang="ru-RU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насінин</a:t>
            </a:r>
            <a:r>
              <a:rPr lang="ru-RU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вимірювання</a:t>
            </a:r>
            <a:r>
              <a:rPr lang="ru-RU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довжини</a:t>
            </a:r>
            <a:r>
              <a:rPr lang="ru-RU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головного </a:t>
            </a:r>
            <a:r>
              <a:rPr lang="ru-RU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кореня</a:t>
            </a:r>
            <a:r>
              <a:rPr lang="ru-RU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і</a:t>
            </a:r>
            <a:r>
              <a:rPr lang="ru-RU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розрахунок</a:t>
            </a:r>
            <a:r>
              <a:rPr lang="ru-RU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фітотоксичного</a:t>
            </a:r>
            <a:r>
              <a:rPr lang="ru-RU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ефекту</a:t>
            </a:r>
            <a:r>
              <a:rPr lang="ru-RU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ru-RU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рівня</a:t>
            </a:r>
            <a:r>
              <a:rPr lang="ru-RU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токсичності</a:t>
            </a:r>
            <a:r>
              <a:rPr lang="ru-RU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грунту). </a:t>
            </a:r>
            <a:r>
              <a:rPr lang="uk-UA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Для кожного виду тест-об'єкта було використано кілька чашок Петрі: 2 контролі, 4 зразки з дослідних ділянок (</a:t>
            </a:r>
            <a:r>
              <a:rPr lang="uk-UA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грунт</a:t>
            </a:r>
            <a:r>
              <a:rPr lang="uk-UA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з парку та ґрунт з перехрестя і їх водні витяжки). </a:t>
            </a:r>
          </a:p>
          <a:p>
            <a:pPr marL="0" indent="457200">
              <a:lnSpc>
                <a:spcPct val="120000"/>
              </a:lnSpc>
              <a:buFont typeface="+mj-lt"/>
              <a:buAutoNum type="arabicPeriod"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У ґрунті пригнічення розвитку насінин було більшим, ніж у його водній витяжці. Для зразків, відібраних біля перехрестя, фітотоксичний ефект виявився вище середнього, а для зразків, відібраних у парку, фітотоксичний ефект виявився слабким. Отже, серед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фітотестів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, що досліджувалися, за показниками довжини кореня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найчутливішим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виявився тест-об'єкт горох посівний </a:t>
            </a:r>
            <a:r>
              <a:rPr lang="uk-UA" sz="3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Pisum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sativum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uk-UA" sz="3400" i="1" dirty="0" smtClean="0">
                <a:latin typeface="Times New Roman" pitchFamily="18" charset="0"/>
                <a:cs typeface="Times New Roman" pitchFamily="18" charset="0"/>
              </a:rPr>
              <a:t>.), а 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показником енергії проростання насіння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-салат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3400" i="1" dirty="0" err="1" smtClean="0">
                <a:latin typeface="Times New Roman" pitchFamily="18" charset="0"/>
                <a:cs typeface="Times New Roman" pitchFamily="18" charset="0"/>
              </a:rPr>
              <a:t>Lactuca</a:t>
            </a:r>
            <a:r>
              <a:rPr lang="uk-UA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 err="1" smtClean="0">
                <a:latin typeface="Times New Roman" pitchFamily="18" charset="0"/>
                <a:cs typeface="Times New Roman" pitchFamily="18" charset="0"/>
              </a:rPr>
              <a:t>sativa</a:t>
            </a:r>
            <a:r>
              <a:rPr lang="uk-UA" sz="3400" i="1" dirty="0" smtClean="0">
                <a:latin typeface="Times New Roman" pitchFamily="18" charset="0"/>
                <a:cs typeface="Times New Roman" pitchFamily="18" charset="0"/>
              </a:rPr>
              <a:t> L.).</a:t>
            </a:r>
            <a:endParaRPr lang="uk-UA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Дякую за увагу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/>
              <a:t/>
            </a:r>
            <a:br>
              <a:rPr lang="uk-UA" sz="4800" b="1" dirty="0" smtClean="0"/>
            </a:br>
            <a:r>
              <a:rPr lang="uk-UA" sz="4800" b="1" dirty="0" smtClean="0"/>
              <a:t/>
            </a:r>
            <a:br>
              <a:rPr lang="uk-UA" sz="4800" b="1" dirty="0" smtClean="0"/>
            </a:br>
            <a:r>
              <a:rPr lang="uk-UA" sz="4800" b="1" dirty="0" smtClean="0"/>
              <a:t/>
            </a:r>
            <a:br>
              <a:rPr lang="uk-UA" sz="4800" b="1" dirty="0" smtClean="0"/>
            </a:br>
            <a:r>
              <a:rPr lang="uk-UA" sz="4800" b="1" dirty="0" smtClean="0"/>
              <a:t/>
            </a:r>
            <a:br>
              <a:rPr lang="uk-UA" sz="4800" b="1" dirty="0" smtClean="0"/>
            </a:br>
            <a:r>
              <a:rPr lang="uk-UA" sz="4800" b="1" dirty="0" smtClean="0"/>
              <a:t/>
            </a:r>
            <a:br>
              <a:rPr lang="uk-UA" sz="4800" b="1" dirty="0" smtClean="0"/>
            </a:br>
            <a:r>
              <a:rPr lang="uk-UA" sz="2700" b="1" dirty="0" smtClean="0"/>
              <a:t>Мета: </a:t>
            </a:r>
            <a:r>
              <a:rPr lang="uk-UA" sz="2700" dirty="0" smtClean="0"/>
              <a:t>оцінити окремі ділянки міста Рівного за рівнем загальної токсичності ґрунту та його водної витяжки методом </a:t>
            </a:r>
            <a:r>
              <a:rPr lang="uk-UA" sz="2700" dirty="0" err="1" smtClean="0"/>
              <a:t>біотестування</a:t>
            </a:r>
            <a:r>
              <a:rPr lang="uk-UA" sz="2700" dirty="0" smtClean="0"/>
              <a:t> за паростками рослин-індикаторів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6857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b="1" i="1" dirty="0" smtClean="0"/>
              <a:t>Об’єктом </a:t>
            </a:r>
            <a:r>
              <a:rPr lang="uk-UA" sz="1800" b="1" i="1" dirty="0"/>
              <a:t>досліджень</a:t>
            </a:r>
            <a:r>
              <a:rPr lang="uk-UA" sz="1800" dirty="0"/>
              <a:t> є </a:t>
            </a:r>
            <a:r>
              <a:rPr lang="uk-UA" sz="1800" dirty="0" err="1" smtClean="0"/>
              <a:t>фітоксичність</a:t>
            </a:r>
            <a:r>
              <a:rPr lang="uk-UA" sz="1800" dirty="0" smtClean="0"/>
              <a:t> </a:t>
            </a:r>
            <a:r>
              <a:rPr lang="uk-UA" sz="1800" dirty="0"/>
              <a:t>водних та ґрунтових середовищ.</a:t>
            </a:r>
          </a:p>
          <a:p>
            <a:pPr>
              <a:buNone/>
            </a:pPr>
            <a:r>
              <a:rPr lang="uk-UA" sz="1800" b="1" i="1" dirty="0"/>
              <a:t>Предметом досліджень</a:t>
            </a:r>
            <a:r>
              <a:rPr lang="uk-UA" sz="1800" dirty="0"/>
              <a:t> </a:t>
            </a:r>
            <a:r>
              <a:rPr lang="uk-UA" sz="1800" dirty="0" smtClean="0"/>
              <a:t>є показники </a:t>
            </a:r>
            <a:r>
              <a:rPr lang="uk-UA" sz="1800" dirty="0" err="1" smtClean="0"/>
              <a:t>фітотоксичності</a:t>
            </a:r>
            <a:r>
              <a:rPr lang="uk-UA" sz="1800" dirty="0" smtClean="0"/>
              <a:t> </a:t>
            </a:r>
            <a:r>
              <a:rPr lang="uk-UA" sz="1800" dirty="0"/>
              <a:t>ґрунту та його водної витяжки. </a:t>
            </a: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Для досягнення мети були поставлені наступні </a:t>
            </a:r>
            <a:r>
              <a:rPr lang="uk-UA" sz="1800" b="1" i="1" dirty="0" smtClean="0"/>
              <a:t>завдання</a:t>
            </a:r>
            <a:r>
              <a:rPr lang="uk-UA" sz="1800" b="1" dirty="0" smtClean="0"/>
              <a:t>:</a:t>
            </a:r>
          </a:p>
          <a:p>
            <a:pPr>
              <a:buNone/>
            </a:pPr>
            <a:endParaRPr lang="uk-UA" sz="1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96" r="11105"/>
          <a:stretch/>
        </p:blipFill>
        <p:spPr>
          <a:xfrm rot="16200000">
            <a:off x="5794666" y="2920715"/>
            <a:ext cx="2137104" cy="41538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292893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uk-UA" dirty="0" smtClean="0"/>
              <a:t>розглянути загальні принципи </a:t>
            </a:r>
            <a:r>
              <a:rPr lang="uk-UA" dirty="0" err="1" smtClean="0"/>
              <a:t>біоіндикації</a:t>
            </a:r>
            <a:r>
              <a:rPr lang="uk-UA" dirty="0" smtClean="0"/>
              <a:t> та </a:t>
            </a:r>
            <a:r>
              <a:rPr lang="uk-UA" dirty="0" err="1" smtClean="0"/>
              <a:t>біотестування</a:t>
            </a:r>
            <a:r>
              <a:rPr lang="uk-UA" dirty="0" smtClean="0"/>
              <a:t>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dirty="0" smtClean="0"/>
              <a:t>ознайомитись із методикою оцінки токсичності ґрунтів та водних джерел за допомогою «Ростового тесту»;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 smtClean="0"/>
              <a:t>обрати тест-об</a:t>
            </a:r>
            <a:r>
              <a:rPr lang="ru-RU" dirty="0" smtClean="0"/>
              <a:t>'</a:t>
            </a:r>
            <a:r>
              <a:rPr lang="uk-UA" dirty="0" err="1" smtClean="0"/>
              <a:t>єкти</a:t>
            </a:r>
            <a:r>
              <a:rPr lang="uk-UA" dirty="0" smtClean="0"/>
              <a:t> для визначення токсичності ґрунту та його водної витяжки, закласти дослід та провести спостереження;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dirty="0" smtClean="0"/>
              <a:t>провести аналіз чутливості використаних тест-об'єктів для визначення токсичності ґрунту та його водної витяжки.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Біотестування </a:t>
            </a:r>
            <a:r>
              <a:rPr lang="uk-UA" sz="3600" dirty="0" err="1" smtClean="0"/>
              <a:t>полютантів</a:t>
            </a:r>
            <a:r>
              <a:rPr lang="uk-UA" sz="3600" dirty="0" smtClean="0"/>
              <a:t> у навколишньому середовищі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2686056"/>
          </a:xfrm>
        </p:spPr>
        <p:txBody>
          <a:bodyPr>
            <a:normAutofit fontScale="55000" lnSpcReduction="20000"/>
          </a:bodyPr>
          <a:lstStyle/>
          <a:p>
            <a:pPr marL="0" indent="256032" algn="just">
              <a:buNone/>
            </a:pPr>
            <a:r>
              <a:rPr lang="uk-UA" dirty="0" smtClean="0"/>
              <a:t>Усі компоненти екосистеми тісно взаємопов'язані між собою, тому  забруднення та погіршення якості довкілля негативно позначається на організмах, що тут мешкають. </a:t>
            </a:r>
          </a:p>
          <a:p>
            <a:pPr marL="0" indent="256032" algn="just">
              <a:buNone/>
            </a:pPr>
            <a:r>
              <a:rPr lang="uk-UA" dirty="0" smtClean="0"/>
              <a:t>Біотестування - це метод експериментального визначення токсичності середовища (води, ґрунту, повітря), заснований на реєстрації реакцій тест-об’єктів. Цей метод ґрунтується на встановленні різниці між значеннями показників у тест-об’єктах, що аналізуються (дослід), та аналогічними показниками в екологічно чистих умовах (контроль). Наприклад, про токсичність середовища може свідчити  погіршення схожості, затримка кореневого росту у рослинних тест-об’єктах (цибулі, салату, редису тощо). </a:t>
            </a:r>
          </a:p>
          <a:p>
            <a:pPr marL="0" indent="256032" algn="just">
              <a:buNone/>
            </a:pPr>
            <a:endParaRPr lang="uk-UA" dirty="0" smtClean="0"/>
          </a:p>
          <a:p>
            <a:endParaRPr lang="uk-UA" dirty="0"/>
          </a:p>
        </p:txBody>
      </p:sp>
      <p:pic>
        <p:nvPicPr>
          <p:cNvPr id="1028" name="Picture 4" descr="C:\Users\Vovan\Desktop\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00504"/>
            <a:ext cx="3400425" cy="2314575"/>
          </a:xfrm>
          <a:prstGeom prst="rect">
            <a:avLst/>
          </a:prstGeom>
          <a:noFill/>
        </p:spPr>
      </p:pic>
      <p:pic>
        <p:nvPicPr>
          <p:cNvPr id="1031" name="Picture 7" descr="C:\Users\Vovan\Desktop\14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000504"/>
            <a:ext cx="3571900" cy="2423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358246" cy="1357314"/>
          </a:xfrm>
        </p:spPr>
        <p:txBody>
          <a:bodyPr>
            <a:normAutofit/>
          </a:bodyPr>
          <a:lstStyle/>
          <a:p>
            <a:pPr lvl="0"/>
            <a:r>
              <a:rPr lang="uk-UA" sz="2800" dirty="0" smtClean="0"/>
              <a:t>Методика оцінки токсичності ґрунтів та водних джерел за допомогою «Ростового тесту» 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143932" cy="3714776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2900" dirty="0" smtClean="0"/>
              <a:t>Оцінку </a:t>
            </a:r>
            <a:r>
              <a:rPr lang="ru-RU" sz="2900" dirty="0" err="1" smtClean="0"/>
              <a:t>токсичності</a:t>
            </a:r>
            <a:r>
              <a:rPr lang="ru-RU" sz="2900" dirty="0" smtClean="0"/>
              <a:t> за «</a:t>
            </a:r>
            <a:r>
              <a:rPr lang="ru-RU" sz="2900" dirty="0" err="1" smtClean="0"/>
              <a:t>Ростовим</a:t>
            </a:r>
            <a:r>
              <a:rPr lang="ru-RU" sz="2900" dirty="0" smtClean="0"/>
              <a:t> тестом» </a:t>
            </a:r>
            <a:r>
              <a:rPr lang="ru-RU" sz="2900" dirty="0" err="1" smtClean="0"/>
              <a:t>використовують</a:t>
            </a:r>
            <a:r>
              <a:rPr lang="ru-RU" sz="2900" dirty="0" smtClean="0"/>
              <a:t> для </a:t>
            </a:r>
            <a:r>
              <a:rPr lang="ru-RU" sz="2900" dirty="0" err="1" smtClean="0"/>
              <a:t>визначення</a:t>
            </a:r>
            <a:r>
              <a:rPr lang="ru-RU" sz="2900" dirty="0" smtClean="0"/>
              <a:t> </a:t>
            </a:r>
            <a:r>
              <a:rPr lang="ru-RU" sz="2900" dirty="0" err="1" smtClean="0"/>
              <a:t>токсичності</a:t>
            </a:r>
            <a:r>
              <a:rPr lang="ru-RU" sz="2900" dirty="0" smtClean="0"/>
              <a:t> </a:t>
            </a:r>
            <a:r>
              <a:rPr lang="ru-RU" sz="2900" dirty="0" err="1" smtClean="0"/>
              <a:t>різних</a:t>
            </a:r>
            <a:r>
              <a:rPr lang="ru-RU" sz="2900" dirty="0" smtClean="0"/>
              <a:t> </a:t>
            </a:r>
            <a:r>
              <a:rPr lang="ru-RU" sz="2900" dirty="0" err="1" smtClean="0"/>
              <a:t>субстратів</a:t>
            </a:r>
            <a:r>
              <a:rPr lang="ru-RU" sz="2900" dirty="0" smtClean="0"/>
              <a:t>: </a:t>
            </a:r>
            <a:r>
              <a:rPr lang="ru-RU" sz="2900" dirty="0" err="1" smtClean="0"/>
              <a:t>ґрунтів</a:t>
            </a:r>
            <a:r>
              <a:rPr lang="ru-RU" sz="2900" dirty="0" smtClean="0"/>
              <a:t>, </a:t>
            </a:r>
            <a:r>
              <a:rPr lang="ru-RU" sz="2900" dirty="0" err="1" smtClean="0"/>
              <a:t>водних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джерел</a:t>
            </a:r>
            <a:r>
              <a:rPr lang="ru-RU" sz="2900" dirty="0" smtClean="0"/>
              <a:t>, мулу, </a:t>
            </a:r>
            <a:r>
              <a:rPr lang="ru-RU" sz="2900" dirty="0" err="1" smtClean="0"/>
              <a:t>відходів</a:t>
            </a:r>
            <a:r>
              <a:rPr lang="ru-RU" sz="2900" dirty="0" smtClean="0"/>
              <a:t> та </a:t>
            </a:r>
            <a:r>
              <a:rPr lang="ru-RU" sz="2900" dirty="0" err="1" smtClean="0"/>
              <a:t>ін</a:t>
            </a:r>
            <a:r>
              <a:rPr lang="ru-RU" sz="2900" dirty="0" smtClean="0"/>
              <a:t>. Цей тест </a:t>
            </a:r>
            <a:r>
              <a:rPr lang="ru-RU" sz="2900" dirty="0" err="1" smtClean="0"/>
              <a:t>можна</a:t>
            </a:r>
            <a:r>
              <a:rPr lang="ru-RU" sz="2900" dirty="0" smtClean="0"/>
              <a:t> </a:t>
            </a:r>
            <a:r>
              <a:rPr lang="ru-RU" sz="2900" dirty="0" err="1" smtClean="0"/>
              <a:t>проводити</a:t>
            </a:r>
            <a:r>
              <a:rPr lang="ru-RU" sz="2900" dirty="0" smtClean="0"/>
              <a:t> в </a:t>
            </a:r>
            <a:r>
              <a:rPr lang="ru-RU" sz="2900" dirty="0" err="1" smtClean="0"/>
              <a:t>різних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варіантах</a:t>
            </a:r>
            <a:r>
              <a:rPr lang="ru-RU" sz="2900" dirty="0" smtClean="0"/>
              <a:t>:</a:t>
            </a:r>
          </a:p>
          <a:p>
            <a:pPr lvl="0"/>
            <a:r>
              <a:rPr lang="ru-RU" sz="2900" dirty="0" err="1" smtClean="0"/>
              <a:t>пророщування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насіння</a:t>
            </a:r>
            <a:r>
              <a:rPr lang="ru-RU" sz="2900" dirty="0" smtClean="0"/>
              <a:t> </a:t>
            </a:r>
            <a:r>
              <a:rPr lang="ru-RU" sz="2900" dirty="0" err="1" smtClean="0"/>
              <a:t>рослин</a:t>
            </a:r>
            <a:r>
              <a:rPr lang="ru-RU" sz="2900" dirty="0" smtClean="0"/>
              <a:t> на </a:t>
            </a:r>
            <a:r>
              <a:rPr lang="ru-RU" sz="2900" dirty="0" err="1" smtClean="0"/>
              <a:t>досліджуваних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зразках</a:t>
            </a:r>
            <a:r>
              <a:rPr lang="ru-RU" sz="2900" dirty="0" smtClean="0"/>
              <a:t> </a:t>
            </a:r>
            <a:r>
              <a:rPr lang="ru-RU" sz="2900" dirty="0" err="1" smtClean="0"/>
              <a:t>субстратів</a:t>
            </a:r>
            <a:r>
              <a:rPr lang="ru-RU" sz="2900" dirty="0" smtClean="0"/>
              <a:t>;</a:t>
            </a:r>
            <a:endParaRPr lang="uk-UA" sz="2900" dirty="0" smtClean="0"/>
          </a:p>
          <a:p>
            <a:pPr lvl="0"/>
            <a:r>
              <a:rPr lang="ru-RU" sz="2900" dirty="0" smtClean="0"/>
              <a:t>полив </a:t>
            </a:r>
            <a:r>
              <a:rPr lang="ru-RU" sz="2900" dirty="0" err="1" smtClean="0"/>
              <a:t>рослин</a:t>
            </a:r>
            <a:r>
              <a:rPr lang="ru-RU" sz="2900" dirty="0" smtClean="0"/>
              <a:t> </a:t>
            </a:r>
            <a:r>
              <a:rPr lang="ru-RU" sz="2900" dirty="0" err="1" smtClean="0"/>
              <a:t>досліджуваними</a:t>
            </a:r>
            <a:r>
              <a:rPr lang="ru-RU" sz="2900" dirty="0" smtClean="0"/>
              <a:t> </a:t>
            </a:r>
            <a:r>
              <a:rPr lang="ru-RU" sz="2900" dirty="0" err="1" smtClean="0"/>
              <a:t>рідинами</a:t>
            </a:r>
            <a:r>
              <a:rPr lang="ru-RU" sz="2900" dirty="0" smtClean="0"/>
              <a:t> при </a:t>
            </a:r>
            <a:r>
              <a:rPr lang="ru-RU" sz="2900" dirty="0" err="1" smtClean="0"/>
              <a:t>вирощуванні</a:t>
            </a:r>
            <a:r>
              <a:rPr lang="ru-RU" sz="2900" dirty="0" smtClean="0"/>
              <a:t> у </a:t>
            </a:r>
            <a:r>
              <a:rPr lang="ru-RU" sz="2900" dirty="0" err="1" smtClean="0"/>
              <a:t>пі</a:t>
            </a:r>
            <a:r>
              <a:rPr lang="uk-UA" sz="2900" dirty="0" err="1" smtClean="0"/>
              <a:t>щан</a:t>
            </a:r>
            <a:r>
              <a:rPr lang="ru-RU" sz="2900" dirty="0" err="1" smtClean="0"/>
              <a:t>ій</a:t>
            </a:r>
            <a:r>
              <a:rPr lang="ru-RU" sz="2900" dirty="0" smtClean="0"/>
              <a:t> </a:t>
            </a:r>
            <a:r>
              <a:rPr lang="ru-RU" sz="2900" dirty="0" err="1" smtClean="0"/>
              <a:t>або</a:t>
            </a:r>
            <a:r>
              <a:rPr lang="ru-RU" sz="2900" dirty="0" smtClean="0"/>
              <a:t> </a:t>
            </a:r>
            <a:r>
              <a:rPr lang="ru-RU" sz="2900" dirty="0" err="1" smtClean="0"/>
              <a:t>ґрунтовій</a:t>
            </a:r>
            <a:r>
              <a:rPr lang="ru-RU" sz="2900" dirty="0" smtClean="0"/>
              <a:t> культурах;</a:t>
            </a:r>
            <a:endParaRPr lang="uk-UA" sz="2900" dirty="0" smtClean="0"/>
          </a:p>
          <a:p>
            <a:r>
              <a:rPr lang="ru-RU" sz="2900" dirty="0" err="1" smtClean="0"/>
              <a:t>водна</a:t>
            </a:r>
            <a:r>
              <a:rPr lang="ru-RU" sz="2900" dirty="0" smtClean="0"/>
              <a:t> культура </a:t>
            </a:r>
            <a:r>
              <a:rPr lang="ru-RU" sz="2900" dirty="0" err="1" smtClean="0"/>
              <a:t>рослин</a:t>
            </a:r>
            <a:r>
              <a:rPr lang="ru-RU" sz="2900" dirty="0" smtClean="0"/>
              <a:t> на </a:t>
            </a:r>
            <a:r>
              <a:rPr lang="ru-RU" sz="2900" dirty="0" err="1" smtClean="0"/>
              <a:t>природних</a:t>
            </a:r>
            <a:r>
              <a:rPr lang="ru-RU" sz="2900" dirty="0" smtClean="0"/>
              <a:t>, </a:t>
            </a:r>
            <a:r>
              <a:rPr lang="ru-RU" sz="2900" dirty="0" err="1" smtClean="0"/>
              <a:t>питних</a:t>
            </a:r>
            <a:r>
              <a:rPr lang="ru-RU" sz="2900" dirty="0" smtClean="0"/>
              <a:t>, </a:t>
            </a:r>
            <a:r>
              <a:rPr lang="ru-RU" sz="2900" dirty="0" err="1" smtClean="0"/>
              <a:t>стічних</a:t>
            </a:r>
            <a:r>
              <a:rPr lang="ru-RU" sz="2900" dirty="0" smtClean="0"/>
              <a:t> водах, </a:t>
            </a:r>
            <a:r>
              <a:rPr lang="ru-RU" sz="2900" dirty="0" err="1" smtClean="0"/>
              <a:t>витяжках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</a:t>
            </a:r>
            <a:r>
              <a:rPr lang="ru-RU" sz="2900" dirty="0" err="1" smtClean="0"/>
              <a:t>ґрунтів</a:t>
            </a:r>
            <a:r>
              <a:rPr lang="ru-RU" sz="2900" dirty="0" smtClean="0"/>
              <a:t>, </a:t>
            </a:r>
            <a:r>
              <a:rPr lang="ru-RU" sz="2900" dirty="0" err="1" smtClean="0"/>
              <a:t>відходів</a:t>
            </a:r>
            <a:r>
              <a:rPr lang="ru-RU" sz="2900" dirty="0" smtClean="0"/>
              <a:t>, </a:t>
            </a:r>
            <a:r>
              <a:rPr lang="ru-RU" sz="2900" dirty="0" err="1" smtClean="0"/>
              <a:t>тощо</a:t>
            </a:r>
            <a:r>
              <a:rPr lang="ru-RU" sz="2900" dirty="0" smtClean="0"/>
              <a:t>;</a:t>
            </a:r>
          </a:p>
          <a:p>
            <a:r>
              <a:rPr lang="ru-RU" sz="2900" dirty="0" err="1" smtClean="0"/>
              <a:t>рулонна</a:t>
            </a:r>
            <a:r>
              <a:rPr lang="ru-RU" sz="2900" dirty="0" smtClean="0"/>
              <a:t> культура - </a:t>
            </a:r>
            <a:r>
              <a:rPr lang="ru-RU" sz="2900" dirty="0" err="1" smtClean="0"/>
              <a:t>насіння</a:t>
            </a:r>
            <a:r>
              <a:rPr lang="ru-RU" sz="2900" dirty="0" smtClean="0"/>
              <a:t> </a:t>
            </a:r>
            <a:r>
              <a:rPr lang="ru-RU" sz="2900" dirty="0" err="1" smtClean="0"/>
              <a:t>індикаторів</a:t>
            </a:r>
            <a:r>
              <a:rPr lang="ru-RU" sz="2900" dirty="0" smtClean="0"/>
              <a:t> </a:t>
            </a:r>
            <a:r>
              <a:rPr lang="ru-RU" sz="2900" dirty="0" err="1" smtClean="0"/>
              <a:t>розкладають</a:t>
            </a:r>
            <a:r>
              <a:rPr lang="ru-RU" sz="2900" dirty="0" smtClean="0"/>
              <a:t> на </a:t>
            </a:r>
            <a:r>
              <a:rPr lang="ru-RU" sz="2900" dirty="0" err="1" smtClean="0"/>
              <a:t>вологий</a:t>
            </a:r>
            <a:r>
              <a:rPr lang="ru-RU" sz="2900" dirty="0" smtClean="0"/>
              <a:t> </a:t>
            </a:r>
            <a:r>
              <a:rPr lang="ru-RU" sz="2900" dirty="0" err="1" smtClean="0"/>
              <a:t>папір</a:t>
            </a:r>
            <a:r>
              <a:rPr lang="ru-RU" sz="2900" dirty="0" smtClean="0"/>
              <a:t>, </a:t>
            </a:r>
            <a:r>
              <a:rPr lang="ru-RU" sz="2900" dirty="0" err="1" smtClean="0"/>
              <a:t>який</a:t>
            </a:r>
            <a:r>
              <a:rPr lang="ru-RU" sz="2900" dirty="0" smtClean="0"/>
              <a:t> </a:t>
            </a:r>
            <a:r>
              <a:rPr lang="ru-RU" sz="2900" dirty="0" err="1" smtClean="0"/>
              <a:t>скручують</a:t>
            </a:r>
            <a:r>
              <a:rPr lang="ru-RU" sz="2900" dirty="0" smtClean="0"/>
              <a:t> у рулон та </a:t>
            </a:r>
            <a:r>
              <a:rPr lang="ru-RU" sz="2900" dirty="0" err="1" smtClean="0"/>
              <a:t>ставлять</a:t>
            </a:r>
            <a:r>
              <a:rPr lang="ru-RU" sz="2900" dirty="0" smtClean="0"/>
              <a:t> у </a:t>
            </a:r>
            <a:r>
              <a:rPr lang="ru-RU" sz="2900" dirty="0" err="1" smtClean="0"/>
              <a:t>ємність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</a:t>
            </a:r>
            <a:r>
              <a:rPr lang="ru-RU" sz="2900" dirty="0" err="1" smtClean="0"/>
              <a:t>досліджуваною</a:t>
            </a:r>
            <a:r>
              <a:rPr lang="ru-RU" sz="2900" dirty="0" smtClean="0"/>
              <a:t> </a:t>
            </a:r>
            <a:r>
              <a:rPr lang="ru-RU" sz="2900" dirty="0" err="1" smtClean="0"/>
              <a:t>рідиною</a:t>
            </a:r>
            <a:r>
              <a:rPr lang="ru-RU" sz="2900" dirty="0" smtClean="0"/>
              <a:t>.</a:t>
            </a:r>
          </a:p>
          <a:p>
            <a:endParaRPr lang="ru-RU" dirty="0" smtClean="0"/>
          </a:p>
          <a:p>
            <a:r>
              <a:rPr lang="uk-UA" dirty="0" smtClean="0"/>
              <a:t>Фітотоксичний ефект (</a:t>
            </a:r>
            <a:r>
              <a:rPr lang="uk-UA" dirty="0" err="1" smtClean="0"/>
              <a:t>фітоефект</a:t>
            </a:r>
            <a:r>
              <a:rPr lang="uk-UA" dirty="0" smtClean="0"/>
              <a:t>) визначається у відсотках щодо маси рослин, довжини кореневої або стеблової системи, кількості ушкоджених рослин або кількості сходів. Виходячи з кількості рослинної маси, що утворилася, фітотоксичний ефект </a:t>
            </a:r>
            <a:br>
              <a:rPr lang="uk-UA" dirty="0" smtClean="0"/>
            </a:br>
            <a:r>
              <a:rPr lang="uk-UA" dirty="0" smtClean="0"/>
              <a:t>розраховується за формулою:</a:t>
            </a:r>
          </a:p>
          <a:p>
            <a:endParaRPr lang="ru-RU" dirty="0" smtClean="0"/>
          </a:p>
          <a:p>
            <a:pPr>
              <a:buNone/>
            </a:pPr>
            <a:endParaRPr lang="uk-UA" dirty="0" smtClean="0"/>
          </a:p>
          <a:p>
            <a:endParaRPr lang="uk-UA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857760"/>
            <a:ext cx="40466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1689" y="4500570"/>
            <a:ext cx="380083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785926"/>
            <a:ext cx="4868446" cy="294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3857628"/>
            <a:ext cx="3714776" cy="257176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>
            <a:normAutofit/>
          </a:bodyPr>
          <a:lstStyle/>
          <a:p>
            <a:pPr marR="0" lvl="0" indent="-27432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Дослідження </a:t>
            </a:r>
            <a:r>
              <a:rPr kumimoji="0" lang="uk-U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фітотоксичності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ґрунту та його водної витяжки проводилось для ділянок у м. Рівне : </a:t>
            </a:r>
          </a:p>
          <a:p>
            <a:pPr marR="0" lvl="0" indent="-324000" algn="just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№1 Перехрестя між вул. Соборна</a:t>
            </a:r>
            <a:r>
              <a:rPr kumimoji="0" lang="uk-UA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і   вул. Ювілейна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R="0" lvl="0" indent="-324000" algn="just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№2. Парк </a:t>
            </a:r>
            <a:r>
              <a:rPr kumimoji="0" lang="uk-U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“Хімік”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R="0" lvl="0" indent="-324000" algn="just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Контроль – с. Дорогобуж</a:t>
            </a: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3"/>
          <p:cNvSpPr>
            <a:spLocks noGrp="1"/>
          </p:cNvSpPr>
          <p:nvPr>
            <p:ph idx="1"/>
          </p:nvPr>
        </p:nvSpPr>
        <p:spPr>
          <a:xfrm>
            <a:off x="285720" y="142852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У нас була підозра на значне забруднення повітря та ґрунту у межах перехрестя з інтенсивним рухом транспорту, яке розташоване неподалік нашого дому. Ми вирішили це перевірити за допомогою </a:t>
            </a:r>
            <a:r>
              <a:rPr lang="uk-UA" sz="1600" dirty="0" err="1" smtClean="0"/>
              <a:t>біотестування</a:t>
            </a:r>
            <a:r>
              <a:rPr lang="uk-UA" sz="1600" dirty="0" smtClean="0"/>
              <a:t> з використанням насінин різних видів рослин. Також ми вирішили дослідити територію парку, розташованого поряд із перехрестям, щоб перевірити наскільки ефективно очищується забруднене повітря, зустрічаючи на своєму шляху зелені насадження.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7" y="1785926"/>
            <a:ext cx="3302023" cy="18573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4714884"/>
            <a:ext cx="3115376" cy="17523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dirty="0" smtClean="0"/>
              <a:t>У нашому дослідженні в якості середовища </a:t>
            </a:r>
            <a:br>
              <a:rPr lang="uk-UA" sz="3200" dirty="0" smtClean="0"/>
            </a:br>
            <a:r>
              <a:rPr lang="uk-UA" sz="3200" dirty="0" smtClean="0"/>
              <a:t>для пророщування </a:t>
            </a:r>
            <a:br>
              <a:rPr lang="uk-UA" sz="3200" dirty="0" smtClean="0"/>
            </a:br>
            <a:r>
              <a:rPr lang="uk-UA" sz="3200" dirty="0" smtClean="0"/>
              <a:t>ми використовували: </a:t>
            </a:r>
            <a:br>
              <a:rPr lang="uk-UA" sz="3200" dirty="0" smtClean="0"/>
            </a:b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6615130" cy="2185989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ґрунт, відібраний на перехресті з інтенсивним рухом транспорту;</a:t>
            </a:r>
          </a:p>
          <a:p>
            <a:pPr lvl="0"/>
            <a:r>
              <a:rPr lang="uk-UA" dirty="0" smtClean="0"/>
              <a:t>Ґрунт, відібраний на території парку;</a:t>
            </a:r>
          </a:p>
          <a:p>
            <a:pPr lvl="0"/>
            <a:r>
              <a:rPr lang="uk-UA" dirty="0" smtClean="0"/>
              <a:t>водна витяжка ґрунту з перехрестя;</a:t>
            </a:r>
          </a:p>
          <a:p>
            <a:r>
              <a:rPr lang="uk-UA" dirty="0" smtClean="0"/>
              <a:t>водна витяжка ґрунту з парку;</a:t>
            </a:r>
          </a:p>
          <a:p>
            <a:pPr lvl="0"/>
            <a:r>
              <a:rPr lang="uk-UA" dirty="0" smtClean="0"/>
              <a:t>чистий ґрунт, відібраний у с. Дорогобуж;</a:t>
            </a:r>
          </a:p>
          <a:p>
            <a:pPr lvl="0"/>
            <a:r>
              <a:rPr lang="uk-UA" dirty="0" smtClean="0"/>
              <a:t>відстояна кип</a:t>
            </a:r>
            <a:r>
              <a:rPr lang="en-US" dirty="0" smtClean="0"/>
              <a:t>’</a:t>
            </a:r>
            <a:r>
              <a:rPr lang="uk-UA" dirty="0" err="1" smtClean="0"/>
              <a:t>ячена</a:t>
            </a:r>
            <a:r>
              <a:rPr lang="uk-UA" dirty="0" smtClean="0"/>
              <a:t> вода.</a:t>
            </a:r>
          </a:p>
          <a:p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3500438"/>
            <a:ext cx="6286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Ми вирішили провести </a:t>
            </a:r>
            <a:r>
              <a:rPr lang="uk-UA" dirty="0" err="1" smtClean="0"/>
              <a:t>біотестування</a:t>
            </a:r>
            <a:r>
              <a:rPr lang="uk-UA" dirty="0" smtClean="0"/>
              <a:t> </a:t>
            </a:r>
            <a:r>
              <a:rPr lang="uk-UA" dirty="0" err="1" smtClean="0"/>
              <a:t>грунту</a:t>
            </a:r>
            <a:r>
              <a:rPr lang="uk-UA" dirty="0" smtClean="0"/>
              <a:t>, і </a:t>
            </a:r>
            <a:r>
              <a:rPr lang="uk-UA" dirty="0" err="1" smtClean="0"/>
              <a:t>біотестування</a:t>
            </a:r>
            <a:r>
              <a:rPr lang="uk-UA" dirty="0" smtClean="0"/>
              <a:t> його водної витяжки. </a:t>
            </a:r>
          </a:p>
          <a:p>
            <a:r>
              <a:rPr lang="uk-UA" dirty="0" smtClean="0"/>
              <a:t>Чи будуть дані результати однаковими чи будуть відрізнятися?</a:t>
            </a:r>
          </a:p>
          <a:p>
            <a:r>
              <a:rPr lang="ru-RU" dirty="0" err="1" smtClean="0"/>
              <a:t>Водна</a:t>
            </a:r>
            <a:r>
              <a:rPr lang="ru-RU" dirty="0" smtClean="0"/>
              <a:t> </a:t>
            </a:r>
            <a:r>
              <a:rPr lang="ru-RU" dirty="0" err="1" smtClean="0"/>
              <a:t>витяжка</a:t>
            </a:r>
            <a:r>
              <a:rPr lang="ru-RU" dirty="0" smtClean="0"/>
              <a:t> грунту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показати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водорозчинних</a:t>
            </a:r>
            <a:r>
              <a:rPr lang="ru-RU" dirty="0" smtClean="0"/>
              <a:t> </a:t>
            </a:r>
            <a:r>
              <a:rPr lang="ru-RU" dirty="0" err="1" smtClean="0"/>
              <a:t>забруднювачів</a:t>
            </a:r>
            <a:r>
              <a:rPr lang="ru-RU" dirty="0" smtClean="0"/>
              <a:t>. </a:t>
            </a:r>
            <a:endParaRPr lang="uk-UA" dirty="0" smtClean="0"/>
          </a:p>
          <a:p>
            <a:r>
              <a:rPr lang="uk-UA" dirty="0" smtClean="0"/>
              <a:t>О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токсичних</a:t>
            </a:r>
            <a:r>
              <a:rPr lang="ru-RU" dirty="0" smtClean="0"/>
              <a:t> </a:t>
            </a:r>
            <a:r>
              <a:rPr lang="ru-RU" dirty="0" err="1" smtClean="0"/>
              <a:t>компонентів</a:t>
            </a:r>
            <a:r>
              <a:rPr lang="ru-RU" dirty="0" smtClean="0"/>
              <a:t> </a:t>
            </a:r>
            <a:r>
              <a:rPr lang="ru-RU" dirty="0" err="1" smtClean="0"/>
              <a:t>зв'язується</a:t>
            </a:r>
            <a:r>
              <a:rPr lang="ru-RU" dirty="0" smtClean="0"/>
              <a:t> в </a:t>
            </a:r>
            <a:r>
              <a:rPr lang="ru-RU" dirty="0" err="1" smtClean="0"/>
              <a:t>ґрунті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переходить у </a:t>
            </a:r>
            <a:r>
              <a:rPr lang="ru-RU" dirty="0" err="1" smtClean="0"/>
              <a:t>розчин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І на </a:t>
            </a:r>
            <a:r>
              <a:rPr lang="ru-RU" dirty="0" err="1" smtClean="0"/>
              <a:t>водній</a:t>
            </a:r>
            <a:r>
              <a:rPr lang="ru-RU" dirty="0" smtClean="0"/>
              <a:t> </a:t>
            </a:r>
            <a:r>
              <a:rPr lang="ru-RU" dirty="0" err="1" smtClean="0"/>
              <a:t>витяжці</a:t>
            </a:r>
            <a:r>
              <a:rPr lang="ru-RU" dirty="0" smtClean="0"/>
              <a:t> грунту повинен бути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токсичності</a:t>
            </a:r>
            <a:r>
              <a:rPr lang="ru-RU" dirty="0" smtClean="0"/>
              <a:t> </a:t>
            </a:r>
            <a:r>
              <a:rPr lang="ru-RU" dirty="0" err="1" smtClean="0"/>
              <a:t>нижчий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на </a:t>
            </a:r>
            <a:r>
              <a:rPr lang="ru-RU" dirty="0" err="1" smtClean="0"/>
              <a:t>грунті</a:t>
            </a:r>
            <a:r>
              <a:rPr lang="ru-RU" dirty="0" smtClean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3500438"/>
            <a:ext cx="1727893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015286" cy="1000132"/>
          </a:xfrm>
        </p:spPr>
        <p:txBody>
          <a:bodyPr>
            <a:noAutofit/>
          </a:bodyPr>
          <a:lstStyle/>
          <a:p>
            <a:pPr algn="l"/>
            <a:r>
              <a:rPr lang="uk-UA" sz="3200" dirty="0" smtClean="0"/>
              <a:t>Вибір тест-об</a:t>
            </a:r>
            <a:r>
              <a:rPr lang="ru-RU" sz="3200" dirty="0" smtClean="0"/>
              <a:t>'</a:t>
            </a:r>
            <a:r>
              <a:rPr lang="uk-UA" sz="3200" dirty="0" err="1" smtClean="0"/>
              <a:t>єктів</a:t>
            </a:r>
            <a:r>
              <a:rPr lang="uk-UA" sz="3200" dirty="0" smtClean="0"/>
              <a:t> та закладення досліду для визначення </a:t>
            </a:r>
            <a:r>
              <a:rPr lang="uk-UA" sz="3200" dirty="0" err="1" smtClean="0"/>
              <a:t>фітотоксичності</a:t>
            </a:r>
            <a:r>
              <a:rPr lang="uk-UA" sz="3200" dirty="0" smtClean="0"/>
              <a:t> ґрунту та його водної витяжки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3257560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У процесі пошуку чутливих тест-об'єктів для оцінки токсичності водних та ґрунтових середовищ ми пророщували насіння наступних видів рослин: салату (</a:t>
            </a:r>
            <a:r>
              <a:rPr lang="en-US" dirty="0" err="1" smtClean="0"/>
              <a:t>Lactuca</a:t>
            </a:r>
            <a:r>
              <a:rPr lang="en-US" dirty="0" smtClean="0"/>
              <a:t> sativa L.), </a:t>
            </a:r>
            <a:r>
              <a:rPr lang="uk-UA" dirty="0" smtClean="0"/>
              <a:t>редису посівного (</a:t>
            </a:r>
            <a:r>
              <a:rPr lang="en-US" dirty="0" err="1" smtClean="0"/>
              <a:t>Raphanus</a:t>
            </a:r>
            <a:r>
              <a:rPr lang="en-US" dirty="0" smtClean="0"/>
              <a:t> </a:t>
            </a:r>
            <a:r>
              <a:rPr lang="en-US" dirty="0" err="1" smtClean="0"/>
              <a:t>sativus</a:t>
            </a:r>
            <a:r>
              <a:rPr lang="en-US" dirty="0" smtClean="0"/>
              <a:t> L.) </a:t>
            </a:r>
            <a:r>
              <a:rPr lang="uk-UA" dirty="0" smtClean="0"/>
              <a:t>і гороху (</a:t>
            </a:r>
            <a:r>
              <a:rPr lang="en-US" dirty="0" err="1" smtClean="0"/>
              <a:t>Pisum</a:t>
            </a:r>
            <a:r>
              <a:rPr lang="en-US" dirty="0" smtClean="0"/>
              <a:t> </a:t>
            </a:r>
            <a:r>
              <a:rPr lang="en-US" dirty="0" err="1" smtClean="0"/>
              <a:t>sativum</a:t>
            </a:r>
            <a:r>
              <a:rPr lang="en-US" dirty="0" smtClean="0"/>
              <a:t> L.). </a:t>
            </a:r>
          </a:p>
          <a:p>
            <a:r>
              <a:rPr lang="uk-UA" dirty="0" smtClean="0"/>
              <a:t>Для паралельного порівняння </a:t>
            </a:r>
            <a:r>
              <a:rPr lang="uk-UA" dirty="0" err="1" smtClean="0"/>
              <a:t>біотестування</a:t>
            </a:r>
            <a:r>
              <a:rPr lang="uk-UA" dirty="0" smtClean="0"/>
              <a:t> в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тест-об'єктів</a:t>
            </a:r>
            <a:r>
              <a:rPr lang="ru-RU" dirty="0" smtClean="0"/>
              <a:t> </a:t>
            </a:r>
            <a:r>
              <a:rPr lang="uk-UA" dirty="0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брати</a:t>
            </a:r>
            <a:r>
              <a:rPr lang="ru-RU" dirty="0" smtClean="0"/>
              <a:t> </a:t>
            </a:r>
            <a:r>
              <a:rPr lang="ru-RU" dirty="0" err="1" smtClean="0"/>
              <a:t>бобову</a:t>
            </a:r>
            <a:r>
              <a:rPr lang="ru-RU" dirty="0" smtClean="0"/>
              <a:t> культуру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небобову</a:t>
            </a:r>
            <a:r>
              <a:rPr lang="ru-RU" dirty="0" smtClean="0"/>
              <a:t>.  Тому м</a:t>
            </a:r>
            <a:r>
              <a:rPr lang="uk-UA" dirty="0" smtClean="0"/>
              <a:t>и взяли дводольні рослини, зокрема і бобову (горох). На початку свого росту сходи живляться в основному за рахунок поживних речовин насіння. У гороху та інших дводольних рослинах всі необхідні для зародка поживні речовини знаходяться в сім’ядолях, </a:t>
            </a:r>
            <a:r>
              <a:rPr lang="ru-RU" dirty="0" smtClean="0"/>
              <a:t>а </a:t>
            </a:r>
            <a:r>
              <a:rPr lang="uk-UA" dirty="0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однодольних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таких як </a:t>
            </a:r>
            <a:r>
              <a:rPr lang="ru-RU" dirty="0" err="1" smtClean="0"/>
              <a:t>пшениця</a:t>
            </a:r>
            <a:r>
              <a:rPr lang="ru-RU" dirty="0" smtClean="0"/>
              <a:t>, вони </a:t>
            </a:r>
            <a:r>
              <a:rPr lang="ru-RU" dirty="0" err="1" smtClean="0"/>
              <a:t>знаходяться</a:t>
            </a:r>
            <a:r>
              <a:rPr lang="ru-RU" dirty="0" smtClean="0"/>
              <a:t> в </a:t>
            </a:r>
            <a:r>
              <a:rPr lang="ru-RU" dirty="0" err="1" smtClean="0"/>
              <a:t>ендоспермі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2857488" y="4429132"/>
            <a:ext cx="3714776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600201"/>
            <a:ext cx="5257808" cy="4900633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Першим етапом дослідження був обрахунок кількості пророслих рослин і обчислення % пророслих насінин. </a:t>
            </a:r>
          </a:p>
          <a:p>
            <a:r>
              <a:rPr lang="uk-UA" dirty="0" smtClean="0"/>
              <a:t>Другий етап полягав у вимірюванні довжини головного кореня. Ми не обмежились лише енергією проростання, оскільки н</a:t>
            </a:r>
            <a:r>
              <a:rPr lang="ru-RU" dirty="0" smtClean="0"/>
              <a:t>а початку </a:t>
            </a:r>
            <a:r>
              <a:rPr lang="ru-RU" dirty="0" err="1" smtClean="0"/>
              <a:t>свого</a:t>
            </a:r>
            <a:r>
              <a:rPr lang="ru-RU" dirty="0" smtClean="0"/>
              <a:t> проростання сходи </a:t>
            </a:r>
            <a:r>
              <a:rPr lang="ru-RU" dirty="0" err="1" smtClean="0"/>
              <a:t>живляться</a:t>
            </a:r>
            <a:r>
              <a:rPr lang="uk-UA" dirty="0" smtClean="0"/>
              <a:t> в основному </a:t>
            </a:r>
            <a:r>
              <a:rPr lang="ru-RU" dirty="0" smtClean="0"/>
              <a:t>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поживних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рослина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не </a:t>
            </a:r>
            <a:r>
              <a:rPr lang="ru-RU" dirty="0" err="1" smtClean="0"/>
              <a:t>здатна</a:t>
            </a:r>
            <a:r>
              <a:rPr lang="ru-RU" dirty="0" smtClean="0"/>
              <a:t> </a:t>
            </a:r>
            <a:r>
              <a:rPr lang="ru-RU" dirty="0" err="1" smtClean="0"/>
              <a:t>поглинати</a:t>
            </a:r>
            <a:r>
              <a:rPr lang="ru-RU" dirty="0" smtClean="0"/>
              <a:t> </a:t>
            </a:r>
            <a:r>
              <a:rPr lang="ru-RU" dirty="0" err="1" smtClean="0"/>
              <a:t>кореневою</a:t>
            </a:r>
            <a:r>
              <a:rPr lang="ru-RU" dirty="0" smtClean="0"/>
              <a:t> системою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поживні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ґрунту</a:t>
            </a:r>
            <a:r>
              <a:rPr lang="ru-RU" dirty="0" smtClean="0"/>
              <a:t>,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відчути</a:t>
            </a:r>
            <a:r>
              <a:rPr lang="ru-RU" dirty="0" smtClean="0"/>
              <a:t> у </a:t>
            </a:r>
            <a:r>
              <a:rPr lang="ru-RU" dirty="0" err="1" smtClean="0"/>
              <a:t>достатній</a:t>
            </a:r>
            <a:r>
              <a:rPr lang="ru-RU" dirty="0" smtClean="0"/>
              <a:t> </a:t>
            </a:r>
            <a:r>
              <a:rPr lang="ru-RU" dirty="0" err="1" smtClean="0"/>
              <a:t>мірі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полютантів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грунту. </a:t>
            </a:r>
          </a:p>
          <a:p>
            <a:r>
              <a:rPr lang="uk-UA" dirty="0" smtClean="0"/>
              <a:t>Третій етап полягав у проведенні визначення чутливості тест-об'єктів та визначенні фітотоксичного ефекту за формулою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90" y="2626959"/>
            <a:ext cx="4494369" cy="2526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69" y="1578953"/>
            <a:ext cx="2387031" cy="42436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6" y="1581617"/>
            <a:ext cx="4120104" cy="23175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454"/>
          <a:stretch/>
        </p:blipFill>
        <p:spPr>
          <a:xfrm>
            <a:off x="683568" y="3978769"/>
            <a:ext cx="2003380" cy="26905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793"/>
          <a:stretch/>
        </p:blipFill>
        <p:spPr>
          <a:xfrm>
            <a:off x="3923928" y="3998188"/>
            <a:ext cx="2052449" cy="267117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468</TotalTime>
  <Words>1042</Words>
  <Application>Microsoft Office PowerPoint</Application>
  <PresentationFormat>Экран (4:3)</PresentationFormat>
  <Paragraphs>183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Оцінка рослинних тест-об'єктів за рівнем їх чутливості відносно забруднення ґрунтів м. Рівне</vt:lpstr>
      <vt:lpstr>     Мета: оцінити окремі ділянки міста Рівного за рівнем загальної токсичності ґрунту та його водної витяжки методом біотестування за паростками рослин-індикаторів</vt:lpstr>
      <vt:lpstr>Біотестування полютантів у навколишньому середовищі</vt:lpstr>
      <vt:lpstr>Методика оцінки токсичності ґрунтів та водних джерел за допомогою «Ростового тесту» </vt:lpstr>
      <vt:lpstr>Слайд 5</vt:lpstr>
      <vt:lpstr>У нашому дослідженні в якості середовища  для пророщування  ми використовували:  </vt:lpstr>
      <vt:lpstr>Вибір тест-об'єктів та закладення досліду для визначення фітотоксичності ґрунту та його водної витяжки</vt:lpstr>
      <vt:lpstr>Слайд 8</vt:lpstr>
      <vt:lpstr>Слайд 9</vt:lpstr>
      <vt:lpstr>Вплив ґрунту та його водної витяжки на проростання тест-об'єктів</vt:lpstr>
      <vt:lpstr>Вплив тест-середовища на показники розвитку тест-об’єктів</vt:lpstr>
      <vt:lpstr>Висновки</vt:lpstr>
      <vt:lpstr>Дякую за увагу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Оцінка рослинних тест-об'єктів за рівнем їх чутливості відносно забруднення ґрунтів м. Рівне</dc:title>
  <dc:creator>Vovan</dc:creator>
  <cp:lastModifiedBy>Vovan</cp:lastModifiedBy>
  <cp:revision>40</cp:revision>
  <dcterms:created xsi:type="dcterms:W3CDTF">2020-04-25T08:26:00Z</dcterms:created>
  <dcterms:modified xsi:type="dcterms:W3CDTF">2020-04-26T13:06:07Z</dcterms:modified>
</cp:coreProperties>
</file>