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0" r:id="rId3"/>
    <p:sldId id="270" r:id="rId4"/>
    <p:sldId id="264" r:id="rId5"/>
    <p:sldId id="265" r:id="rId6"/>
    <p:sldId id="275" r:id="rId7"/>
    <p:sldId id="266" r:id="rId8"/>
    <p:sldId id="267" r:id="rId9"/>
    <p:sldId id="276" r:id="rId10"/>
    <p:sldId id="269" r:id="rId11"/>
    <p:sldId id="271" r:id="rId12"/>
    <p:sldId id="272" r:id="rId13"/>
    <p:sldId id="278" r:id="rId14"/>
    <p:sldId id="273" r:id="rId15"/>
    <p:sldId id="274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4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2;&#1083;&#1077;&#1093;\Desktop\&#1084;&#1072;&#1085;\&#1088;&#1077;&#1079;&#1091;&#1083;&#1100;&#1090;&#1072;&#109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2;&#1083;&#1077;&#1093;\Desktop\&#1084;&#1072;&#1085;\&#1088;&#1077;&#1079;&#1091;&#1083;&#1100;&#1090;&#1072;&#1090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72;&#1083;&#1077;&#1093;\Desktop\&#1084;&#1072;&#1085;\&#1088;&#1077;&#1079;&#1091;&#1083;&#1100;&#1090;&#1072;&#1090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&#1072;&#1083;&#1077;&#1093;\Desktop\&#1084;&#1072;&#1085;\&#1088;&#1077;&#1079;&#1091;&#1083;&#1100;&#1090;&#1072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сповільнені рухи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20%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FA-443C-953A-3A9F26EE63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40%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FA-443C-953A-3A9F26EE638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26,6%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FA-443C-953A-3A9F26EE638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колби №1 (цукор)</c:v>
                </c:pt>
                <c:pt idx="1">
                  <c:v>колби №2 (сахарин)</c:v>
                </c:pt>
                <c:pt idx="2">
                  <c:v>колби №3 (стевія)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6</c:v>
                </c:pt>
                <c:pt idx="1">
                  <c:v>12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FA-443C-953A-3A9F26EE638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перестали літати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FA-443C-953A-3A9F26EE63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16,6%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FA-443C-953A-3A9F26EE638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6,6%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FA-443C-953A-3A9F26EE638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колби №1 (цукор)</c:v>
                </c:pt>
                <c:pt idx="1">
                  <c:v>колби №2 (сахарин)</c:v>
                </c:pt>
                <c:pt idx="2">
                  <c:v>колби №3 (стевія)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0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CFA-443C-953A-3A9F26EE638F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загибель мух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FA-443C-953A-3A9F26EE63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10%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FA-443C-953A-3A9F26EE638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FA-443C-953A-3A9F26EE638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колби №1 (цукор)</c:v>
                </c:pt>
                <c:pt idx="1">
                  <c:v>колби №2 (сахарин)</c:v>
                </c:pt>
                <c:pt idx="2">
                  <c:v>колби №3 (стевія)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CFA-443C-953A-3A9F26EE63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9127168"/>
        <c:axId val="70595328"/>
      </c:barChart>
      <c:catAx>
        <c:axId val="69127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0595328"/>
        <c:crosses val="autoZero"/>
        <c:auto val="1"/>
        <c:lblAlgn val="ctr"/>
        <c:lblOffset val="100"/>
        <c:noMultiLvlLbl val="0"/>
      </c:catAx>
      <c:valAx>
        <c:axId val="70595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1271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сповільнені рухи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20%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91-48F2-8C65-8168F1A33FE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23,3%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91-48F2-8C65-8168F1A33FE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26,6%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91-48F2-8C65-8168F1A33F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Лист3!$B$1:$D$1</c:f>
              <c:strCache>
                <c:ptCount val="3"/>
                <c:pt idx="0">
                  <c:v>колби №1</c:v>
                </c:pt>
                <c:pt idx="1">
                  <c:v>колби №2</c:v>
                </c:pt>
                <c:pt idx="2">
                  <c:v>колби №3</c:v>
                </c:pt>
              </c:strCache>
            </c:strRef>
          </c:cat>
          <c:val>
            <c:numRef>
              <c:f>Лист3!$B$2:$D$2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91-48F2-8C65-8168F1A33FEB}"/>
            </c:ext>
          </c:extLst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перестали літати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26,6%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91-48F2-8C65-8168F1A33FE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43,3%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91-48F2-8C65-8168F1A33FEB}"/>
                </c:ext>
              </c:extLst>
            </c:dLbl>
            <c:dLbl>
              <c:idx val="2"/>
              <c:layout>
                <c:manualLayout>
                  <c:x val="8.5392691595889587E-3"/>
                  <c:y val="2.9670207467173619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23,3%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91-48F2-8C65-8168F1A33F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Лист3!$B$1:$D$1</c:f>
              <c:strCache>
                <c:ptCount val="3"/>
                <c:pt idx="0">
                  <c:v>колби №1</c:v>
                </c:pt>
                <c:pt idx="1">
                  <c:v>колби №2</c:v>
                </c:pt>
                <c:pt idx="2">
                  <c:v>колби №3</c:v>
                </c:pt>
              </c:strCache>
            </c:strRef>
          </c:cat>
          <c:val>
            <c:numRef>
              <c:f>Лист3!$B$3:$D$3</c:f>
              <c:numCache>
                <c:formatCode>General</c:formatCode>
                <c:ptCount val="3"/>
                <c:pt idx="0">
                  <c:v>8</c:v>
                </c:pt>
                <c:pt idx="1">
                  <c:v>13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391-48F2-8C65-8168F1A33FEB}"/>
            </c:ext>
          </c:extLst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загибель мух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6,6%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91-48F2-8C65-8168F1A33FE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26,6%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91-48F2-8C65-8168F1A33FEB}"/>
                </c:ext>
              </c:extLst>
            </c:dLbl>
            <c:dLbl>
              <c:idx val="2"/>
              <c:layout>
                <c:manualLayout>
                  <c:x val="9.759164753815954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13,3%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91-48F2-8C65-8168F1A33F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Лист3!$B$1:$D$1</c:f>
              <c:strCache>
                <c:ptCount val="3"/>
                <c:pt idx="0">
                  <c:v>колби №1</c:v>
                </c:pt>
                <c:pt idx="1">
                  <c:v>колби №2</c:v>
                </c:pt>
                <c:pt idx="2">
                  <c:v>колби №3</c:v>
                </c:pt>
              </c:strCache>
            </c:strRef>
          </c:cat>
          <c:val>
            <c:numRef>
              <c:f>Лист3!$B$4:$D$4</c:f>
              <c:numCache>
                <c:formatCode>General</c:formatCode>
                <c:ptCount val="3"/>
                <c:pt idx="0">
                  <c:v>2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391-48F2-8C65-8168F1A33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609920"/>
        <c:axId val="70636288"/>
      </c:barChart>
      <c:catAx>
        <c:axId val="7060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ru-UA"/>
          </a:p>
        </c:txPr>
        <c:crossAx val="70636288"/>
        <c:crosses val="autoZero"/>
        <c:auto val="1"/>
        <c:lblAlgn val="ctr"/>
        <c:lblOffset val="100"/>
        <c:noMultiLvlLbl val="0"/>
      </c:catAx>
      <c:valAx>
        <c:axId val="7063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ru-UA"/>
          </a:p>
        </c:txPr>
        <c:crossAx val="706099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ru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386953732413194E-2"/>
          <c:y val="5.6374674761491793E-2"/>
          <c:w val="0.69305842983091159"/>
          <c:h val="0.8042570676063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Лист4!$A$2</c:f>
              <c:strCache>
                <c:ptCount val="1"/>
                <c:pt idx="0">
                  <c:v>сповільнені рухи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2000" dirty="0"/>
                      <a:t>26,6%</a:t>
                    </a:r>
                    <a:endParaRPr lang="en-US" sz="20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26-40E0-81A8-DACB8E25D3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Лист4!$B$1:$D$1</c:f>
              <c:strCache>
                <c:ptCount val="3"/>
                <c:pt idx="0">
                  <c:v>колби №1</c:v>
                </c:pt>
                <c:pt idx="1">
                  <c:v>колби №2</c:v>
                </c:pt>
                <c:pt idx="2">
                  <c:v>колби №3</c:v>
                </c:pt>
              </c:strCache>
            </c:strRef>
          </c:cat>
          <c:val>
            <c:numRef>
              <c:f>Лист4!$B$2:$D$2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26-40E0-81A8-DACB8E25D360}"/>
            </c:ext>
          </c:extLst>
        </c:ser>
        <c:ser>
          <c:idx val="1"/>
          <c:order val="1"/>
          <c:tx>
            <c:strRef>
              <c:f>Лист4!$A$3</c:f>
              <c:strCache>
                <c:ptCount val="1"/>
                <c:pt idx="0">
                  <c:v>перестали літати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33,3%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26-40E0-81A8-DACB8E25D36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40%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26-40E0-81A8-DACB8E25D36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26,6%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26-40E0-81A8-DACB8E25D3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Лист4!$B$1:$D$1</c:f>
              <c:strCache>
                <c:ptCount val="3"/>
                <c:pt idx="0">
                  <c:v>колби №1</c:v>
                </c:pt>
                <c:pt idx="1">
                  <c:v>колби №2</c:v>
                </c:pt>
                <c:pt idx="2">
                  <c:v>колби №3</c:v>
                </c:pt>
              </c:strCache>
            </c:strRef>
          </c:cat>
          <c:val>
            <c:numRef>
              <c:f>Лист4!$B$3:$D$3</c:f>
              <c:numCache>
                <c:formatCode>General</c:formatCode>
                <c:ptCount val="3"/>
                <c:pt idx="0">
                  <c:v>10</c:v>
                </c:pt>
                <c:pt idx="1">
                  <c:v>12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26-40E0-81A8-DACB8E25D360}"/>
            </c:ext>
          </c:extLst>
        </c:ser>
        <c:ser>
          <c:idx val="2"/>
          <c:order val="2"/>
          <c:tx>
            <c:strRef>
              <c:f>Лист4!$A$4</c:f>
              <c:strCache>
                <c:ptCount val="1"/>
                <c:pt idx="0">
                  <c:v>загибель мух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16,6%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26-40E0-81A8-DACB8E25D36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46,6%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26-40E0-81A8-DACB8E25D360}"/>
                </c:ext>
              </c:extLst>
            </c:dLbl>
            <c:dLbl>
              <c:idx val="2"/>
              <c:layout>
                <c:manualLayout>
                  <c:x val="1.4599291129694852E-2"/>
                  <c:y val="-5.7820179242555119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26,6%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526-40E0-81A8-DACB8E25D3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Лист4!$B$1:$D$1</c:f>
              <c:strCache>
                <c:ptCount val="3"/>
                <c:pt idx="0">
                  <c:v>колби №1</c:v>
                </c:pt>
                <c:pt idx="1">
                  <c:v>колби №2</c:v>
                </c:pt>
                <c:pt idx="2">
                  <c:v>колби №3</c:v>
                </c:pt>
              </c:strCache>
            </c:strRef>
          </c:cat>
          <c:val>
            <c:numRef>
              <c:f>Лист4!$B$4:$D$4</c:f>
              <c:numCache>
                <c:formatCode>General</c:formatCode>
                <c:ptCount val="3"/>
                <c:pt idx="0">
                  <c:v>5</c:v>
                </c:pt>
                <c:pt idx="1">
                  <c:v>14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26-40E0-81A8-DACB8E25D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017216"/>
        <c:axId val="75031296"/>
      </c:barChart>
      <c:catAx>
        <c:axId val="75017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ru-UA"/>
          </a:p>
        </c:txPr>
        <c:crossAx val="75031296"/>
        <c:crosses val="autoZero"/>
        <c:auto val="1"/>
        <c:lblAlgn val="ctr"/>
        <c:lblOffset val="100"/>
        <c:noMultiLvlLbl val="0"/>
      </c:catAx>
      <c:valAx>
        <c:axId val="7503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ru-UA"/>
          </a:p>
        </c:txPr>
        <c:crossAx val="750172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ru-UA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69149590722535"/>
          <c:y val="3.5045794090782408E-2"/>
          <c:w val="0.45698854575511139"/>
          <c:h val="0.786632074101409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чорне забарвлення тіла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8B97-41BD-A38F-DBA40C639C56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8B97-41BD-A38F-DBA40C639C56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8B97-41BD-A38F-DBA40C639C56}"/>
              </c:ext>
            </c:extLst>
          </c:dPt>
          <c:cat>
            <c:strRef>
              <c:f>Лист2!$B$1:$D$1</c:f>
              <c:strCache>
                <c:ptCount val="3"/>
                <c:pt idx="0">
                  <c:v>колба №1 (цукор)</c:v>
                </c:pt>
                <c:pt idx="1">
                  <c:v>колба №2 (сахарин)</c:v>
                </c:pt>
                <c:pt idx="2">
                  <c:v>колба №3 (стевія)</c:v>
                </c:pt>
              </c:strCache>
            </c:strRef>
          </c:cat>
          <c:val>
            <c:numRef>
              <c:f>Лист2!$B$2:$D$2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97-41BD-A38F-DBA40C639C56}"/>
            </c:ext>
          </c:extLst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зачаткові крила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Лист2!$B$1:$D$1</c:f>
              <c:strCache>
                <c:ptCount val="3"/>
                <c:pt idx="0">
                  <c:v>колба №1 (цукор)</c:v>
                </c:pt>
                <c:pt idx="1">
                  <c:v>колба №2 (сахарин)</c:v>
                </c:pt>
                <c:pt idx="2">
                  <c:v>колба №3 (стевія)</c:v>
                </c:pt>
              </c:strCache>
            </c:strRef>
          </c:cat>
          <c:val>
            <c:numRef>
              <c:f>Лист2!$B$3:$D$3</c:f>
              <c:numCache>
                <c:formatCode>General</c:formatCode>
                <c:ptCount val="3"/>
                <c:pt idx="0">
                  <c:v>0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97-41BD-A38F-DBA40C639C56}"/>
            </c:ext>
          </c:extLst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вишневі очі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Лист2!$B$1:$D$1</c:f>
              <c:strCache>
                <c:ptCount val="3"/>
                <c:pt idx="0">
                  <c:v>колба №1 (цукор)</c:v>
                </c:pt>
                <c:pt idx="1">
                  <c:v>колба №2 (сахарин)</c:v>
                </c:pt>
                <c:pt idx="2">
                  <c:v>колба №3 (стевія)</c:v>
                </c:pt>
              </c:strCache>
            </c:strRef>
          </c:cat>
          <c:val>
            <c:numRef>
              <c:f>Лист2!$B$4:$D$4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97-41BD-A38F-DBA40C639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349376"/>
        <c:axId val="75371648"/>
      </c:barChart>
      <c:catAx>
        <c:axId val="75349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UA"/>
          </a:p>
        </c:txPr>
        <c:crossAx val="75371648"/>
        <c:crosses val="autoZero"/>
        <c:auto val="1"/>
        <c:lblAlgn val="ctr"/>
        <c:lblOffset val="100"/>
        <c:noMultiLvlLbl val="0"/>
      </c:catAx>
      <c:valAx>
        <c:axId val="753716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UA"/>
          </a:p>
        </c:txPr>
        <c:crossAx val="75349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832963886697865"/>
          <c:y val="0.3674907664856934"/>
          <c:w val="0.28071076106250292"/>
          <c:h val="0.29792863552449539"/>
        </c:manualLayout>
      </c:layout>
      <c:overlay val="0"/>
      <c:txPr>
        <a:bodyPr/>
        <a:lstStyle/>
        <a:p>
          <a:pPr>
            <a:defRPr sz="2000"/>
          </a:pPr>
          <a:endParaRPr lang="ru-UA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A531F8-D51F-4E80-9939-5C04F4B88AB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E70EB7-961F-4A42-9DCA-282B5438A4E2}">
      <dgm:prSet phldrT="[Текст]"/>
      <dgm:spPr/>
      <dgm:t>
        <a:bodyPr/>
        <a:lstStyle/>
        <a:p>
          <a:r>
            <a:rPr lang="uk-UA" dirty="0"/>
            <a:t>Негативні властивості</a:t>
          </a:r>
          <a:endParaRPr lang="ru-RU" dirty="0"/>
        </a:p>
      </dgm:t>
    </dgm:pt>
    <dgm:pt modelId="{370CE7F0-9B7A-445E-829F-8C11FB744EDC}" type="parTrans" cxnId="{DF612138-FFD9-478F-823A-A009B7A145A7}">
      <dgm:prSet/>
      <dgm:spPr/>
      <dgm:t>
        <a:bodyPr/>
        <a:lstStyle/>
        <a:p>
          <a:endParaRPr lang="ru-RU"/>
        </a:p>
      </dgm:t>
    </dgm:pt>
    <dgm:pt modelId="{A38136EC-8FA7-4A34-A7EB-8D5D2757A6E6}" type="sibTrans" cxnId="{DF612138-FFD9-478F-823A-A009B7A145A7}">
      <dgm:prSet/>
      <dgm:spPr/>
      <dgm:t>
        <a:bodyPr/>
        <a:lstStyle/>
        <a:p>
          <a:endParaRPr lang="ru-RU"/>
        </a:p>
      </dgm:t>
    </dgm:pt>
    <dgm:pt modelId="{3B22C0EF-27D2-4DFE-AD1A-380ED00C5A70}">
      <dgm:prSet phldrT="[Текст]" custT="1"/>
      <dgm:spPr/>
      <dgm:t>
        <a:bodyPr/>
        <a:lstStyle/>
        <a:p>
          <a:r>
            <a:rPr lang="uk-UA" sz="2800" dirty="0">
              <a:latin typeface="Arial" pitchFamily="34" charset="0"/>
              <a:cs typeface="Arial" pitchFamily="34" charset="0"/>
            </a:rPr>
            <a:t>Набір ваги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A34C762C-C824-4504-87FA-64EB71D3ED34}" type="parTrans" cxnId="{75776CE3-891B-41FD-B5AD-2B361784CA5D}">
      <dgm:prSet/>
      <dgm:spPr/>
      <dgm:t>
        <a:bodyPr/>
        <a:lstStyle/>
        <a:p>
          <a:endParaRPr lang="ru-RU"/>
        </a:p>
      </dgm:t>
    </dgm:pt>
    <dgm:pt modelId="{B34254F4-EE6D-4E1F-8D77-75DB626769FB}" type="sibTrans" cxnId="{75776CE3-891B-41FD-B5AD-2B361784CA5D}">
      <dgm:prSet/>
      <dgm:spPr/>
      <dgm:t>
        <a:bodyPr/>
        <a:lstStyle/>
        <a:p>
          <a:endParaRPr lang="ru-RU"/>
        </a:p>
      </dgm:t>
    </dgm:pt>
    <dgm:pt modelId="{DDD896AF-CA2D-41A7-8B43-C52A37C1644F}">
      <dgm:prSet phldrT="[Текст]" custT="1"/>
      <dgm:spPr/>
      <dgm:t>
        <a:bodyPr/>
        <a:lstStyle/>
        <a:p>
          <a:r>
            <a:rPr lang="uk-UA" sz="2800" dirty="0">
              <a:latin typeface="Arial" pitchFamily="34" charset="0"/>
              <a:cs typeface="Arial" pitchFamily="34" charset="0"/>
            </a:rPr>
            <a:t>Канцерогенна дія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1337EE17-876F-41E7-897F-5158F7582254}" type="parTrans" cxnId="{38A3B0E8-C70B-4E96-B27C-508020734A17}">
      <dgm:prSet/>
      <dgm:spPr/>
      <dgm:t>
        <a:bodyPr/>
        <a:lstStyle/>
        <a:p>
          <a:endParaRPr lang="ru-RU"/>
        </a:p>
      </dgm:t>
    </dgm:pt>
    <dgm:pt modelId="{AC46AED6-D025-4778-BB96-EF6C83D69A71}" type="sibTrans" cxnId="{38A3B0E8-C70B-4E96-B27C-508020734A17}">
      <dgm:prSet/>
      <dgm:spPr/>
      <dgm:t>
        <a:bodyPr/>
        <a:lstStyle/>
        <a:p>
          <a:endParaRPr lang="ru-RU"/>
        </a:p>
      </dgm:t>
    </dgm:pt>
    <dgm:pt modelId="{20EED7D6-B973-4765-A826-04EA4EA7A8BA}">
      <dgm:prSet phldrT="[Текст]"/>
      <dgm:spPr/>
      <dgm:t>
        <a:bodyPr/>
        <a:lstStyle/>
        <a:p>
          <a:r>
            <a:rPr lang="uk-UA" dirty="0"/>
            <a:t>Позитивні властивості</a:t>
          </a:r>
          <a:endParaRPr lang="ru-RU" dirty="0"/>
        </a:p>
      </dgm:t>
    </dgm:pt>
    <dgm:pt modelId="{E24B1001-08AF-4E90-AD27-C86A325EC0FD}" type="parTrans" cxnId="{A27E9F2E-27C2-406B-B83E-C09B2F23E520}">
      <dgm:prSet/>
      <dgm:spPr/>
      <dgm:t>
        <a:bodyPr/>
        <a:lstStyle/>
        <a:p>
          <a:endParaRPr lang="ru-RU"/>
        </a:p>
      </dgm:t>
    </dgm:pt>
    <dgm:pt modelId="{C65210D7-18E7-4DA9-B6C4-17FBA93EB415}" type="sibTrans" cxnId="{A27E9F2E-27C2-406B-B83E-C09B2F23E520}">
      <dgm:prSet/>
      <dgm:spPr/>
      <dgm:t>
        <a:bodyPr/>
        <a:lstStyle/>
        <a:p>
          <a:endParaRPr lang="ru-RU"/>
        </a:p>
      </dgm:t>
    </dgm:pt>
    <dgm:pt modelId="{DC72FE07-95EA-4999-9AFB-DB884C2172E7}">
      <dgm:prSet phldrT="[Текст]" custT="1"/>
      <dgm:spPr/>
      <dgm:t>
        <a:bodyPr/>
        <a:lstStyle/>
        <a:p>
          <a:r>
            <a:rPr lang="uk-UA" sz="2800" dirty="0">
              <a:latin typeface="Arial" pitchFamily="34" charset="0"/>
              <a:cs typeface="Arial" pitchFamily="34" charset="0"/>
            </a:rPr>
            <a:t>Не впливають на рівень глюкози в крові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C47B2B4F-7897-49E8-AC5A-379F525F71D6}" type="parTrans" cxnId="{52E83F1B-B363-4EEA-84EA-FBEFC0A8B3AC}">
      <dgm:prSet/>
      <dgm:spPr/>
      <dgm:t>
        <a:bodyPr/>
        <a:lstStyle/>
        <a:p>
          <a:endParaRPr lang="ru-RU"/>
        </a:p>
      </dgm:t>
    </dgm:pt>
    <dgm:pt modelId="{5DF18D16-5655-460C-BEB7-BC62612A1325}" type="sibTrans" cxnId="{52E83F1B-B363-4EEA-84EA-FBEFC0A8B3AC}">
      <dgm:prSet/>
      <dgm:spPr/>
      <dgm:t>
        <a:bodyPr/>
        <a:lstStyle/>
        <a:p>
          <a:endParaRPr lang="ru-RU"/>
        </a:p>
      </dgm:t>
    </dgm:pt>
    <dgm:pt modelId="{0300582B-567D-4055-A5E4-78DDDADC724E}">
      <dgm:prSet phldrT="[Текст]" custT="1"/>
      <dgm:spPr/>
      <dgm:t>
        <a:bodyPr/>
        <a:lstStyle/>
        <a:p>
          <a:r>
            <a:rPr lang="uk-UA" sz="2800" dirty="0" err="1">
              <a:latin typeface="Arial" pitchFamily="34" charset="0"/>
              <a:cs typeface="Arial" pitchFamily="34" charset="0"/>
            </a:rPr>
            <a:t>Консервуюча</a:t>
          </a:r>
          <a:r>
            <a:rPr lang="uk-UA" sz="2800" dirty="0">
              <a:latin typeface="Arial" pitchFamily="34" charset="0"/>
              <a:cs typeface="Arial" pitchFamily="34" charset="0"/>
            </a:rPr>
            <a:t> дія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BBEC80F2-05DA-4BF6-BDF6-18AF1AFD7D5F}" type="parTrans" cxnId="{7C74D2EF-38F7-4EFD-95A8-ABA1E52F7DAB}">
      <dgm:prSet/>
      <dgm:spPr/>
      <dgm:t>
        <a:bodyPr/>
        <a:lstStyle/>
        <a:p>
          <a:endParaRPr lang="ru-RU"/>
        </a:p>
      </dgm:t>
    </dgm:pt>
    <dgm:pt modelId="{77DDEDB0-FDB3-4E6B-87C3-113ED44D9560}" type="sibTrans" cxnId="{7C74D2EF-38F7-4EFD-95A8-ABA1E52F7DAB}">
      <dgm:prSet/>
      <dgm:spPr/>
      <dgm:t>
        <a:bodyPr/>
        <a:lstStyle/>
        <a:p>
          <a:endParaRPr lang="ru-RU"/>
        </a:p>
      </dgm:t>
    </dgm:pt>
    <dgm:pt modelId="{6476130B-10A4-43C7-8AB6-2390DB483432}" type="pres">
      <dgm:prSet presAssocID="{BFA531F8-D51F-4E80-9939-5C04F4B88AB7}" presName="Name0" presStyleCnt="0">
        <dgm:presLayoutVars>
          <dgm:dir/>
          <dgm:animLvl val="lvl"/>
          <dgm:resizeHandles val="exact"/>
        </dgm:presLayoutVars>
      </dgm:prSet>
      <dgm:spPr/>
    </dgm:pt>
    <dgm:pt modelId="{AAC22665-30C0-4EC3-B18A-AE296C025310}" type="pres">
      <dgm:prSet presAssocID="{EFE70EB7-961F-4A42-9DCA-282B5438A4E2}" presName="composite" presStyleCnt="0"/>
      <dgm:spPr/>
    </dgm:pt>
    <dgm:pt modelId="{F22118BD-DF16-4D1E-9471-9EF91E81AA6A}" type="pres">
      <dgm:prSet presAssocID="{EFE70EB7-961F-4A42-9DCA-282B5438A4E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61CCEEB-CD17-4679-B72B-1DAFB584CA00}" type="pres">
      <dgm:prSet presAssocID="{EFE70EB7-961F-4A42-9DCA-282B5438A4E2}" presName="desTx" presStyleLbl="alignAccFollowNode1" presStyleIdx="0" presStyleCnt="2">
        <dgm:presLayoutVars>
          <dgm:bulletEnabled val="1"/>
        </dgm:presLayoutVars>
      </dgm:prSet>
      <dgm:spPr/>
    </dgm:pt>
    <dgm:pt modelId="{A9F314D4-42BC-4673-8CB8-79B987BB9DC0}" type="pres">
      <dgm:prSet presAssocID="{A38136EC-8FA7-4A34-A7EB-8D5D2757A6E6}" presName="space" presStyleCnt="0"/>
      <dgm:spPr/>
    </dgm:pt>
    <dgm:pt modelId="{1D817A5F-BAAF-45E9-95AD-A0B66013E1FC}" type="pres">
      <dgm:prSet presAssocID="{20EED7D6-B973-4765-A826-04EA4EA7A8BA}" presName="composite" presStyleCnt="0"/>
      <dgm:spPr/>
    </dgm:pt>
    <dgm:pt modelId="{3E3BC52D-0F1A-4FDD-B792-10B7D11CFCCD}" type="pres">
      <dgm:prSet presAssocID="{20EED7D6-B973-4765-A826-04EA4EA7A8B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2C91818-5467-4A03-9CA4-896B9C630ACC}" type="pres">
      <dgm:prSet presAssocID="{20EED7D6-B973-4765-A826-04EA4EA7A8B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3E68306-C5C5-4943-B516-87B277CD5BB7}" type="presOf" srcId="{EFE70EB7-961F-4A42-9DCA-282B5438A4E2}" destId="{F22118BD-DF16-4D1E-9471-9EF91E81AA6A}" srcOrd="0" destOrd="0" presId="urn:microsoft.com/office/officeart/2005/8/layout/hList1"/>
    <dgm:cxn modelId="{E53E920A-F9A8-445F-BAFB-2F275513D838}" type="presOf" srcId="{0300582B-567D-4055-A5E4-78DDDADC724E}" destId="{62C91818-5467-4A03-9CA4-896B9C630ACC}" srcOrd="0" destOrd="1" presId="urn:microsoft.com/office/officeart/2005/8/layout/hList1"/>
    <dgm:cxn modelId="{6A213915-D6CC-4DA0-B955-04465F26AA88}" type="presOf" srcId="{3B22C0EF-27D2-4DFE-AD1A-380ED00C5A70}" destId="{561CCEEB-CD17-4679-B72B-1DAFB584CA00}" srcOrd="0" destOrd="0" presId="urn:microsoft.com/office/officeart/2005/8/layout/hList1"/>
    <dgm:cxn modelId="{52E83F1B-B363-4EEA-84EA-FBEFC0A8B3AC}" srcId="{20EED7D6-B973-4765-A826-04EA4EA7A8BA}" destId="{DC72FE07-95EA-4999-9AFB-DB884C2172E7}" srcOrd="0" destOrd="0" parTransId="{C47B2B4F-7897-49E8-AC5A-379F525F71D6}" sibTransId="{5DF18D16-5655-460C-BEB7-BC62612A1325}"/>
    <dgm:cxn modelId="{A27E9F2E-27C2-406B-B83E-C09B2F23E520}" srcId="{BFA531F8-D51F-4E80-9939-5C04F4B88AB7}" destId="{20EED7D6-B973-4765-A826-04EA4EA7A8BA}" srcOrd="1" destOrd="0" parTransId="{E24B1001-08AF-4E90-AD27-C86A325EC0FD}" sibTransId="{C65210D7-18E7-4DA9-B6C4-17FBA93EB415}"/>
    <dgm:cxn modelId="{DF612138-FFD9-478F-823A-A009B7A145A7}" srcId="{BFA531F8-D51F-4E80-9939-5C04F4B88AB7}" destId="{EFE70EB7-961F-4A42-9DCA-282B5438A4E2}" srcOrd="0" destOrd="0" parTransId="{370CE7F0-9B7A-445E-829F-8C11FB744EDC}" sibTransId="{A38136EC-8FA7-4A34-A7EB-8D5D2757A6E6}"/>
    <dgm:cxn modelId="{1C84E74E-061C-4337-A0AA-0A1E58A1B016}" type="presOf" srcId="{BFA531F8-D51F-4E80-9939-5C04F4B88AB7}" destId="{6476130B-10A4-43C7-8AB6-2390DB483432}" srcOrd="0" destOrd="0" presId="urn:microsoft.com/office/officeart/2005/8/layout/hList1"/>
    <dgm:cxn modelId="{72F245A6-E789-4938-8FD5-0F9D7D8B4F1E}" type="presOf" srcId="{DDD896AF-CA2D-41A7-8B43-C52A37C1644F}" destId="{561CCEEB-CD17-4679-B72B-1DAFB584CA00}" srcOrd="0" destOrd="1" presId="urn:microsoft.com/office/officeart/2005/8/layout/hList1"/>
    <dgm:cxn modelId="{75776CE3-891B-41FD-B5AD-2B361784CA5D}" srcId="{EFE70EB7-961F-4A42-9DCA-282B5438A4E2}" destId="{3B22C0EF-27D2-4DFE-AD1A-380ED00C5A70}" srcOrd="0" destOrd="0" parTransId="{A34C762C-C824-4504-87FA-64EB71D3ED34}" sibTransId="{B34254F4-EE6D-4E1F-8D77-75DB626769FB}"/>
    <dgm:cxn modelId="{28EED9E4-4073-4213-A94A-FE7803289862}" type="presOf" srcId="{20EED7D6-B973-4765-A826-04EA4EA7A8BA}" destId="{3E3BC52D-0F1A-4FDD-B792-10B7D11CFCCD}" srcOrd="0" destOrd="0" presId="urn:microsoft.com/office/officeart/2005/8/layout/hList1"/>
    <dgm:cxn modelId="{38A3B0E8-C70B-4E96-B27C-508020734A17}" srcId="{EFE70EB7-961F-4A42-9DCA-282B5438A4E2}" destId="{DDD896AF-CA2D-41A7-8B43-C52A37C1644F}" srcOrd="1" destOrd="0" parTransId="{1337EE17-876F-41E7-897F-5158F7582254}" sibTransId="{AC46AED6-D025-4778-BB96-EF6C83D69A71}"/>
    <dgm:cxn modelId="{7C74D2EF-38F7-4EFD-95A8-ABA1E52F7DAB}" srcId="{20EED7D6-B973-4765-A826-04EA4EA7A8BA}" destId="{0300582B-567D-4055-A5E4-78DDDADC724E}" srcOrd="1" destOrd="0" parTransId="{BBEC80F2-05DA-4BF6-BDF6-18AF1AFD7D5F}" sibTransId="{77DDEDB0-FDB3-4E6B-87C3-113ED44D9560}"/>
    <dgm:cxn modelId="{6A1AFDF3-0A1E-4A3E-99BF-6DC8B2A239AA}" type="presOf" srcId="{DC72FE07-95EA-4999-9AFB-DB884C2172E7}" destId="{62C91818-5467-4A03-9CA4-896B9C630ACC}" srcOrd="0" destOrd="0" presId="urn:microsoft.com/office/officeart/2005/8/layout/hList1"/>
    <dgm:cxn modelId="{39590FB8-D4B7-4C61-9468-2F973ACB32BE}" type="presParOf" srcId="{6476130B-10A4-43C7-8AB6-2390DB483432}" destId="{AAC22665-30C0-4EC3-B18A-AE296C025310}" srcOrd="0" destOrd="0" presId="urn:microsoft.com/office/officeart/2005/8/layout/hList1"/>
    <dgm:cxn modelId="{A5D18AB6-FE90-4256-8C5F-847FCC8439C2}" type="presParOf" srcId="{AAC22665-30C0-4EC3-B18A-AE296C025310}" destId="{F22118BD-DF16-4D1E-9471-9EF91E81AA6A}" srcOrd="0" destOrd="0" presId="urn:microsoft.com/office/officeart/2005/8/layout/hList1"/>
    <dgm:cxn modelId="{4130451A-1B43-4796-9B89-33F95B904D5C}" type="presParOf" srcId="{AAC22665-30C0-4EC3-B18A-AE296C025310}" destId="{561CCEEB-CD17-4679-B72B-1DAFB584CA00}" srcOrd="1" destOrd="0" presId="urn:microsoft.com/office/officeart/2005/8/layout/hList1"/>
    <dgm:cxn modelId="{E6A91DC8-D9A0-4483-A456-E95067F890C0}" type="presParOf" srcId="{6476130B-10A4-43C7-8AB6-2390DB483432}" destId="{A9F314D4-42BC-4673-8CB8-79B987BB9DC0}" srcOrd="1" destOrd="0" presId="urn:microsoft.com/office/officeart/2005/8/layout/hList1"/>
    <dgm:cxn modelId="{AFA0D25E-3C9C-4EC0-9DE8-BFF194D25884}" type="presParOf" srcId="{6476130B-10A4-43C7-8AB6-2390DB483432}" destId="{1D817A5F-BAAF-45E9-95AD-A0B66013E1FC}" srcOrd="2" destOrd="0" presId="urn:microsoft.com/office/officeart/2005/8/layout/hList1"/>
    <dgm:cxn modelId="{264BD973-0A7D-4BB4-8FE6-4D0BF7EB0023}" type="presParOf" srcId="{1D817A5F-BAAF-45E9-95AD-A0B66013E1FC}" destId="{3E3BC52D-0F1A-4FDD-B792-10B7D11CFCCD}" srcOrd="0" destOrd="0" presId="urn:microsoft.com/office/officeart/2005/8/layout/hList1"/>
    <dgm:cxn modelId="{465FA26C-7806-4CE6-8C1C-2A8A912CDD3F}" type="presParOf" srcId="{1D817A5F-BAAF-45E9-95AD-A0B66013E1FC}" destId="{62C91818-5467-4A03-9CA4-896B9C630A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118BD-DF16-4D1E-9471-9EF91E81AA6A}">
      <dsp:nvSpPr>
        <dsp:cNvPr id="0" name=""/>
        <dsp:cNvSpPr/>
      </dsp:nvSpPr>
      <dsp:spPr>
        <a:xfrm>
          <a:off x="35" y="667838"/>
          <a:ext cx="3384372" cy="1335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/>
            <a:t>Негативні властивості</a:t>
          </a:r>
          <a:endParaRPr lang="ru-RU" sz="3700" kern="1200" dirty="0"/>
        </a:p>
      </dsp:txBody>
      <dsp:txXfrm>
        <a:off x="35" y="667838"/>
        <a:ext cx="3384372" cy="1335739"/>
      </dsp:txXfrm>
    </dsp:sp>
    <dsp:sp modelId="{561CCEEB-CD17-4679-B72B-1DAFB584CA00}">
      <dsp:nvSpPr>
        <dsp:cNvPr id="0" name=""/>
        <dsp:cNvSpPr/>
      </dsp:nvSpPr>
      <dsp:spPr>
        <a:xfrm>
          <a:off x="35" y="2003578"/>
          <a:ext cx="3384372" cy="22852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kern="1200" dirty="0">
              <a:latin typeface="Arial" pitchFamily="34" charset="0"/>
              <a:cs typeface="Arial" pitchFamily="34" charset="0"/>
            </a:rPr>
            <a:t>Набір ваги</a:t>
          </a:r>
          <a:endParaRPr lang="ru-RU" sz="28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kern="1200" dirty="0">
              <a:latin typeface="Arial" pitchFamily="34" charset="0"/>
              <a:cs typeface="Arial" pitchFamily="34" charset="0"/>
            </a:rPr>
            <a:t>Канцерогенна дія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>
        <a:off x="35" y="2003578"/>
        <a:ext cx="3384372" cy="2285212"/>
      </dsp:txXfrm>
    </dsp:sp>
    <dsp:sp modelId="{3E3BC52D-0F1A-4FDD-B792-10B7D11CFCCD}">
      <dsp:nvSpPr>
        <dsp:cNvPr id="0" name=""/>
        <dsp:cNvSpPr/>
      </dsp:nvSpPr>
      <dsp:spPr>
        <a:xfrm>
          <a:off x="3858219" y="667838"/>
          <a:ext cx="3384372" cy="1335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/>
            <a:t>Позитивні властивості</a:t>
          </a:r>
          <a:endParaRPr lang="ru-RU" sz="3700" kern="1200" dirty="0"/>
        </a:p>
      </dsp:txBody>
      <dsp:txXfrm>
        <a:off x="3858219" y="667838"/>
        <a:ext cx="3384372" cy="1335739"/>
      </dsp:txXfrm>
    </dsp:sp>
    <dsp:sp modelId="{62C91818-5467-4A03-9CA4-896B9C630ACC}">
      <dsp:nvSpPr>
        <dsp:cNvPr id="0" name=""/>
        <dsp:cNvSpPr/>
      </dsp:nvSpPr>
      <dsp:spPr>
        <a:xfrm>
          <a:off x="3858219" y="2003578"/>
          <a:ext cx="3384372" cy="22852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kern="1200" dirty="0">
              <a:latin typeface="Arial" pitchFamily="34" charset="0"/>
              <a:cs typeface="Arial" pitchFamily="34" charset="0"/>
            </a:rPr>
            <a:t>Не впливають на рівень глюкози в крові</a:t>
          </a:r>
          <a:endParaRPr lang="ru-RU" sz="28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kern="1200" dirty="0" err="1">
              <a:latin typeface="Arial" pitchFamily="34" charset="0"/>
              <a:cs typeface="Arial" pitchFamily="34" charset="0"/>
            </a:rPr>
            <a:t>Консервуюча</a:t>
          </a:r>
          <a:r>
            <a:rPr lang="uk-UA" sz="2800" kern="1200" dirty="0">
              <a:latin typeface="Arial" pitchFamily="34" charset="0"/>
              <a:cs typeface="Arial" pitchFamily="34" charset="0"/>
            </a:rPr>
            <a:t> дія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>
        <a:off x="3858219" y="2003578"/>
        <a:ext cx="3384372" cy="2285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0.30867</cdr:x>
      <cdr:y>0.56448</cdr:y>
    </cdr:from>
    <cdr:to>
      <cdr:x>0.38683</cdr:x>
      <cdr:y>0.64774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22137" y="2479723"/>
          <a:ext cx="815927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dirty="0"/>
            <a:t>13,3%</a:t>
          </a:r>
        </a:p>
      </cdr:txBody>
    </cdr:sp>
  </cdr:relSizeAnchor>
  <cdr:relSizeAnchor xmlns:cdr="http://schemas.openxmlformats.org/drawingml/2006/chartDrawing">
    <cdr:from>
      <cdr:x>0.53103</cdr:x>
      <cdr:y>0.36914</cdr:y>
    </cdr:from>
    <cdr:to>
      <cdr:x>0.62132</cdr:x>
      <cdr:y>0.4588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43307" y="1621595"/>
          <a:ext cx="942535" cy="393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dirty="0"/>
            <a:t>26,6%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0.64057</cdr:x>
      <cdr:y>0.37918</cdr:y>
    </cdr:from>
    <cdr:to>
      <cdr:x>0.72529</cdr:x>
      <cdr:y>0.48589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9802" y="1649712"/>
          <a:ext cx="928424" cy="464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b="1" dirty="0">
              <a:latin typeface="Arial" pitchFamily="34" charset="0"/>
              <a:cs typeface="Arial" pitchFamily="34" charset="0"/>
            </a:rPr>
            <a:t>15,7%</a:t>
          </a:r>
        </a:p>
      </cdr:txBody>
    </cdr:sp>
  </cdr:relSizeAnchor>
  <cdr:relSizeAnchor xmlns:cdr="http://schemas.openxmlformats.org/drawingml/2006/chartDrawing">
    <cdr:from>
      <cdr:x>0.37356</cdr:x>
      <cdr:y>0.66372</cdr:y>
    </cdr:from>
    <cdr:to>
      <cdr:x>0.46855</cdr:x>
      <cdr:y>0.70576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93699" y="2887686"/>
          <a:ext cx="1041009" cy="182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b="1" dirty="0">
              <a:latin typeface="Arial" pitchFamily="34" charset="0"/>
              <a:cs typeface="Arial" pitchFamily="34" charset="0"/>
            </a:rPr>
            <a:t>1,7</a:t>
          </a:r>
          <a:r>
            <a:rPr lang="ru-RU" sz="2000" dirty="0"/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63DDFC-994D-4E64-BDC6-0AD8B61DBFC3}" type="datetime1">
              <a:rPr lang="ru-RU"/>
              <a:pPr>
                <a:defRPr/>
              </a:pPr>
              <a:t>26.04.2020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84457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31B8AD4-31AD-4B4C-A313-286DBB75F604}" type="datetime1">
              <a:rPr lang="ru-RU"/>
              <a:pPr>
                <a:defRPr/>
              </a:pPr>
              <a:t>26.04.2020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78068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>
          <a:xfrm>
            <a:off x="2832100" y="1371600"/>
            <a:ext cx="93599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9"/>
          <p:cNvSpPr/>
          <p:nvPr/>
        </p:nvSpPr>
        <p:spPr>
          <a:xfrm>
            <a:off x="2832100" y="4462463"/>
            <a:ext cx="9359900" cy="1033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 rtl="0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C33A-6961-4FA7-9B5F-A962E80B91B2}" type="datetime1">
              <a:rPr lang="ru-RU"/>
              <a:pPr>
                <a:defRPr/>
              </a:pPr>
              <a:t>26.04.2020</a:t>
            </a:fld>
            <a:endParaRPr lang="ru-RU" dirty="0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24C6F-A57B-4CD8-8508-C10CD2F73667}" type="datetime1">
              <a:rPr lang="ru-RU"/>
              <a:pPr>
                <a:defRPr/>
              </a:pPr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invGray">
          <a:xfrm>
            <a:off x="10266363" y="0"/>
            <a:ext cx="137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9"/>
          <p:cNvSpPr/>
          <p:nvPr/>
        </p:nvSpPr>
        <p:spPr>
          <a:xfrm rot="5400000">
            <a:off x="8267701" y="3370262"/>
            <a:ext cx="6858000" cy="117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377825" y="6356350"/>
            <a:ext cx="19716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4356B-CAAE-4BBC-88CC-F6862489A75B}" type="datetime1">
              <a:rPr lang="ru-RU"/>
              <a:pPr>
                <a:defRPr/>
              </a:pPr>
              <a:t>26.04.2020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838" y="6356350"/>
            <a:ext cx="56880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600" y="6356350"/>
            <a:ext cx="19685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4A5F1-7490-4F62-9A2C-0DFFFE926998}" type="datetime1">
              <a:rPr lang="ru-RU"/>
              <a:pPr>
                <a:defRPr/>
              </a:pPr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>
            <a:off x="3502025" y="-20638"/>
            <a:ext cx="7315200" cy="4343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8"/>
          <p:cNvSpPr/>
          <p:nvPr/>
        </p:nvSpPr>
        <p:spPr>
          <a:xfrm>
            <a:off x="3502025" y="4462463"/>
            <a:ext cx="7315200" cy="17192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297D-DA23-42B6-92A4-6B8BCFA5D017}" type="datetime1">
              <a:rPr lang="ru-RU"/>
              <a:pPr>
                <a:defRPr/>
              </a:pPr>
              <a:t>26.04.2020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D9544-9B0A-4DEB-93C0-2A077FDB5B94}" type="datetime1">
              <a:rPr lang="ru-RU"/>
              <a:pPr>
                <a:defRPr/>
              </a:pPr>
              <a:t>26.04.2020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E1851-F7BE-48C3-9750-FBBCE6EEC352}" type="datetime1">
              <a:rPr lang="ru-RU"/>
              <a:pPr>
                <a:defRPr/>
              </a:pPr>
              <a:t>26.04.2020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CC672-1CAE-4BE6-8D59-1A19D5A84474}" type="datetime1">
              <a:rPr lang="ru-RU"/>
              <a:pPr>
                <a:defRPr/>
              </a:pPr>
              <a:t>26.04.2020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D840-C35A-4348-BA25-D0F0B66B9093}" type="datetime1">
              <a:rPr lang="ru-RU"/>
              <a:pPr>
                <a:defRPr/>
              </a:pPr>
              <a:t>26.04.2020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rtl="0">
              <a:defRPr sz="3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/>
          <a:lstStyle>
            <a:lvl1pPr marL="0" indent="0" algn="l" rtl="0">
              <a:spcBef>
                <a:spcPts val="1500"/>
              </a:spcBef>
              <a:buNone/>
              <a:defRPr sz="22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E9693-E13F-48D5-9F1D-44317F744B71}" type="datetime1">
              <a:rPr lang="ru-RU"/>
              <a:pPr>
                <a:defRPr/>
              </a:pPr>
              <a:t>26.04.2020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rtl="0">
              <a:defRPr sz="3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/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/>
          <a:lstStyle>
            <a:lvl1pPr marL="0" indent="0" algn="l" rtl="0">
              <a:buNone/>
              <a:defRPr sz="22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A7A05-40CE-47FF-A4C8-8631F839EC38}" type="datetime1">
              <a:rPr lang="ru-RU"/>
              <a:pPr>
                <a:defRPr/>
              </a:pPr>
              <a:t>26.04.2020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47663"/>
            <a:ext cx="12188825" cy="119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Рисунок 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invGray">
          <a:xfrm>
            <a:off x="0" y="457200"/>
            <a:ext cx="12188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black">
          <a:xfrm>
            <a:off x="1279525" y="466725"/>
            <a:ext cx="96297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9525" y="2190750"/>
            <a:ext cx="9629775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5"/>
            <a:r>
              <a:rPr lang="ru-RU" dirty="0"/>
              <a:t>Шестой</a:t>
            </a:r>
          </a:p>
          <a:p>
            <a:pPr lvl="6"/>
            <a:r>
              <a:rPr lang="ru-RU" dirty="0"/>
              <a:t>Седьмой</a:t>
            </a:r>
          </a:p>
          <a:p>
            <a:pPr lvl="7"/>
            <a:r>
              <a:rPr lang="ru-RU" dirty="0"/>
              <a:t>Восьмой</a:t>
            </a:r>
          </a:p>
          <a:p>
            <a:pPr lvl="8"/>
            <a:r>
              <a:rPr lang="ru-RU" dirty="0"/>
              <a:t>Девятый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9525" y="6356350"/>
            <a:ext cx="1973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D3A057-617F-416C-B456-DC1BA39A96D8}" type="datetime1">
              <a:rPr lang="ru-RU"/>
              <a:pPr>
                <a:defRPr/>
              </a:pPr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788" y="6356350"/>
            <a:ext cx="5686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213" y="6356350"/>
            <a:ext cx="1970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62" r:id="rId7"/>
    <p:sldLayoutId id="2147483655" r:id="rId8"/>
    <p:sldLayoutId id="2147483654" r:id="rId9"/>
    <p:sldLayoutId id="2147483653" r:id="rId10"/>
    <p:sldLayoutId id="2147483663" r:id="rId11"/>
  </p:sldLayoutIdLst>
  <p:transition spd="med">
    <p:wipe dir="r"/>
  </p:transition>
  <p:hf sldNum="0" hdr="0" ftr="0" dt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9pPr>
    </p:titleStyle>
    <p:bodyStyle>
      <a:lvl1pPr marL="228600" indent="-228600" algn="l" rtl="0" fontAlgn="base">
        <a:spcBef>
          <a:spcPts val="1500"/>
        </a:spcBef>
        <a:spcAft>
          <a:spcPct val="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ts val="3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ts val="3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5000" y="1943100"/>
            <a:ext cx="8499475" cy="2387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err="1"/>
              <a:t>Біотестування</a:t>
            </a:r>
            <a:r>
              <a:rPr lang="uk-UA" dirty="0"/>
              <a:t> </a:t>
            </a:r>
            <a:r>
              <a:rPr lang="uk-UA" dirty="0" err="1"/>
              <a:t>цукрозамінників</a:t>
            </a:r>
            <a:r>
              <a:rPr lang="uk-UA" dirty="0"/>
              <a:t> на </a:t>
            </a:r>
            <a:r>
              <a:rPr lang="en-US" dirty="0"/>
              <a:t>Drosophila melanogaster</a:t>
            </a:r>
            <a:endParaRPr lang="ru-RU" dirty="0"/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803525" y="4343400"/>
            <a:ext cx="9388475" cy="11430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uk-UA" b="1"/>
              <a:t>Автор: Маловічко Вероніка Ігорівна, слухач Енергодарської малої академії наук учнівської молоді </a:t>
            </a:r>
            <a:endParaRPr lang="en-US" b="1"/>
          </a:p>
          <a:p>
            <a:pPr>
              <a:spcBef>
                <a:spcPct val="0"/>
              </a:spcBef>
            </a:pPr>
            <a:r>
              <a:rPr lang="uk-UA" b="1"/>
              <a:t>Науковий керівник: Лазарєва Тетяна Петрівна, керівник гуртка ЕМАН</a:t>
            </a:r>
            <a:endParaRPr lang="ru-RU" b="1"/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>
                <a:latin typeface="Arial" charset="0"/>
                <a:cs typeface="Arial" charset="0"/>
              </a:rPr>
              <a:t>Поведінка мух через добу</a:t>
            </a:r>
            <a:endParaRPr lang="ru-RU" sz="4400">
              <a:latin typeface="Arial" charset="0"/>
              <a:cs typeface="Arial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99697" y="1993802"/>
          <a:ext cx="10326321" cy="429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3" name="TextBox 3"/>
          <p:cNvSpPr txBox="1">
            <a:spLocks noChangeArrowheads="1"/>
          </p:cNvSpPr>
          <p:nvPr/>
        </p:nvSpPr>
        <p:spPr bwMode="auto">
          <a:xfrm rot="-5400000">
            <a:off x="-300038" y="3487738"/>
            <a:ext cx="199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>
                <a:latin typeface="Calibri" pitchFamily="34" charset="0"/>
              </a:rPr>
              <a:t>Кількість особин</a:t>
            </a: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>
                <a:latin typeface="Arial" charset="0"/>
                <a:cs typeface="Arial" charset="0"/>
              </a:rPr>
              <a:t>Поведінка мух через 3 доби</a:t>
            </a:r>
            <a:endParaRPr lang="ru-RU" sz="4400">
              <a:latin typeface="Arial" charset="0"/>
              <a:cs typeface="Arial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279525" y="2190750"/>
          <a:ext cx="10410727" cy="428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1" name="TextBox 3"/>
          <p:cNvSpPr txBox="1">
            <a:spLocks noChangeArrowheads="1"/>
          </p:cNvSpPr>
          <p:nvPr/>
        </p:nvSpPr>
        <p:spPr bwMode="auto">
          <a:xfrm rot="-5400000">
            <a:off x="99219" y="3882232"/>
            <a:ext cx="1989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>
                <a:latin typeface="Calibri" pitchFamily="34" charset="0"/>
              </a:rPr>
              <a:t>Кількість особин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81275" y="6340475"/>
            <a:ext cx="93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(цукор)</a:t>
            </a:r>
            <a:endParaRPr lang="ru-RU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891088" y="6326188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(сахарин)</a:t>
            </a:r>
            <a:endParaRPr lang="ru-RU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475538" y="6326188"/>
            <a:ext cx="1173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(стевія)</a:t>
            </a:r>
            <a:endParaRPr lang="ru-RU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>
                <a:latin typeface="Arial" charset="0"/>
                <a:cs typeface="Arial" charset="0"/>
              </a:rPr>
              <a:t>Поведінка мух через 5 діб</a:t>
            </a:r>
            <a:endParaRPr lang="ru-RU" sz="4400">
              <a:latin typeface="Arial" charset="0"/>
              <a:cs typeface="Arial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243012" y="2178050"/>
          <a:ext cx="10438864" cy="4392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5" name="TextBox 3"/>
          <p:cNvSpPr txBox="1">
            <a:spLocks noChangeArrowheads="1"/>
          </p:cNvSpPr>
          <p:nvPr/>
        </p:nvSpPr>
        <p:spPr bwMode="auto">
          <a:xfrm rot="-5400000">
            <a:off x="-34925" y="3811588"/>
            <a:ext cx="204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>
                <a:latin typeface="Calibri" pitchFamily="34" charset="0"/>
              </a:rPr>
              <a:t>Кількість  особин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644775" y="6323013"/>
            <a:ext cx="938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(цукор)</a:t>
            </a:r>
            <a:endParaRPr lang="ru-RU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892675" y="6310313"/>
            <a:ext cx="1385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(сахарин)</a:t>
            </a:r>
            <a:endParaRPr lang="ru-RU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389813" y="6299200"/>
            <a:ext cx="1160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(стевія)</a:t>
            </a:r>
            <a:endParaRPr lang="ru-RU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/>
              <a:t>Вивчення мутацій</a:t>
            </a:r>
            <a:endParaRPr lang="ru-RU" sz="600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6861" y="1981200"/>
            <a:ext cx="4495800" cy="4876800"/>
          </a:xfrm>
        </p:spPr>
      </p:pic>
      <p:pic>
        <p:nvPicPr>
          <p:cNvPr id="3481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399338" y="1924050"/>
            <a:ext cx="3700462" cy="4933950"/>
          </a:xfrm>
        </p:spPr>
      </p:pic>
      <p:sp>
        <p:nvSpPr>
          <p:cNvPr id="5" name="TextBox 4"/>
          <p:cNvSpPr txBox="1"/>
          <p:nvPr/>
        </p:nvSpPr>
        <p:spPr>
          <a:xfrm>
            <a:off x="1223889" y="3587262"/>
            <a:ext cx="144897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b="1" dirty="0"/>
              <a:t>дикий тип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69810" y="3277772"/>
            <a:ext cx="108321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b="1" dirty="0"/>
              <a:t>короткі крила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48444" y="3362179"/>
            <a:ext cx="140676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b="1" dirty="0"/>
              <a:t>закручені</a:t>
            </a:r>
            <a:r>
              <a:rPr lang="uk-UA" dirty="0"/>
              <a:t> </a:t>
            </a:r>
            <a:r>
              <a:rPr lang="uk-UA" b="1" dirty="0"/>
              <a:t>крила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78634" y="5936567"/>
            <a:ext cx="1069145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b="1" dirty="0"/>
              <a:t>жовте тіло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83877" y="5964702"/>
            <a:ext cx="99880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b="1" dirty="0"/>
              <a:t>темне тіло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62513" y="5950634"/>
            <a:ext cx="140676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b="1" dirty="0"/>
              <a:t>світлі очі</a:t>
            </a:r>
            <a:endParaRPr lang="ru-RU" b="1" dirty="0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dirty="0">
                <a:latin typeface="Arial" pitchFamily="34" charset="0"/>
                <a:cs typeface="Arial" pitchFamily="34" charset="0"/>
              </a:rPr>
              <a:t>Характеристика мутантних форм мух через 10 діб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16230" y="2178050"/>
          <a:ext cx="10958732" cy="435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5205413" y="2644775"/>
            <a:ext cx="1096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4,3</a:t>
            </a:r>
            <a:r>
              <a:rPr lang="ru-RU" sz="2000" b="1" dirty="0">
                <a:latin typeface="Calibri" pitchFamily="34" charset="0"/>
              </a:rPr>
              <a:t>%</a:t>
            </a: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>
                <a:latin typeface="Arial" charset="0"/>
                <a:cs typeface="Arial" charset="0"/>
              </a:rPr>
              <a:t>Висновки </a:t>
            </a:r>
            <a:endParaRPr lang="ru-RU" sz="4400">
              <a:latin typeface="Arial" charset="0"/>
              <a:cs typeface="Arial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Плодова мушка може активно використовуватись в якості тест-об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’</a:t>
            </a:r>
            <a:r>
              <a:rPr lang="uk-UA" sz="3200" dirty="0" err="1">
                <a:latin typeface="Arial" pitchFamily="34" charset="0"/>
                <a:cs typeface="Arial" pitchFamily="34" charset="0"/>
              </a:rPr>
              <a:t>єкта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 при </a:t>
            </a:r>
            <a:r>
              <a:rPr lang="uk-UA" sz="3200" dirty="0" err="1">
                <a:latin typeface="Arial" pitchFamily="34" charset="0"/>
                <a:cs typeface="Arial" pitchFamily="34" charset="0"/>
              </a:rPr>
              <a:t>оціннюванні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 токсичності середовища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200" dirty="0" err="1">
                <a:latin typeface="Arial" pitchFamily="34" charset="0"/>
                <a:cs typeface="Arial" pitchFamily="34" charset="0"/>
              </a:rPr>
              <a:t>Цукрозамінники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, що активно використовують в харчовій промисловості, також спричиняють негативний вплив на живі організми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Для живого організму корисними можуть бути лише природні </a:t>
            </a:r>
            <a:r>
              <a:rPr lang="uk-UA" sz="3200" dirty="0" err="1">
                <a:latin typeface="Arial" pitchFamily="34" charset="0"/>
                <a:cs typeface="Arial" pitchFamily="34" charset="0"/>
              </a:rPr>
              <a:t>цукрозамінники</a:t>
            </a:r>
            <a:endParaRPr lang="uk-UA" sz="32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Висока смертність та наявність мутацій в колбах з живильним середовищем з додаванням сахарину ще раз свідчить про його хімічну токсичність та небезпеку для живих організмів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>
                <a:latin typeface="Arial" charset="0"/>
                <a:cs typeface="Arial" charset="0"/>
              </a:rPr>
              <a:t>Актуальність проблеми</a:t>
            </a:r>
            <a:endParaRPr lang="ru-RU" sz="6000">
              <a:latin typeface="Arial" charset="0"/>
              <a:cs typeface="Arial" charset="0"/>
            </a:endParaRPr>
          </a:p>
        </p:txBody>
      </p:sp>
      <p:sp>
        <p:nvSpPr>
          <p:cNvPr id="17410" name="Объект 13"/>
          <p:cNvSpPr>
            <a:spLocks noGrp="1"/>
          </p:cNvSpPr>
          <p:nvPr>
            <p:ph idx="1"/>
          </p:nvPr>
        </p:nvSpPr>
        <p:spPr bwMode="auto">
          <a:xfrm>
            <a:off x="1279525" y="2205038"/>
            <a:ext cx="9629775" cy="39862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uk-UA" sz="3600">
                <a:latin typeface="Arial" charset="0"/>
                <a:cs typeface="Arial" charset="0"/>
              </a:rPr>
              <a:t>  На сьогоднішній день популярність цукрозамінників зростає дуже швидко. Люди використовують підсоложувачі у їжу, вважаючи, що вони є кориснішими для здоров</a:t>
            </a:r>
            <a:r>
              <a:rPr lang="en-US" sz="3600">
                <a:latin typeface="Arial" charset="0"/>
                <a:cs typeface="Arial" charset="0"/>
              </a:rPr>
              <a:t>’</a:t>
            </a:r>
            <a:r>
              <a:rPr lang="uk-UA" sz="3600">
                <a:latin typeface="Arial" charset="0"/>
                <a:cs typeface="Arial" charset="0"/>
              </a:rPr>
              <a:t>я, але чи справді це так?</a:t>
            </a:r>
            <a:endParaRPr lang="ru-RU" sz="36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/>
          </p:nvPr>
        </p:nvSpPr>
        <p:spPr>
          <a:xfrm>
            <a:off x="815975" y="481013"/>
            <a:ext cx="10698163" cy="1376362"/>
          </a:xfrm>
        </p:spPr>
        <p:txBody>
          <a:bodyPr/>
          <a:lstStyle/>
          <a:p>
            <a:pPr algn="ctr"/>
            <a:r>
              <a:rPr lang="uk-UA" sz="4400">
                <a:latin typeface="Arial" charset="0"/>
                <a:cs typeface="Arial" charset="0"/>
              </a:rPr>
              <a:t>Об</a:t>
            </a:r>
            <a:r>
              <a:rPr lang="en-US" sz="4400">
                <a:latin typeface="Arial" charset="0"/>
                <a:cs typeface="Arial" charset="0"/>
              </a:rPr>
              <a:t>’</a:t>
            </a:r>
            <a:r>
              <a:rPr lang="uk-UA" sz="4400">
                <a:latin typeface="Arial" charset="0"/>
                <a:cs typeface="Arial" charset="0"/>
              </a:rPr>
              <a:t>єкт, предмет та мета дослідження </a:t>
            </a:r>
            <a:endParaRPr lang="ru-RU" sz="4400">
              <a:latin typeface="Arial" charset="0"/>
              <a:cs typeface="Arial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4000" y="2193925"/>
            <a:ext cx="6062663" cy="4151313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>
                <a:latin typeface="Arial" pitchFamily="34" charset="0"/>
                <a:cs typeface="Arial" pitchFamily="34" charset="0"/>
              </a:rPr>
              <a:t>Об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’</a:t>
            </a:r>
            <a:r>
              <a:rPr lang="uk-UA" sz="3200" b="1" dirty="0" err="1">
                <a:latin typeface="Arial" pitchFamily="34" charset="0"/>
                <a:cs typeface="Arial" pitchFamily="34" charset="0"/>
              </a:rPr>
              <a:t>єкт</a:t>
            </a:r>
            <a:r>
              <a:rPr lang="uk-UA" sz="3200" b="1" dirty="0">
                <a:latin typeface="Arial" pitchFamily="34" charset="0"/>
                <a:cs typeface="Arial" pitchFamily="34" charset="0"/>
              </a:rPr>
              <a:t> дослідження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: плодова мушка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Drosofila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melanogaster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200" b="1" dirty="0">
                <a:latin typeface="Arial" pitchFamily="34" charset="0"/>
                <a:cs typeface="Arial" pitchFamily="34" charset="0"/>
              </a:rPr>
              <a:t>Предмет дослідження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: вплив </a:t>
            </a:r>
            <a:r>
              <a:rPr lang="uk-UA" sz="3200" dirty="0" err="1">
                <a:latin typeface="Arial" pitchFamily="34" charset="0"/>
                <a:cs typeface="Arial" pitchFamily="34" charset="0"/>
              </a:rPr>
              <a:t>цукрозамінників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 на життєдіяльність плодової мушки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200" b="1" dirty="0">
                <a:latin typeface="Arial" pitchFamily="34" charset="0"/>
                <a:cs typeface="Arial" pitchFamily="34" charset="0"/>
              </a:rPr>
              <a:t>Мета роботи: 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вивчення залежності процесів життєдіяльності плодової мушки від харчування </a:t>
            </a:r>
            <a:r>
              <a:rPr lang="uk-UA" sz="3200" dirty="0" err="1">
                <a:latin typeface="Arial" pitchFamily="34" charset="0"/>
                <a:cs typeface="Arial" pitchFamily="34" charset="0"/>
              </a:rPr>
              <a:t>цукрозамінниками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75" y="2122488"/>
            <a:ext cx="5422900" cy="4067175"/>
          </a:xfrm>
        </p:spPr>
      </p:pic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>
                <a:latin typeface="Arial" charset="0"/>
                <a:cs typeface="Arial" charset="0"/>
              </a:rPr>
              <a:t>Завдання </a:t>
            </a:r>
            <a:endParaRPr lang="ru-RU" sz="6000">
              <a:latin typeface="Arial" charset="0"/>
              <a:cs typeface="Arial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Вивчити різноманітність </a:t>
            </a:r>
            <a:r>
              <a:rPr lang="uk-UA" sz="3600" dirty="0" err="1">
                <a:latin typeface="Arial" pitchFamily="34" charset="0"/>
                <a:cs typeface="Arial" pitchFamily="34" charset="0"/>
              </a:rPr>
              <a:t>цукрозамінників</a:t>
            </a:r>
            <a:r>
              <a:rPr lang="uk-UA" sz="3600" dirty="0">
                <a:latin typeface="Arial" pitchFamily="34" charset="0"/>
                <a:cs typeface="Arial" pitchFamily="34" charset="0"/>
              </a:rPr>
              <a:t> та їх вплив на живі організми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Вивчити особливості життєдіяльності плодової мушки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Розкрити </a:t>
            </a:r>
            <a:r>
              <a:rPr lang="uk-UA" sz="3600" dirty="0" err="1">
                <a:latin typeface="Arial" pitchFamily="34" charset="0"/>
                <a:cs typeface="Arial" pitchFamily="34" charset="0"/>
              </a:rPr>
              <a:t>взаємозв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’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язок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активністю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мушок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живильним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середовищем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Змоделювати вплив </a:t>
            </a:r>
            <a:r>
              <a:rPr lang="uk-UA" sz="3600" dirty="0" err="1">
                <a:latin typeface="Arial" pitchFamily="34" charset="0"/>
                <a:cs typeface="Arial" pitchFamily="34" charset="0"/>
              </a:rPr>
              <a:t>цукрозамінників</a:t>
            </a:r>
            <a:r>
              <a:rPr lang="uk-UA" sz="3600" dirty="0">
                <a:latin typeface="Arial" pitchFamily="34" charset="0"/>
                <a:cs typeface="Arial" pitchFamily="34" charset="0"/>
              </a:rPr>
              <a:t> на живі організми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>
                <a:latin typeface="Arial" charset="0"/>
                <a:cs typeface="Arial" charset="0"/>
              </a:rPr>
              <a:t>Плодова мушка дрозофіла, як об</a:t>
            </a:r>
            <a:r>
              <a:rPr lang="en-US" sz="4400">
                <a:latin typeface="Arial" charset="0"/>
                <a:cs typeface="Arial" charset="0"/>
              </a:rPr>
              <a:t>’</a:t>
            </a:r>
            <a:r>
              <a:rPr lang="uk-UA" sz="4400">
                <a:latin typeface="Arial" charset="0"/>
                <a:cs typeface="Arial" charset="0"/>
              </a:rPr>
              <a:t>єкт біотестування </a:t>
            </a:r>
            <a:endParaRPr lang="ru-RU" sz="4400">
              <a:latin typeface="Arial" charset="0"/>
              <a:cs typeface="Arial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506413" y="2068513"/>
            <a:ext cx="7118350" cy="4276725"/>
          </a:xfrm>
        </p:spPr>
        <p:txBody>
          <a:bodyPr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900" dirty="0">
                <a:latin typeface="Arial" pitchFamily="34" charset="0"/>
                <a:cs typeface="Arial" pitchFamily="34" charset="0"/>
              </a:rPr>
              <a:t>Дослідження на дрозофілах допомагають зрозуміти біологічні процеси в організмі безпосередньо </a:t>
            </a:r>
            <a:r>
              <a:rPr lang="uk-UA" sz="5900" dirty="0" err="1">
                <a:latin typeface="Arial" pitchFamily="34" charset="0"/>
                <a:cs typeface="Arial" pitchFamily="34" charset="0"/>
              </a:rPr>
              <a:t>пов</a:t>
            </a:r>
            <a:r>
              <a:rPr lang="en-US" sz="5900" dirty="0">
                <a:latin typeface="Arial" pitchFamily="34" charset="0"/>
                <a:cs typeface="Arial" pitchFamily="34" charset="0"/>
              </a:rPr>
              <a:t>’</a:t>
            </a:r>
            <a:r>
              <a:rPr lang="uk-UA" sz="5900" dirty="0" err="1">
                <a:latin typeface="Arial" pitchFamily="34" charset="0"/>
                <a:cs typeface="Arial" pitchFamily="34" charset="0"/>
              </a:rPr>
              <a:t>язані</a:t>
            </a:r>
            <a:r>
              <a:rPr lang="uk-UA" sz="5900" dirty="0">
                <a:latin typeface="Arial" pitchFamily="34" charset="0"/>
                <a:cs typeface="Arial" pitchFamily="34" charset="0"/>
              </a:rPr>
              <a:t> з людиною і її здоров</a:t>
            </a:r>
            <a:r>
              <a:rPr lang="en-US" sz="5900" dirty="0">
                <a:latin typeface="Arial" pitchFamily="34" charset="0"/>
                <a:cs typeface="Arial" pitchFamily="34" charset="0"/>
              </a:rPr>
              <a:t>’</a:t>
            </a:r>
            <a:r>
              <a:rPr lang="uk-UA" sz="5900" dirty="0">
                <a:latin typeface="Arial" pitchFamily="34" charset="0"/>
                <a:cs typeface="Arial" pitchFamily="34" charset="0"/>
              </a:rPr>
              <a:t>ям.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5900" dirty="0">
                <a:latin typeface="Arial" pitchFamily="34" charset="0"/>
                <a:cs typeface="Arial" pitchFamily="34" charset="0"/>
              </a:rPr>
              <a:t>Плодова мушка дрозофіла широко використовується для оцінки якості навколишнього середовища.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5900" dirty="0">
                <a:latin typeface="Arial" pitchFamily="34" charset="0"/>
                <a:cs typeface="Arial" pitchFamily="34" charset="0"/>
              </a:rPr>
              <a:t>Результати досліджень, проведених на дрозофілах дають ключ до розуміння генетичних процесів.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Содержимое 10" descr="drozofily.600x6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86713" y="2166938"/>
            <a:ext cx="3943350" cy="4205287"/>
          </a:xfrm>
        </p:spPr>
      </p:pic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dirty="0">
                <a:latin typeface="Arial" pitchFamily="34" charset="0"/>
                <a:cs typeface="Arial" pitchFamily="34" charset="0"/>
              </a:rPr>
              <a:t>Біологічні особливості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Drosophila melanogaster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1838" y="1919288"/>
            <a:ext cx="5013325" cy="4722812"/>
          </a:xfrm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30950" y="1909763"/>
            <a:ext cx="5113338" cy="4719637"/>
          </a:xfrm>
        </p:spPr>
      </p:pic>
      <p:sp>
        <p:nvSpPr>
          <p:cNvPr id="5" name="TextBox 4"/>
          <p:cNvSpPr txBox="1"/>
          <p:nvPr/>
        </p:nvSpPr>
        <p:spPr>
          <a:xfrm>
            <a:off x="3727938" y="2124221"/>
            <a:ext cx="914400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err="1"/>
              <a:t>самець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64900" y="2067952"/>
            <a:ext cx="801858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/>
              <a:t>самка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9458" y="3685736"/>
            <a:ext cx="703385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/>
              <a:t>яйце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843" y="3938954"/>
            <a:ext cx="858128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err="1"/>
              <a:t>лялечка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7451" y="5613009"/>
            <a:ext cx="1294228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err="1"/>
              <a:t>передлялечка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91644" y="6035041"/>
            <a:ext cx="128016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err="1"/>
              <a:t>Самець</a:t>
            </a:r>
            <a:endParaRPr lang="ru-RU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9453490" y="6035040"/>
            <a:ext cx="101287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Самка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>
                <a:latin typeface="Arial" charset="0"/>
                <a:cs typeface="Arial" charset="0"/>
              </a:rPr>
              <a:t>Вивчення властивостей цукрозамінників </a:t>
            </a:r>
            <a:endParaRPr lang="ru-RU" sz="4400">
              <a:latin typeface="Arial" charset="0"/>
              <a:cs typeface="Arial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618" y="1877332"/>
            <a:ext cx="3775982" cy="251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402818"/>
            <a:ext cx="3879850" cy="227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4949372" y="1901371"/>
          <a:ext cx="7242627" cy="4956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3"/>
          <p:cNvSpPr>
            <a:spLocks noGrp="1"/>
          </p:cNvSpPr>
          <p:nvPr>
            <p:ph type="title"/>
          </p:nvPr>
        </p:nvSpPr>
        <p:spPr>
          <a:xfrm>
            <a:off x="0" y="438150"/>
            <a:ext cx="9628188" cy="1362075"/>
          </a:xfrm>
        </p:spPr>
        <p:txBody>
          <a:bodyPr/>
          <a:lstStyle/>
          <a:p>
            <a:r>
              <a:rPr lang="uk-UA" sz="4000">
                <a:latin typeface="Arial" charset="0"/>
                <a:cs typeface="Arial" charset="0"/>
              </a:rPr>
              <a:t>Підготовка до експерименту </a:t>
            </a:r>
            <a:endParaRPr lang="ru-RU" sz="4000">
              <a:latin typeface="Arial" charset="0"/>
              <a:cs typeface="Arial" charset="0"/>
            </a:endParaRPr>
          </a:p>
        </p:txBody>
      </p:sp>
      <p:sp>
        <p:nvSpPr>
          <p:cNvPr id="27650" name="Содержимое 4"/>
          <p:cNvSpPr>
            <a:spLocks noGrp="1"/>
          </p:cNvSpPr>
          <p:nvPr>
            <p:ph sz="half" idx="1"/>
          </p:nvPr>
        </p:nvSpPr>
        <p:spPr bwMode="auto">
          <a:xfrm>
            <a:off x="280988" y="2193925"/>
            <a:ext cx="6724650" cy="44180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sz="3200">
                <a:latin typeface="Arial" charset="0"/>
                <a:cs typeface="Arial" charset="0"/>
              </a:rPr>
              <a:t>Зібрали дику форму мух для експерименту </a:t>
            </a:r>
          </a:p>
          <a:p>
            <a:r>
              <a:rPr lang="uk-UA" sz="3200">
                <a:latin typeface="Arial" charset="0"/>
                <a:cs typeface="Arial" charset="0"/>
              </a:rPr>
              <a:t>Виготовили живильне середовище </a:t>
            </a:r>
          </a:p>
          <a:p>
            <a:r>
              <a:rPr lang="uk-UA" sz="3200">
                <a:latin typeface="Arial" charset="0"/>
                <a:cs typeface="Arial" charset="0"/>
              </a:rPr>
              <a:t>Заклали експеримент</a:t>
            </a:r>
            <a:endParaRPr lang="ru-RU" sz="3200">
              <a:latin typeface="Arial" charset="0"/>
              <a:cs typeface="Arial" charset="0"/>
            </a:endParaRPr>
          </a:p>
        </p:txBody>
      </p:sp>
      <p:pic>
        <p:nvPicPr>
          <p:cNvPr id="27651" name="Содержимое 6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07238" y="576263"/>
            <a:ext cx="4916487" cy="6084887"/>
          </a:xfrm>
        </p:spPr>
      </p:pic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dirty="0">
                <a:latin typeface="Arial" pitchFamily="34" charset="0"/>
                <a:cs typeface="Arial" pitchFamily="34" charset="0"/>
              </a:rPr>
              <a:t>Живильне середовище для </a:t>
            </a:r>
            <a:br>
              <a:rPr lang="uk-UA" sz="4400" dirty="0">
                <a:latin typeface="Arial" pitchFamily="34" charset="0"/>
                <a:cs typeface="Arial" pitchFamily="34" charset="0"/>
              </a:rPr>
            </a:br>
            <a:r>
              <a:rPr lang="uk-UA" sz="4400" dirty="0">
                <a:latin typeface="Arial" pitchFamily="34" charset="0"/>
                <a:cs typeface="Arial" pitchFamily="34" charset="0"/>
              </a:rPr>
              <a:t>плодової мушки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79413" y="1782763"/>
          <a:ext cx="11155676" cy="510444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88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8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8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8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9142"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Arial" pitchFamily="34" charset="0"/>
                          <a:cs typeface="Arial" pitchFamily="34" charset="0"/>
                        </a:rPr>
                        <a:t>Склад</a:t>
                      </a:r>
                      <a:r>
                        <a:rPr lang="uk-UA" sz="2400" baseline="0" dirty="0">
                          <a:latin typeface="Arial" pitchFamily="34" charset="0"/>
                          <a:cs typeface="Arial" pitchFamily="34" charset="0"/>
                        </a:rPr>
                        <a:t> суміші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Arial" pitchFamily="34" charset="0"/>
                          <a:cs typeface="Arial" pitchFamily="34" charset="0"/>
                        </a:rPr>
                        <a:t>Середовище</a:t>
                      </a:r>
                      <a:r>
                        <a:rPr lang="uk-UA" sz="2400" baseline="0" dirty="0">
                          <a:latin typeface="Arial" pitchFamily="34" charset="0"/>
                          <a:cs typeface="Arial" pitchFamily="34" charset="0"/>
                        </a:rPr>
                        <a:t> №1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Arial" pitchFamily="34" charset="0"/>
                          <a:cs typeface="Arial" pitchFamily="34" charset="0"/>
                        </a:rPr>
                        <a:t>Середовище №2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Arial" pitchFamily="34" charset="0"/>
                          <a:cs typeface="Arial" pitchFamily="34" charset="0"/>
                        </a:rPr>
                        <a:t>Середовище №3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142">
                <a:tc>
                  <a:txBody>
                    <a:bodyPr/>
                    <a:lstStyle/>
                    <a:p>
                      <a:r>
                        <a:rPr lang="uk-UA" sz="2400" dirty="0" err="1">
                          <a:latin typeface="Arial" pitchFamily="34" charset="0"/>
                          <a:cs typeface="Arial" pitchFamily="34" charset="0"/>
                        </a:rPr>
                        <a:t>Кі-ть</a:t>
                      </a:r>
                      <a:r>
                        <a:rPr lang="uk-UA" sz="2400" dirty="0">
                          <a:latin typeface="Arial" pitchFamily="34" charset="0"/>
                          <a:cs typeface="Arial" pitchFamily="34" charset="0"/>
                        </a:rPr>
                        <a:t> колбочок</a:t>
                      </a:r>
                      <a:r>
                        <a:rPr lang="uk-UA" sz="2400" baseline="0" dirty="0">
                          <a:latin typeface="Arial" pitchFamily="34" charset="0"/>
                          <a:cs typeface="Arial" pitchFamily="34" charset="0"/>
                        </a:rPr>
                        <a:t> шт.</a:t>
                      </a:r>
                      <a:endParaRPr lang="uk-UA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301"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Arial" pitchFamily="34" charset="0"/>
                          <a:cs typeface="Arial" pitchFamily="34" charset="0"/>
                        </a:rPr>
                        <a:t>Вода, </a:t>
                      </a:r>
                      <a:r>
                        <a:rPr lang="uk-UA" sz="2400" dirty="0" err="1">
                          <a:latin typeface="Arial" pitchFamily="34" charset="0"/>
                          <a:cs typeface="Arial" pitchFamily="34" charset="0"/>
                        </a:rPr>
                        <a:t>мл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301"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Arial" pitchFamily="34" charset="0"/>
                          <a:cs typeface="Arial" pitchFamily="34" charset="0"/>
                        </a:rPr>
                        <a:t>Агар, г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301">
                <a:tc>
                  <a:txBody>
                    <a:bodyPr/>
                    <a:lstStyle/>
                    <a:p>
                      <a:r>
                        <a:rPr lang="uk-UA" sz="2400" dirty="0" err="1">
                          <a:latin typeface="Arial" pitchFamily="34" charset="0"/>
                          <a:cs typeface="Arial" pitchFamily="34" charset="0"/>
                        </a:rPr>
                        <a:t>Дріжжі</a:t>
                      </a:r>
                      <a:r>
                        <a:rPr lang="uk-UA" sz="2400" dirty="0">
                          <a:latin typeface="Arial" pitchFamily="34" charset="0"/>
                          <a:cs typeface="Arial" pitchFamily="34" charset="0"/>
                        </a:rPr>
                        <a:t>, г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11.5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11.5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11.5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301"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Arial" pitchFamily="34" charset="0"/>
                          <a:cs typeface="Arial" pitchFamily="34" charset="0"/>
                        </a:rPr>
                        <a:t>Манна</a:t>
                      </a:r>
                      <a:r>
                        <a:rPr lang="uk-UA" sz="2400" baseline="0" dirty="0">
                          <a:latin typeface="Arial" pitchFamily="34" charset="0"/>
                          <a:cs typeface="Arial" pitchFamily="34" charset="0"/>
                        </a:rPr>
                        <a:t> крупа, г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301"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Arial" pitchFamily="34" charset="0"/>
                          <a:cs typeface="Arial" pitchFamily="34" charset="0"/>
                        </a:rPr>
                        <a:t>Цукор, г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9142">
                <a:tc>
                  <a:txBody>
                    <a:bodyPr/>
                    <a:lstStyle/>
                    <a:p>
                      <a:r>
                        <a:rPr lang="uk-UA" sz="2400" dirty="0" err="1">
                          <a:latin typeface="Arial" pitchFamily="34" charset="0"/>
                          <a:cs typeface="Arial" pitchFamily="34" charset="0"/>
                        </a:rPr>
                        <a:t>Стевія</a:t>
                      </a:r>
                      <a:r>
                        <a:rPr lang="uk-UA" sz="2400" dirty="0">
                          <a:latin typeface="Arial" pitchFamily="34" charset="0"/>
                          <a:cs typeface="Arial" pitchFamily="34" charset="0"/>
                        </a:rPr>
                        <a:t> (суха трава),</a:t>
                      </a:r>
                      <a:r>
                        <a:rPr lang="uk-UA" sz="2400" baseline="0" dirty="0">
                          <a:latin typeface="Arial" pitchFamily="34" charset="0"/>
                          <a:cs typeface="Arial" pitchFamily="34" charset="0"/>
                        </a:rPr>
                        <a:t> г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301">
                <a:tc>
                  <a:txBody>
                    <a:bodyPr/>
                    <a:lstStyle/>
                    <a:p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Сахарин,</a:t>
                      </a:r>
                      <a:r>
                        <a:rPr lang="uk-UA" sz="2400" b="0" baseline="0" dirty="0">
                          <a:latin typeface="Arial" pitchFamily="34" charset="0"/>
                          <a:cs typeface="Arial" pitchFamily="34" charset="0"/>
                        </a:rPr>
                        <a:t> г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Образование, 16 x 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492</Words>
  <Application>Microsoft Office PowerPoint</Application>
  <PresentationFormat>Широкоэкранный</PresentationFormat>
  <Paragraphs>136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Образование, 16 x 9</vt:lpstr>
      <vt:lpstr>Біотестування цукрозамінників на Drosophila melanogaster</vt:lpstr>
      <vt:lpstr>Актуальність проблеми</vt:lpstr>
      <vt:lpstr>Об’єкт, предмет та мета дослідження </vt:lpstr>
      <vt:lpstr>Завдання </vt:lpstr>
      <vt:lpstr>Плодова мушка дрозофіла, як об’єкт біотестування </vt:lpstr>
      <vt:lpstr>Біологічні особливості Drosophila melanogaster</vt:lpstr>
      <vt:lpstr>Вивчення властивостей цукрозамінників </vt:lpstr>
      <vt:lpstr>Підготовка до експерименту </vt:lpstr>
      <vt:lpstr>Живильне середовище для  плодової мушки</vt:lpstr>
      <vt:lpstr>Поведінка мух через добу</vt:lpstr>
      <vt:lpstr>Поведінка мух через 3 доби</vt:lpstr>
      <vt:lpstr>Поведінка мух через 5 діб</vt:lpstr>
      <vt:lpstr>Вивчення мутацій</vt:lpstr>
      <vt:lpstr>Характеристика мутантних форм мух через 10 діб</vt:lpstr>
      <vt:lpstr>Висновки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Біотестування цукрозамінників на Drosophila melanogaster</dc:title>
  <dc:creator/>
  <cp:lastModifiedBy/>
  <cp:revision>2</cp:revision>
  <dcterms:created xsi:type="dcterms:W3CDTF">2012-09-21T18:31:34Z</dcterms:created>
  <dcterms:modified xsi:type="dcterms:W3CDTF">2020-04-26T13:31:47Z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