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75" r:id="rId9"/>
    <p:sldId id="276" r:id="rId10"/>
    <p:sldId id="277" r:id="rId11"/>
    <p:sldId id="278" r:id="rId12"/>
    <p:sldId id="280" r:id="rId13"/>
    <p:sldId id="279" r:id="rId14"/>
    <p:sldId id="281" r:id="rId15"/>
    <p:sldId id="282" r:id="rId16"/>
    <p:sldId id="271" r:id="rId17"/>
    <p:sldId id="283" r:id="rId18"/>
    <p:sldId id="273" r:id="rId19"/>
  </p:sldIdLst>
  <p:sldSz cx="9144000" cy="6858000" type="screen4x3"/>
  <p:notesSz cx="7559675" cy="106918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DE6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30019120458893E-2"/>
          <c:y val="7.560137457044673E-2"/>
          <c:w val="0.68068833652007643"/>
          <c:h val="0.728522336769759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0,01 мг/л</c:v>
                </c:pt>
              </c:strCache>
            </c:strRef>
          </c:tx>
          <c:spPr>
            <a:ln w="38123">
              <a:solidFill>
                <a:srgbClr val="FF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Sheet1!$B$1:$K$1</c:f>
              <c:strCache>
                <c:ptCount val="10"/>
                <c:pt idx="0">
                  <c:v>0</c:v>
                </c:pt>
                <c:pt idx="1">
                  <c:v>30 ХВ</c:v>
                </c:pt>
                <c:pt idx="2">
                  <c:v>1 ГОД</c:v>
                </c:pt>
                <c:pt idx="3">
                  <c:v>2 ГОД</c:v>
                </c:pt>
                <c:pt idx="4">
                  <c:v>3 ГОД</c:v>
                </c:pt>
                <c:pt idx="5">
                  <c:v>6 ГОД</c:v>
                </c:pt>
                <c:pt idx="6">
                  <c:v>8 ГОД</c:v>
                </c:pt>
                <c:pt idx="7">
                  <c:v>12 ГОД</c:v>
                </c:pt>
                <c:pt idx="8">
                  <c:v>18 ГОД</c:v>
                </c:pt>
                <c:pt idx="9">
                  <c:v>48 ГОД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100</c:v>
                </c:pt>
                <c:pt idx="1">
                  <c:v>100</c:v>
                </c:pt>
                <c:pt idx="2" formatCode="0">
                  <c:v>100</c:v>
                </c:pt>
                <c:pt idx="3" formatCode="0">
                  <c:v>85</c:v>
                </c:pt>
                <c:pt idx="4">
                  <c:v>75</c:v>
                </c:pt>
                <c:pt idx="5">
                  <c:v>65</c:v>
                </c:pt>
                <c:pt idx="6">
                  <c:v>40</c:v>
                </c:pt>
                <c:pt idx="7">
                  <c:v>25</c:v>
                </c:pt>
                <c:pt idx="8">
                  <c:v>5</c:v>
                </c:pt>
                <c:pt idx="9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0,05 мг/л</c:v>
                </c:pt>
              </c:strCache>
            </c:strRef>
          </c:tx>
          <c:spPr>
            <a:ln w="38123">
              <a:solidFill>
                <a:srgbClr val="3366FF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3366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cat>
            <c:strRef>
              <c:f>Sheet1!$B$1:$K$1</c:f>
              <c:strCache>
                <c:ptCount val="10"/>
                <c:pt idx="0">
                  <c:v>0</c:v>
                </c:pt>
                <c:pt idx="1">
                  <c:v>30 ХВ</c:v>
                </c:pt>
                <c:pt idx="2">
                  <c:v>1 ГОД</c:v>
                </c:pt>
                <c:pt idx="3">
                  <c:v>2 ГОД</c:v>
                </c:pt>
                <c:pt idx="4">
                  <c:v>3 ГОД</c:v>
                </c:pt>
                <c:pt idx="5">
                  <c:v>6 ГОД</c:v>
                </c:pt>
                <c:pt idx="6">
                  <c:v>8 ГОД</c:v>
                </c:pt>
                <c:pt idx="7">
                  <c:v>12 ГОД</c:v>
                </c:pt>
                <c:pt idx="8">
                  <c:v>18 ГОД</c:v>
                </c:pt>
                <c:pt idx="9">
                  <c:v>48 ГОД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  <c:pt idx="0">
                  <c:v>100</c:v>
                </c:pt>
                <c:pt idx="1">
                  <c:v>80</c:v>
                </c:pt>
                <c:pt idx="2">
                  <c:v>65</c:v>
                </c:pt>
                <c:pt idx="3">
                  <c:v>50</c:v>
                </c:pt>
                <c:pt idx="4">
                  <c:v>35</c:v>
                </c:pt>
                <c:pt idx="5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1 мг/л</c:v>
                </c:pt>
              </c:strCache>
            </c:strRef>
          </c:tx>
          <c:spPr>
            <a:ln w="38123">
              <a:solidFill>
                <a:srgbClr val="00FF00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strRef>
              <c:f>Sheet1!$B$1:$K$1</c:f>
              <c:strCache>
                <c:ptCount val="10"/>
                <c:pt idx="0">
                  <c:v>0</c:v>
                </c:pt>
                <c:pt idx="1">
                  <c:v>30 ХВ</c:v>
                </c:pt>
                <c:pt idx="2">
                  <c:v>1 ГОД</c:v>
                </c:pt>
                <c:pt idx="3">
                  <c:v>2 ГОД</c:v>
                </c:pt>
                <c:pt idx="4">
                  <c:v>3 ГОД</c:v>
                </c:pt>
                <c:pt idx="5">
                  <c:v>6 ГОД</c:v>
                </c:pt>
                <c:pt idx="6">
                  <c:v>8 ГОД</c:v>
                </c:pt>
                <c:pt idx="7">
                  <c:v>12 ГОД</c:v>
                </c:pt>
                <c:pt idx="8">
                  <c:v>18 ГОД</c:v>
                </c:pt>
                <c:pt idx="9">
                  <c:v>48 ГОД</c:v>
                </c:pt>
              </c:strCache>
            </c:strRef>
          </c:cat>
          <c:val>
            <c:numRef>
              <c:f>Sheet1!$B$4:$K$4</c:f>
              <c:numCache>
                <c:formatCode>General</c:formatCode>
                <c:ptCount val="10"/>
                <c:pt idx="0">
                  <c:v>100</c:v>
                </c:pt>
                <c:pt idx="1">
                  <c:v>50</c:v>
                </c:pt>
                <c:pt idx="2">
                  <c:v>20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630464"/>
        <c:axId val="139636736"/>
      </c:lineChart>
      <c:catAx>
        <c:axId val="13963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7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96367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9636736"/>
        <c:scaling>
          <c:orientation val="minMax"/>
        </c:scaling>
        <c:delete val="0"/>
        <c:axPos val="l"/>
        <c:majorGridlines>
          <c:spPr>
            <a:ln w="3177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7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9630464"/>
        <c:crosses val="autoZero"/>
        <c:crossBetween val="midCat"/>
      </c:valAx>
      <c:spPr>
        <a:gradFill rotWithShape="0">
          <a:gsLst>
            <a:gs pos="0">
              <a:srgbClr xmlns:mc="http://schemas.openxmlformats.org/markup-compatibility/2006" xmlns:a14="http://schemas.microsoft.com/office/drawing/2010/main" val="EEECE1" mc:Ignorable="a14" a14:legacySpreadsheetColorIndex="28"/>
            </a:gs>
            <a:gs pos="100000">
              <a:srgbClr xmlns:mc="http://schemas.openxmlformats.org/markup-compatibility/2006" xmlns:a14="http://schemas.microsoft.com/office/drawing/2010/main" val="FFFFFF" mc:Ignorable="a14" a14:legacySpreadsheetColorIndex="9"/>
            </a:gs>
          </a:gsLst>
          <a:lin ang="5400000" scaled="1"/>
        </a:gradFill>
        <a:ln w="12708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7934990439770551"/>
          <c:y val="7.560137457044673E-2"/>
          <c:w val="0.18546845124282982"/>
          <c:h val="0.24054982817869416"/>
        </c:manualLayout>
      </c:layout>
      <c:overlay val="0"/>
      <c:spPr>
        <a:noFill/>
        <a:ln w="3177">
          <a:solidFill>
            <a:schemeClr val="tx1"/>
          </a:solidFill>
          <a:prstDash val="solid"/>
        </a:ln>
      </c:spPr>
      <c:txPr>
        <a:bodyPr/>
        <a:lstStyle/>
        <a:p>
          <a:pPr>
            <a:defRPr sz="896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1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5A4F-AE47-4342-8D14-3158CA2FCFFA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9D751-E0D8-4AC3-80D5-9117686619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2754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8000"/>
                <a:lumOff val="72000"/>
              </a:schemeClr>
            </a:gs>
            <a:gs pos="17999">
              <a:schemeClr val="accent6">
                <a:lumMod val="20000"/>
                <a:lumOff val="80000"/>
              </a:schemeClr>
            </a:gs>
            <a:gs pos="36000">
              <a:srgbClr val="FAC77D">
                <a:lumMod val="50000"/>
                <a:lumOff val="50000"/>
              </a:srgbClr>
            </a:gs>
            <a:gs pos="61000">
              <a:srgbClr val="FBA97D">
                <a:lumMod val="82000"/>
                <a:lumOff val="18000"/>
              </a:srgbClr>
            </a:gs>
            <a:gs pos="82001">
              <a:srgbClr val="FBD49C">
                <a:lumMod val="92000"/>
                <a:lumOff val="8000"/>
              </a:srgbClr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/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14C18E3E-17B8-42D7-A3D7-7AD4B179EC1A}" type="slidenum">
              <a:rPr lang="uk-UA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uk-UA" sz="1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8000"/>
                <a:lumOff val="72000"/>
              </a:schemeClr>
            </a:gs>
            <a:gs pos="17999">
              <a:schemeClr val="accent6">
                <a:lumMod val="20000"/>
                <a:lumOff val="80000"/>
              </a:schemeClr>
            </a:gs>
            <a:gs pos="36000">
              <a:srgbClr val="FAC77D">
                <a:lumMod val="50000"/>
                <a:lumOff val="50000"/>
              </a:srgbClr>
            </a:gs>
            <a:gs pos="61000">
              <a:srgbClr val="FBA97D">
                <a:lumMod val="82000"/>
                <a:lumOff val="18000"/>
              </a:srgbClr>
            </a:gs>
            <a:gs pos="82001">
              <a:srgbClr val="FBD49C">
                <a:lumMod val="92000"/>
                <a:lumOff val="8000"/>
              </a:srgbClr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/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5793F3D4-62E3-44FD-B090-4980A5C1EAD5}" type="slidenum">
              <a:rPr lang="uk-UA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uk-UA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8000"/>
                <a:lumOff val="72000"/>
              </a:schemeClr>
            </a:gs>
            <a:gs pos="17999">
              <a:schemeClr val="accent6">
                <a:lumMod val="20000"/>
                <a:lumOff val="80000"/>
              </a:schemeClr>
            </a:gs>
            <a:gs pos="36000">
              <a:srgbClr val="FAC77D">
                <a:lumMod val="50000"/>
                <a:lumOff val="50000"/>
              </a:srgbClr>
            </a:gs>
            <a:gs pos="61000">
              <a:srgbClr val="FBA97D">
                <a:lumMod val="82000"/>
                <a:lumOff val="18000"/>
              </a:srgbClr>
            </a:gs>
            <a:gs pos="82001">
              <a:srgbClr val="FBD49C">
                <a:lumMod val="92000"/>
                <a:lumOff val="8000"/>
              </a:srgbClr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Образец заголовка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Пятый уровень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/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AB313C73-B6C8-4028-9306-D1CE573E5D3B}" type="slidenum">
              <a:rPr lang="uk-UA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uk-UA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0.png"/><Relationship Id="rId4" Type="http://schemas.openxmlformats.org/officeDocument/2006/relationships/image" Target="../media/image26.emf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e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7.png"/><Relationship Id="rId4" Type="http://schemas.openxmlformats.org/officeDocument/2006/relationships/image" Target="../media/image33.emf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1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3.png"/><Relationship Id="rId4" Type="http://schemas.openxmlformats.org/officeDocument/2006/relationships/image" Target="../media/image19.emf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152280" y="533520"/>
            <a:ext cx="8838720" cy="1774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uk-UA" sz="3600" b="1" strike="noStrike" spc="-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Біотестування</a:t>
            </a:r>
            <a:r>
              <a:rPr lang="uk-UA" sz="3600" b="1" strike="noStrike" spc="-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strike="noStrike" spc="-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впливу солей </a:t>
            </a:r>
            <a:r>
              <a:rPr lang="uk-UA" sz="3600" b="1" strike="noStrike" spc="-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важких металів </a:t>
            </a:r>
            <a:r>
              <a:rPr lang="uk-UA" sz="3600" b="1" strike="noStrike" spc="-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3600" b="1" strike="noStrike" spc="-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зоопланктон прісної </a:t>
            </a:r>
            <a:r>
              <a:rPr lang="uk-UA" sz="3600" b="1" strike="noStrike" spc="-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водойми </a:t>
            </a:r>
            <a:r>
              <a:rPr lang="it-IT" sz="3600" b="1" spc="-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 прикладі Daphnia magna </a:t>
            </a:r>
            <a:r>
              <a:rPr lang="it-IT" sz="3600" b="1" spc="-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Straus</a:t>
            </a:r>
            <a:endParaRPr lang="uk-UA" sz="3600" b="1" strike="noStrike" spc="-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4343400" y="2743200"/>
            <a:ext cx="4571640" cy="175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</a:rPr>
              <a:t>Автор:</a:t>
            </a:r>
            <a:endParaRPr lang="uk-UA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uk-UA" sz="1800" b="1" strike="noStrike" spc="-1" dirty="0">
                <a:solidFill>
                  <a:srgbClr val="000000"/>
                </a:solidFill>
                <a:latin typeface="Times New Roman"/>
              </a:rPr>
              <a:t>Лук'яненко Назар Сергійович,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</a:rPr>
              <a:t> учень 8 класу </a:t>
            </a:r>
            <a:r>
              <a:rPr lang="uk-UA" sz="1800" b="0" strike="noStrike" spc="-1" dirty="0" err="1">
                <a:solidFill>
                  <a:srgbClr val="000000"/>
                </a:solidFill>
                <a:latin typeface="Times New Roman"/>
              </a:rPr>
              <a:t>Баришівського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</a:rPr>
              <a:t> навчально-виховного комплексу “гімназія - загальноосвітня школа І-ІІІ ступенів" </a:t>
            </a:r>
            <a:r>
              <a:rPr lang="uk-UA" sz="1800" b="0" strike="noStrike" spc="-1" dirty="0" err="1">
                <a:solidFill>
                  <a:srgbClr val="000000"/>
                </a:solidFill>
                <a:latin typeface="Times New Roman"/>
              </a:rPr>
              <a:t>Баришівської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</a:rPr>
              <a:t> селищної ради Київської області</a:t>
            </a:r>
            <a:endParaRPr lang="uk-UA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</a:rPr>
              <a:t>    </a:t>
            </a:r>
            <a:endParaRPr lang="uk-UA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</a:rPr>
              <a:t>Науковий керівник:</a:t>
            </a:r>
            <a:endParaRPr lang="uk-UA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uk-UA" sz="1800" b="1" strike="noStrike" spc="-1" dirty="0">
                <a:solidFill>
                  <a:srgbClr val="000000"/>
                </a:solidFill>
                <a:latin typeface="Times New Roman"/>
              </a:rPr>
              <a:t>Кириленко Наталія Іванівна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</a:rPr>
              <a:t>, вчитель біології </a:t>
            </a:r>
            <a:r>
              <a:rPr lang="uk-UA" sz="1800" b="0" strike="noStrike" spc="-1" dirty="0" err="1">
                <a:solidFill>
                  <a:srgbClr val="000000"/>
                </a:solidFill>
                <a:latin typeface="Times New Roman"/>
              </a:rPr>
              <a:t>Баришівського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</a:rPr>
              <a:t> навчально-виховного комплексу “гімназія - загальноосвітня школа І-ІІІ ступенів”</a:t>
            </a:r>
            <a:endParaRPr lang="uk-UA" sz="1800" b="0" strike="noStrike" spc="-1" dirty="0">
              <a:latin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0" y="3140968"/>
            <a:ext cx="4118328" cy="309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240" cy="1008112"/>
          </a:xfrm>
        </p:spPr>
        <p:txBody>
          <a:bodyPr/>
          <a:lstStyle/>
          <a:p>
            <a:pPr algn="ctr"/>
            <a:r>
              <a:rPr kumimoji="0" lang="uk-UA" sz="24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Times New Roman" pitchFamily="18" charset="0"/>
              </a:rPr>
              <a:t>Оцінка змін тест-функцій </a:t>
            </a:r>
            <a:r>
              <a:rPr kumimoji="0" lang="uk-UA" sz="24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Daphnia</a:t>
            </a:r>
            <a:r>
              <a:rPr kumimoji="0" lang="uk-UA" sz="24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uk-UA" sz="24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magna</a:t>
            </a:r>
            <a:r>
              <a:rPr kumimoji="0" lang="uk-UA" sz="24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uk-UA" sz="24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Straus</a:t>
            </a:r>
            <a:r>
              <a:rPr kumimoji="0" lang="uk-UA" sz="24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за підвищення температури </a:t>
            </a:r>
            <a:r>
              <a:rPr kumimoji="0" lang="uk-UA" sz="24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розчинів </a:t>
            </a:r>
            <a:r>
              <a:rPr kumimoji="0" lang="uk-UA" sz="24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токсикантів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584347" y="980728"/>
            <a:ext cx="2736304" cy="648072"/>
          </a:xfrm>
        </p:spPr>
        <p:txBody>
          <a:bodyPr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CuSO4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436096" y="1052736"/>
            <a:ext cx="2736304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ZnSO4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553801"/>
              </p:ext>
            </p:extLst>
          </p:nvPr>
        </p:nvGraphicFramePr>
        <p:xfrm>
          <a:off x="4460374" y="1340768"/>
          <a:ext cx="6205538" cy="345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name="Chart" r:id="rId3" imgW="6203034" imgH="3452808" progId="MSGraph.Chart.8">
                  <p:embed followColorScheme="full"/>
                </p:oleObj>
              </mc:Choice>
              <mc:Fallback>
                <p:oleObj name="Chart" r:id="rId3" imgW="6203034" imgH="345280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374" y="1340768"/>
                        <a:ext cx="6205538" cy="345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537091"/>
              </p:ext>
            </p:extLst>
          </p:nvPr>
        </p:nvGraphicFramePr>
        <p:xfrm>
          <a:off x="2693988" y="4070350"/>
          <a:ext cx="6286500" cy="332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name="Chart" r:id="rId5" imgW="6072254" imgH="3321688" progId="MSGraph.Chart.8">
                  <p:embed followColorScheme="full"/>
                </p:oleObj>
              </mc:Choice>
              <mc:Fallback>
                <p:oleObj name="Chart" r:id="rId5" imgW="6072254" imgH="332168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88" y="4070350"/>
                        <a:ext cx="6286500" cy="332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одзаголовок 2"/>
          <p:cNvSpPr txBox="1">
            <a:spLocks/>
          </p:cNvSpPr>
          <p:nvPr/>
        </p:nvSpPr>
        <p:spPr>
          <a:xfrm>
            <a:off x="3347539" y="3789040"/>
            <a:ext cx="2736304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FeSO4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062587"/>
              </p:ext>
            </p:extLst>
          </p:nvPr>
        </p:nvGraphicFramePr>
        <p:xfrm>
          <a:off x="-16024" y="1210526"/>
          <a:ext cx="6205538" cy="345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Chart" r:id="rId7" imgW="6203034" imgH="3452808" progId="MSGraph.Chart.8">
                  <p:embed followColorScheme="full"/>
                </p:oleObj>
              </mc:Choice>
              <mc:Fallback>
                <p:oleObj name="Chart" r:id="rId7" imgW="6203034" imgH="3452808" progId="MSGraph.Chart.8">
                  <p:embed followColorScheme="full"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024" y="1210526"/>
                        <a:ext cx="6205538" cy="345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96984"/>
            <a:ext cx="2016224" cy="268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9187"/>
            <a:ext cx="2699792" cy="20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81819" y="841194"/>
            <a:ext cx="255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Вплив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вижива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ість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179512" y="188640"/>
            <a:ext cx="8712968" cy="1142640"/>
          </a:xfrm>
        </p:spPr>
        <p:txBody>
          <a:bodyPr/>
          <a:lstStyle/>
          <a:p>
            <a:pPr algn="ctr"/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</a:rPr>
              <a:t>Оцінка змін</a:t>
            </a:r>
            <a:r>
              <a:rPr lang="uk-UA" sz="2400" b="1" spc="-1" dirty="0" smtClean="0">
                <a:solidFill>
                  <a:srgbClr val="000000"/>
                </a:solidFill>
                <a:latin typeface="Times New Roman"/>
              </a:rPr>
              <a:t>и частоти серцевих скорочень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за підвищення температури 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розчинів 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токсикантів</a:t>
            </a:r>
            <a:endParaRPr lang="uk-UA" sz="2400" b="1" strike="noStrike" spc="-1" dirty="0" smtClean="0">
              <a:solidFill>
                <a:srgbClr val="000000"/>
              </a:solidFill>
              <a:latin typeface="Arial"/>
            </a:endParaRPr>
          </a:p>
          <a:p>
            <a:endParaRPr lang="uk-UA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239349"/>
              </p:ext>
            </p:extLst>
          </p:nvPr>
        </p:nvGraphicFramePr>
        <p:xfrm>
          <a:off x="24248" y="1484784"/>
          <a:ext cx="6571620" cy="51596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57162"/>
                <a:gridCol w="657162"/>
                <a:gridCol w="657162"/>
                <a:gridCol w="657162"/>
                <a:gridCol w="657162"/>
                <a:gridCol w="657162"/>
                <a:gridCol w="657162"/>
                <a:gridCol w="657162"/>
                <a:gridCol w="657162"/>
                <a:gridCol w="657162"/>
              </a:tblGrid>
              <a:tr h="418380">
                <a:tc rowSpan="2"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Час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CuSO4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ZnSO4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FeSO4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589732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</a:t>
                      </a: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  <a:tr h="641623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норма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267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261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264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264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262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262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264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262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266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  <a:tr h="544573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286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302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272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282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301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4144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344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365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372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308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318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342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294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306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327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265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369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394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402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324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346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382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304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314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348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265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392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422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437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351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393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408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362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352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384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265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402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434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404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384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392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370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388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378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265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372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402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388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356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382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378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364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362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364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00" y="4365104"/>
            <a:ext cx="2556000" cy="191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серцебиття дафнія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.49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1264" y="2060848"/>
            <a:ext cx="2556000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2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554872" y="18108"/>
            <a:ext cx="8229240" cy="114264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sz="2400" b="1" spc="-1" dirty="0" smtClean="0">
                <a:solidFill>
                  <a:srgbClr val="000000"/>
                </a:solidFill>
                <a:latin typeface="Times New Roman"/>
              </a:rPr>
              <a:t>Оцінка зміни частоти серцевих скорочень </a:t>
            </a:r>
            <a:r>
              <a:rPr lang="uk-UA" sz="2400" b="1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400" b="1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400" b="1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400" b="1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400" b="1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400" b="1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за підвищення температури </a:t>
            </a:r>
            <a:r>
              <a:rPr lang="uk-UA" sz="2400" b="1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розчинів </a:t>
            </a:r>
            <a:r>
              <a:rPr lang="uk-UA" sz="2400" b="1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токсикантів</a:t>
            </a:r>
            <a:endParaRPr lang="uk-UA" sz="2400" b="1" spc="-1" dirty="0" smtClean="0">
              <a:solidFill>
                <a:srgbClr val="000000"/>
              </a:solidFill>
              <a:latin typeface="Arial"/>
            </a:endParaRPr>
          </a:p>
          <a:p>
            <a:endParaRPr lang="uk-UA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028183"/>
              </p:ext>
            </p:extLst>
          </p:nvPr>
        </p:nvGraphicFramePr>
        <p:xfrm>
          <a:off x="32128" y="1160748"/>
          <a:ext cx="6259600" cy="348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7" name="Chart" r:id="rId3" imgW="6203034" imgH="3452808" progId="MSGraph.Chart.8">
                  <p:embed followColorScheme="full"/>
                </p:oleObj>
              </mc:Choice>
              <mc:Fallback>
                <p:oleObj name="Chart" r:id="rId3" imgW="6203034" imgH="3452808" progId="MSGraph.Chart.8">
                  <p:embed followColorScheme="full"/>
                  <p:pic>
                    <p:nvPicPr>
                      <p:cNvPr id="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28" y="1160748"/>
                        <a:ext cx="6259600" cy="3489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одзаголовок 2"/>
          <p:cNvSpPr txBox="1">
            <a:spLocks/>
          </p:cNvSpPr>
          <p:nvPr/>
        </p:nvSpPr>
        <p:spPr>
          <a:xfrm>
            <a:off x="539552" y="1007244"/>
            <a:ext cx="2736304" cy="6480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CuSO4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724128" y="836712"/>
            <a:ext cx="2736304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ZnSO4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347539" y="3789040"/>
            <a:ext cx="2736304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FeSO4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965409"/>
              </p:ext>
            </p:extLst>
          </p:nvPr>
        </p:nvGraphicFramePr>
        <p:xfrm>
          <a:off x="4329320" y="1160748"/>
          <a:ext cx="6435367" cy="3589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8" name="Chart" r:id="rId5" imgW="6203034" imgH="3452808" progId="MSGraph.Chart.8">
                  <p:embed followColorScheme="full"/>
                </p:oleObj>
              </mc:Choice>
              <mc:Fallback>
                <p:oleObj name="Chart" r:id="rId5" imgW="6203034" imgH="3452808" progId="MSGraph.Chart.8">
                  <p:embed followColorScheme="full"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9320" y="1160748"/>
                        <a:ext cx="6435367" cy="3589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130159"/>
              </p:ext>
            </p:extLst>
          </p:nvPr>
        </p:nvGraphicFramePr>
        <p:xfrm>
          <a:off x="2411760" y="4005064"/>
          <a:ext cx="6366328" cy="3561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9" name="Chart" r:id="rId7" imgW="6226958" imgH="3476793" progId="MSGraph.Chart.8">
                  <p:embed followColorScheme="full"/>
                </p:oleObj>
              </mc:Choice>
              <mc:Fallback>
                <p:oleObj name="Chart" r:id="rId7" imgW="6226958" imgH="3476793" progId="MSGraph.Chart.8">
                  <p:embed followColorScheme="full"/>
                  <p:pic>
                    <p:nvPicPr>
                      <p:cNvPr id="0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4005064"/>
                        <a:ext cx="6366328" cy="35615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06402" y="28775816"/>
            <a:ext cx="2800854" cy="373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36" y="4113075"/>
            <a:ext cx="1982624" cy="26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70103"/>
            <a:ext cx="2527084" cy="18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95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421" y="44624"/>
            <a:ext cx="8229240" cy="648072"/>
          </a:xfrm>
        </p:spPr>
        <p:txBody>
          <a:bodyPr/>
          <a:lstStyle/>
          <a:p>
            <a:pPr algn="ctr"/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Вивчення змін розмноження та розвитку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Daphnia magna Straus 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під впливом </a:t>
            </a:r>
            <a:r>
              <a:rPr lang="uk-UA" sz="2200" b="1" dirty="0" err="1" smtClean="0">
                <a:latin typeface="Times New Roman" pitchFamily="18" charset="0"/>
                <a:cs typeface="Times New Roman" pitchFamily="18" charset="0"/>
              </a:rPr>
              <a:t>полютантів</a:t>
            </a:r>
            <a:endParaRPr lang="uk-UA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rozumniki\Desktop\фото назар\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190119" y="1052736"/>
            <a:ext cx="2398242" cy="239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ozumniki\Desktop\фото назар\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24" y="1052736"/>
            <a:ext cx="2398242" cy="239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rozumniki\Desktop\фото назар\дфн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6000" y="1052736"/>
            <a:ext cx="2398242" cy="239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857929" y="550013"/>
            <a:ext cx="5544616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Реакція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бортивності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під впливом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полютантів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21" y="3930204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spc="-1" dirty="0" smtClean="0">
                <a:solidFill>
                  <a:srgbClr val="000000"/>
                </a:solidFill>
                <a:latin typeface="Times New Roman"/>
              </a:rPr>
              <a:t>Визначення змін </a:t>
            </a:r>
            <a:r>
              <a:rPr lang="uk-UA" sz="2000" b="1" spc="-1" dirty="0">
                <a:solidFill>
                  <a:srgbClr val="000000"/>
                </a:solidFill>
                <a:latin typeface="Times New Roman"/>
              </a:rPr>
              <a:t>рухової активності </a:t>
            </a:r>
            <a:r>
              <a:rPr lang="uk-UA" sz="2000" b="1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000" b="1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1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000" b="1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1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55122"/>
              </p:ext>
            </p:extLst>
          </p:nvPr>
        </p:nvGraphicFramePr>
        <p:xfrm>
          <a:off x="55641" y="4797152"/>
          <a:ext cx="8939502" cy="148448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82290"/>
                <a:gridCol w="943074"/>
                <a:gridCol w="812682"/>
                <a:gridCol w="812682"/>
                <a:gridCol w="812682"/>
                <a:gridCol w="812682"/>
                <a:gridCol w="812682"/>
                <a:gridCol w="812682"/>
                <a:gridCol w="812682"/>
                <a:gridCol w="812682"/>
                <a:gridCol w="812682"/>
              </a:tblGrid>
              <a:tr h="320700">
                <a:tc rowSpan="2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CuSO4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ZnSO4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FeSO4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563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 мг/л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 мг/л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мг/л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мг/л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мг/л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мг/л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мг/л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мг/л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  <a:tr h="404077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хв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4077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одзаголовок 2"/>
          <p:cNvSpPr txBox="1">
            <a:spLocks/>
          </p:cNvSpPr>
          <p:nvPr/>
        </p:nvSpPr>
        <p:spPr>
          <a:xfrm>
            <a:off x="2852057" y="4293096"/>
            <a:ext cx="2736304" cy="6480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Рухова активність,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к.п.л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522864" y="-315416"/>
            <a:ext cx="7772040" cy="12189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2400" b="1" strike="noStrike" spc="-1" dirty="0">
                <a:solidFill>
                  <a:srgbClr val="000000"/>
                </a:solidFill>
                <a:latin typeface="Times New Roman"/>
              </a:rPr>
              <a:t>Висновки</a:t>
            </a:r>
            <a:endParaRPr lang="uk-UA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152280" y="476672"/>
            <a:ext cx="8838720" cy="1523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algn="just">
              <a:lnSpc>
                <a:spcPct val="100000"/>
              </a:lnSpc>
              <a:spcBef>
                <a:spcPts val="360"/>
              </a:spcBef>
              <a:buAutoNum type="arabicPeriod"/>
            </a:pPr>
            <a:r>
              <a:rPr lang="uk-UA" sz="1800" b="0" strike="noStrike" spc="-1" dirty="0" smtClean="0">
                <a:solidFill>
                  <a:srgbClr val="000000"/>
                </a:solidFill>
                <a:latin typeface="Times New Roman"/>
              </a:rPr>
              <a:t>Результати досліджень засвідчують, що в розчинах солей важких металів 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Times New Roman"/>
              </a:rPr>
              <a:t>CuSO4, ZnSO4, FeSO4 </a:t>
            </a:r>
            <a:r>
              <a:rPr lang="uk-UA" sz="1800" b="0" strike="noStrike" spc="-1" dirty="0" smtClean="0">
                <a:solidFill>
                  <a:srgbClr val="000000"/>
                </a:solidFill>
                <a:latin typeface="Times New Roman"/>
              </a:rPr>
              <a:t>зменшується </a:t>
            </a:r>
            <a:r>
              <a:rPr lang="uk-UA" sz="1800" b="0" strike="noStrike" spc="-1" dirty="0" smtClean="0">
                <a:solidFill>
                  <a:srgbClr val="000000"/>
                </a:solidFill>
                <a:latin typeface="Times New Roman"/>
              </a:rPr>
              <a:t>виживаність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Daphnia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magna Straus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Вплив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CuSO4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концентрація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0,01-0,05 мг/л)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виявляється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летальним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2 год.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еребуванні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виживаність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становить 0-85%.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Порівняно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CuSO4,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розчини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ZnSO4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(10-100 мг/л)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проявляють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100%-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летальність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гострого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досліду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концентрації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100 мг/л.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добовому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перебуванні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розчинах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виживаність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становить 0-40%.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Найменшу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токсичність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проявля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ють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розчини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FeSO4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концентрац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ія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40-400 мг/л)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 2 добового перебування у розчинах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виживаність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виду становить 10-40%.</a:t>
            </a:r>
          </a:p>
          <a:p>
            <a:pPr marL="342900" indent="-342900" algn="just">
              <a:lnSpc>
                <a:spcPct val="100000"/>
              </a:lnSpc>
              <a:spcBef>
                <a:spcPts val="360"/>
              </a:spcBef>
              <a:buAutoNum type="arabicPeriod"/>
            </a:pP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Вплив розчинів солей важких металів на частоту серцевих скорочень проявляється в збільшенні показника. В розчинах </a:t>
            </a:r>
            <a:r>
              <a:rPr lang="en-US" spc="-1" dirty="0" smtClean="0">
                <a:latin typeface="Times New Roman" pitchFamily="18" charset="0"/>
                <a:cs typeface="Times New Roman" pitchFamily="18" charset="0"/>
              </a:rPr>
              <a:t>CuSO4 </a:t>
            </a: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частота серцевих скорочень зростає на 13.6-68.1%. Найбільш різка зміна уже протягом перших 5 хв</a:t>
            </a: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. – на </a:t>
            </a: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22.7-54.5%. В розчинах </a:t>
            </a:r>
            <a:r>
              <a:rPr lang="en-US" spc="-1" dirty="0" smtClean="0">
                <a:latin typeface="Times New Roman" pitchFamily="18" charset="0"/>
                <a:cs typeface="Times New Roman" pitchFamily="18" charset="0"/>
              </a:rPr>
              <a:t>ZnSO4 </a:t>
            </a: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зміна зростання частоти серцевих скорочень на 10.7-53.1%. Показник зростає протягом перших 15 хв. За впливу розчинів </a:t>
            </a:r>
            <a:r>
              <a:rPr lang="en-US" spc="-1" dirty="0" smtClean="0">
                <a:latin typeface="Times New Roman" pitchFamily="18" charset="0"/>
                <a:cs typeface="Times New Roman" pitchFamily="18" charset="0"/>
              </a:rPr>
              <a:t>FeSO4</a:t>
            </a:r>
            <a:r>
              <a:rPr lang="ru-RU" spc="-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" dirty="0" err="1" smtClean="0">
                <a:latin typeface="Times New Roman" pitchFamily="18" charset="0"/>
                <a:cs typeface="Times New Roman" pitchFamily="18" charset="0"/>
              </a:rPr>
              <a:t>зміни</a:t>
            </a:r>
            <a:r>
              <a:rPr lang="ru-RU" spc="-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" dirty="0" err="1" smtClean="0">
                <a:latin typeface="Times New Roman" pitchFamily="18" charset="0"/>
                <a:cs typeface="Times New Roman" pitchFamily="18" charset="0"/>
              </a:rPr>
              <a:t>показника</a:t>
            </a:r>
            <a:r>
              <a:rPr lang="ru-RU" spc="-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" dirty="0" err="1" smtClean="0">
                <a:latin typeface="Times New Roman" pitchFamily="18" charset="0"/>
                <a:cs typeface="Times New Roman" pitchFamily="18" charset="0"/>
              </a:rPr>
              <a:t>найменші</a:t>
            </a:r>
            <a:r>
              <a:rPr lang="ru-RU" spc="-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pc="-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pc="-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pc="-1" dirty="0" err="1" smtClean="0">
                <a:latin typeface="Times New Roman" pitchFamily="18" charset="0"/>
                <a:cs typeface="Times New Roman" pitchFamily="18" charset="0"/>
              </a:rPr>
              <a:t>ростає</a:t>
            </a:r>
            <a:r>
              <a:rPr lang="ru-RU" spc="-1" dirty="0" smtClean="0">
                <a:latin typeface="Times New Roman" pitchFamily="18" charset="0"/>
                <a:cs typeface="Times New Roman" pitchFamily="18" charset="0"/>
              </a:rPr>
              <a:t> на 7.8-42.4%.</a:t>
            </a:r>
          </a:p>
          <a:p>
            <a:pPr marL="342900" indent="-342900" algn="just">
              <a:lnSpc>
                <a:spcPct val="100000"/>
              </a:lnSpc>
              <a:spcBef>
                <a:spcPts val="360"/>
              </a:spcBef>
              <a:buAutoNum type="arabicPeriod"/>
            </a:pP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Під впливом токсикантів спостерігається пригнічення рухової активності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Daphnia magna Straus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За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токсикантів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для С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uSO4 (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концентрація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0,05-1 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мг/л) показник зменшується на 14,5-26,8%, під впливом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ZnSO4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(концентрація 10-100 мг/л) – на 11,6-17,1%, для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FeSO4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на 6,4-11,4%. Через  1 год передування в розчинах токсикантів тенденція до зменшення  показника: 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С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uSO4 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на 24,2-36,9%, для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ZnSO4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 на 19,1 – 29,7%, для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FeSO4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на 10,6-17,4%. </a:t>
            </a:r>
            <a:endParaRPr lang="ru-RU" spc="-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lang="ru-RU" spc="-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360"/>
              </a:spcBef>
              <a:buAutoNum type="arabicPeriod"/>
            </a:pPr>
            <a:endParaRPr lang="uk-UA" sz="180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533520" y="-609480"/>
            <a:ext cx="7772040" cy="154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2400" b="1" strike="noStrike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uk-UA" sz="2400" b="1" strike="noStrike" spc="-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TextShape 2"/>
          <p:cNvSpPr txBox="1"/>
          <p:nvPr/>
        </p:nvSpPr>
        <p:spPr>
          <a:xfrm>
            <a:off x="81396" y="332656"/>
            <a:ext cx="9042840" cy="1523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 algn="just">
              <a:spcBef>
                <a:spcPts val="360"/>
              </a:spcBef>
            </a:pPr>
            <a:r>
              <a:rPr lang="ru-RU" spc="-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pc="-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Реакцією</a:t>
            </a:r>
            <a:r>
              <a:rPr lang="ru-RU" spc="-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Daphnia magna Straus</a:t>
            </a:r>
            <a:r>
              <a:rPr lang="ru-RU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pc="-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lang="ru-RU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солей </a:t>
            </a:r>
            <a:r>
              <a:rPr lang="ru-RU" spc="-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важких</a:t>
            </a:r>
            <a:r>
              <a:rPr lang="ru-RU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металів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є реакція </a:t>
            </a:r>
            <a:r>
              <a:rPr lang="uk-UA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абортивності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поява аномалій розвитку. </a:t>
            </a:r>
          </a:p>
          <a:p>
            <a:pPr lvl="0" algn="just">
              <a:spcBef>
                <a:spcPts val="360"/>
              </a:spcBef>
            </a:pPr>
            <a:r>
              <a:rPr lang="uk-UA" spc="-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За </a:t>
            </a:r>
            <a:r>
              <a:rPr lang="uk-UA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підвищення температури розчинів токсикантів на 10℃ швидкість прояву реакцій </a:t>
            </a:r>
            <a:r>
              <a:rPr lang="uk-UA" spc="-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гідробіонтів</a:t>
            </a:r>
            <a:r>
              <a:rPr lang="uk-UA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зростає. Летальну дію </a:t>
            </a:r>
            <a:r>
              <a:rPr lang="en-US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CuSO4 </a:t>
            </a:r>
            <a:r>
              <a:rPr lang="uk-UA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проявляє вже через 6 год. </a:t>
            </a:r>
            <a:r>
              <a:rPr lang="en-US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ZnSO4- 12 </a:t>
            </a:r>
            <a:r>
              <a:rPr lang="uk-UA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r>
              <a:rPr lang="en-US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FeSO4-</a:t>
            </a:r>
            <a:r>
              <a:rPr lang="ru-RU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год. За 2 </a:t>
            </a:r>
            <a:r>
              <a:rPr lang="ru-RU" spc="-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годинного</a:t>
            </a:r>
            <a:r>
              <a:rPr lang="ru-RU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перебування</a:t>
            </a:r>
            <a:r>
              <a:rPr lang="ru-RU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pc="-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розчинах</a:t>
            </a:r>
            <a:r>
              <a:rPr lang="ru-RU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CuSO4 </a:t>
            </a:r>
            <a:r>
              <a:rPr lang="uk-UA" spc="-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виживаність </a:t>
            </a:r>
            <a:r>
              <a:rPr lang="uk-UA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становить 0-60%, що на 25% нижче, ніж за нормальної температури розчину. Для </a:t>
            </a:r>
            <a:r>
              <a:rPr lang="en-US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ZnSO4 </a:t>
            </a:r>
            <a:r>
              <a:rPr lang="uk-UA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показник становить 50-80%, що на 20% нижче, для </a:t>
            </a:r>
            <a:r>
              <a:rPr lang="en-US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FeSO4</a:t>
            </a:r>
            <a:r>
              <a:rPr lang="uk-UA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- 60-100%, що на 35% нижче.</a:t>
            </a: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uk-UA" sz="1800" b="0" strike="noStrike" spc="-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1800" b="0" strike="noStrike" spc="-1" dirty="0" smtClean="0">
                <a:latin typeface="Times New Roman" pitchFamily="18" charset="0"/>
                <a:cs typeface="Times New Roman" pitchFamily="18" charset="0"/>
              </a:rPr>
              <a:t>. Підвищення температури розчинів токсикантів викликає прискорення змін частоти серцевих скорочень і збільшення показника. В розчинах </a:t>
            </a:r>
            <a:r>
              <a:rPr lang="en-US" spc="-1" dirty="0" smtClean="0">
                <a:latin typeface="Times New Roman" pitchFamily="18" charset="0"/>
                <a:cs typeface="Times New Roman" pitchFamily="18" charset="0"/>
              </a:rPr>
              <a:t>CuSO4</a:t>
            </a: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 частота серцевих скорочень збільшується на 46.8-65.5%, що на 33.2% вище ніж за нормальною температури розчину. Найбільш різка зміна показника протягом перших 5 хв. (на 28.8-40.9%). Під впливом </a:t>
            </a:r>
            <a:r>
              <a:rPr lang="en-US" spc="-1" dirty="0" smtClean="0">
                <a:latin typeface="Times New Roman" pitchFamily="18" charset="0"/>
                <a:cs typeface="Times New Roman" pitchFamily="18" charset="0"/>
              </a:rPr>
              <a:t>ZnSO4</a:t>
            </a: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 показник зростає на 19.1-53.7%. Це на 18.7 більше ніж за нормальних температур. Найінтенсивніші зміни показника спостерігається вже протягом перших 5 хв. Зміни показника за впливом </a:t>
            </a:r>
            <a:r>
              <a:rPr lang="en-US" spc="-1" dirty="0" smtClean="0">
                <a:latin typeface="Times New Roman" pitchFamily="18" charset="0"/>
                <a:cs typeface="Times New Roman" pitchFamily="18" charset="0"/>
              </a:rPr>
              <a:t>FeSO4</a:t>
            </a: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 найменші – він зростає на 13.3-48.1%, що на 12.4% більше ніж за нормальної температури.</a:t>
            </a: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7. Результати </a:t>
            </a:r>
            <a:r>
              <a:rPr lang="uk-UA" spc="-1" dirty="0" err="1" smtClean="0">
                <a:latin typeface="Times New Roman" pitchFamily="18" charset="0"/>
                <a:cs typeface="Times New Roman" pitchFamily="18" charset="0"/>
              </a:rPr>
              <a:t>біотестування</a:t>
            </a: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 засвідчують, що солі важких металів викликають у представників зоопланктону, зокрема у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Daphnia magna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Straus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морфологічні та функціональні зміни: зменшення тривалості онтогенезу, зростання частоти серцевих скорочень, порушення розмноження та розвитку. Зростання температури розчинів токсикантів посилюють ці зміни. Найбільш токсичну дію на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гідробіонтів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серед досліджених проявляє </a:t>
            </a:r>
            <a:r>
              <a:rPr lang="en-US" spc="-1" dirty="0" smtClean="0">
                <a:latin typeface="Times New Roman" pitchFamily="18" charset="0"/>
                <a:cs typeface="Times New Roman" pitchFamily="18" charset="0"/>
              </a:rPr>
              <a:t>CuSO4</a:t>
            </a: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, а найменш токсичну - </a:t>
            </a:r>
            <a:r>
              <a:rPr lang="en-US" spc="-1" dirty="0" smtClean="0">
                <a:latin typeface="Times New Roman" pitchFamily="18" charset="0"/>
                <a:cs typeface="Times New Roman" pitchFamily="18" charset="0"/>
              </a:rPr>
              <a:t>FeSO4</a:t>
            </a:r>
            <a:r>
              <a:rPr lang="uk-UA" spc="-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71110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0" y="131760"/>
            <a:ext cx="6508800" cy="25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uk-UA" sz="2800" b="1" strike="noStrike" spc="-1" dirty="0">
                <a:solidFill>
                  <a:srgbClr val="000000"/>
                </a:solidFill>
                <a:latin typeface="Times New Roman"/>
              </a:rPr>
              <a:t>    Апробація результатів дослідження </a:t>
            </a:r>
            <a:endParaRPr lang="uk-UA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lang="uk-UA" sz="18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Матеріали дослідження представлені на конференціях:</a:t>
            </a:r>
            <a:endParaRPr lang="uk-UA" sz="1800" b="0" strike="noStrike" spc="-1" dirty="0">
              <a:latin typeface="Arial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uk-UA" sz="2200" b="0" i="1" strike="noStrike" spc="-1" dirty="0" smtClean="0">
                <a:solidFill>
                  <a:srgbClr val="000000"/>
                </a:solidFill>
                <a:latin typeface="Times New Roman"/>
              </a:rPr>
              <a:t>XIІ </a:t>
            </a:r>
            <a:r>
              <a:rPr lang="uk-UA" sz="2200" b="0" i="1" strike="noStrike" spc="-1" dirty="0">
                <a:solidFill>
                  <a:srgbClr val="000000"/>
                </a:solidFill>
                <a:latin typeface="Times New Roman"/>
              </a:rPr>
              <a:t>Всеукраїнській учнівській науково-практичній конференції «</a:t>
            </a:r>
            <a:r>
              <a:rPr lang="uk-UA" sz="2200" b="1" i="1" strike="noStrike" spc="-1" dirty="0" smtClean="0">
                <a:solidFill>
                  <a:srgbClr val="000000"/>
                </a:solidFill>
                <a:latin typeface="Times New Roman"/>
              </a:rPr>
              <a:t>ЕКОЛОГО-ВАЛЕОЛОГІЧНА </a:t>
            </a:r>
            <a:r>
              <a:rPr lang="uk-UA" sz="2200" b="1" i="1" strike="noStrike" spc="-1" dirty="0">
                <a:solidFill>
                  <a:srgbClr val="000000"/>
                </a:solidFill>
                <a:latin typeface="Times New Roman"/>
              </a:rPr>
              <a:t>КУЛЬТУРА – ВИБІР  ХХІ СТОЛІТТЯ</a:t>
            </a:r>
            <a:r>
              <a:rPr lang="uk-UA" sz="2200" b="0" i="1" strike="noStrike" spc="-1" dirty="0">
                <a:solidFill>
                  <a:srgbClr val="000000"/>
                </a:solidFill>
                <a:latin typeface="Times New Roman"/>
              </a:rPr>
              <a:t>», </a:t>
            </a:r>
            <a:r>
              <a:rPr lang="uk-UA" sz="2200" b="0" i="1" strike="noStrike" spc="-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uk-UA" sz="2200" b="0" i="1" strike="noStrike" spc="-1" dirty="0">
                <a:solidFill>
                  <a:srgbClr val="000000"/>
                </a:solidFill>
                <a:latin typeface="Times New Roman"/>
              </a:rPr>
              <a:t>м. Дрогобич);</a:t>
            </a:r>
            <a:endParaRPr lang="uk-UA" sz="2200" b="0" strike="noStrike" spc="-1" dirty="0">
              <a:latin typeface="Arial"/>
            </a:endParaRPr>
          </a:p>
          <a:p>
            <a:pPr marL="343080" indent="-342720" algn="just">
              <a:buClr>
                <a:srgbClr val="000000"/>
              </a:buClr>
              <a:buFont typeface="StarSymbol"/>
              <a:buChar char="-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XXIX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іжнародній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науково-практичній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інтернет-конференції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i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i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Концептуальні</a:t>
            </a:r>
            <a:r>
              <a:rPr lang="ru-RU" sz="2200" b="1" i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200" b="1" i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sz="2200" b="1" i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200" b="1" i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uk-UA" sz="2200" b="0" i="1" strike="noStrike" spc="-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uk-UA" sz="2200" b="0" i="1" strike="noStrike" spc="-1" dirty="0" err="1" smtClean="0">
                <a:solidFill>
                  <a:srgbClr val="000000"/>
                </a:solidFill>
                <a:latin typeface="Times New Roman"/>
              </a:rPr>
              <a:t>м.Київ</a:t>
            </a:r>
            <a:r>
              <a:rPr lang="uk-UA" sz="2200" b="0" i="1" strike="noStrike" spc="-1" dirty="0" smtClean="0">
                <a:solidFill>
                  <a:srgbClr val="000000"/>
                </a:solidFill>
                <a:latin typeface="Times New Roman"/>
              </a:rPr>
              <a:t>);</a:t>
            </a:r>
          </a:p>
          <a:p>
            <a:pPr marL="343080" indent="-342720" algn="just">
              <a:buClr>
                <a:srgbClr val="000000"/>
              </a:buClr>
              <a:buFont typeface="StarSymbol"/>
              <a:buChar char="-"/>
            </a:pPr>
            <a:r>
              <a:rPr lang="ru-RU" sz="2200" i="1" spc="-1" dirty="0">
                <a:solidFill>
                  <a:srgbClr val="000000"/>
                </a:solidFill>
                <a:latin typeface="Times New Roman"/>
              </a:rPr>
              <a:t>XLІV </a:t>
            </a:r>
            <a:r>
              <a:rPr lang="ru-RU" sz="2200" i="1" spc="-1" dirty="0" err="1">
                <a:solidFill>
                  <a:srgbClr val="000000"/>
                </a:solidFill>
                <a:latin typeface="Times New Roman"/>
              </a:rPr>
              <a:t>Міжнародна</a:t>
            </a:r>
            <a:r>
              <a:rPr lang="ru-RU" sz="2200" i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200" i="1" spc="-1" dirty="0" err="1">
                <a:solidFill>
                  <a:srgbClr val="000000"/>
                </a:solidFill>
                <a:latin typeface="Times New Roman"/>
              </a:rPr>
              <a:t>інтернет</a:t>
            </a:r>
            <a:r>
              <a:rPr lang="ru-RU" sz="2200" i="1" spc="-1" dirty="0">
                <a:solidFill>
                  <a:srgbClr val="000000"/>
                </a:solidFill>
                <a:latin typeface="Times New Roman"/>
              </a:rPr>
              <a:t> — </a:t>
            </a:r>
            <a:r>
              <a:rPr lang="ru-RU" sz="2200" i="1" spc="-1" dirty="0" err="1">
                <a:solidFill>
                  <a:srgbClr val="000000"/>
                </a:solidFill>
                <a:latin typeface="Times New Roman"/>
              </a:rPr>
              <a:t>конференція</a:t>
            </a:r>
            <a:endParaRPr lang="ru-RU" sz="2200" i="1" spc="-1" dirty="0">
              <a:solidFill>
                <a:srgbClr val="000000"/>
              </a:solidFill>
              <a:latin typeface="Times New Roman"/>
            </a:endParaRPr>
          </a:p>
          <a:p>
            <a:pPr marL="360" algn="just">
              <a:buClr>
                <a:srgbClr val="000000"/>
              </a:buClr>
            </a:pPr>
            <a:r>
              <a:rPr lang="ru-RU" sz="2200" b="1" i="1" spc="-1" dirty="0" smtClean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2200" b="1" i="1" spc="-1" dirty="0">
                <a:solidFill>
                  <a:srgbClr val="000000"/>
                </a:solidFill>
                <a:latin typeface="Times New Roman"/>
              </a:rPr>
              <a:t>РОЗВИТОК НАУКИ В </a:t>
            </a:r>
            <a:r>
              <a:rPr lang="ru-RU" sz="2200" b="1" i="1" spc="-1" dirty="0" smtClean="0">
                <a:solidFill>
                  <a:srgbClr val="000000"/>
                </a:solidFill>
                <a:latin typeface="Times New Roman"/>
              </a:rPr>
              <a:t>УМОВАХ ПАНДЕМІЇ»</a:t>
            </a:r>
            <a:r>
              <a:rPr lang="ru-RU" sz="2200" i="1" spc="-1" dirty="0" smtClean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sz="2200" i="1" spc="-1" dirty="0" err="1" smtClean="0">
                <a:solidFill>
                  <a:srgbClr val="000000"/>
                </a:solidFill>
                <a:latin typeface="Times New Roman"/>
              </a:rPr>
              <a:t>м.Чернівці</a:t>
            </a:r>
            <a:r>
              <a:rPr lang="ru-RU" sz="2200" i="1" spc="-1" dirty="0" smtClean="0">
                <a:solidFill>
                  <a:srgbClr val="000000"/>
                </a:solidFill>
                <a:latin typeface="Times New Roman"/>
              </a:rPr>
              <a:t>).</a:t>
            </a:r>
            <a:endParaRPr lang="uk-UA" sz="2200" b="0" i="1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 marL="343080" indent="-342720" algn="just">
              <a:buClr>
                <a:srgbClr val="000000"/>
              </a:buClr>
              <a:buFont typeface="StarSymbol"/>
              <a:buChar char="-"/>
            </a:pPr>
            <a:endParaRPr lang="uk-UA" sz="2200" b="0" i="1" strike="noStrike" spc="-1" dirty="0">
              <a:latin typeface="Arial"/>
            </a:endParaRPr>
          </a:p>
          <a:p>
            <a:pPr marL="360" lvl="0" algn="r">
              <a:spcBef>
                <a:spcPts val="680"/>
              </a:spcBef>
              <a:buClr>
                <a:srgbClr val="000000"/>
              </a:buClr>
            </a:pPr>
            <a:r>
              <a:rPr lang="uk-UA" i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479"/>
              </a:spcBef>
            </a:pPr>
            <a:endParaRPr lang="uk-UA" sz="2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79"/>
              </a:spcBef>
            </a:pPr>
            <a:endParaRPr lang="uk-UA" sz="2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79"/>
              </a:spcBef>
            </a:pPr>
            <a:endParaRPr lang="uk-UA" sz="2200" b="0" strike="noStrike" spc="-1" dirty="0">
              <a:latin typeface="Arial"/>
            </a:endParaRPr>
          </a:p>
        </p:txBody>
      </p:sp>
      <p:pic>
        <p:nvPicPr>
          <p:cNvPr id="238" name="Picture 4"/>
          <p:cNvPicPr/>
          <p:nvPr/>
        </p:nvPicPr>
        <p:blipFill>
          <a:blip r:embed="rId2"/>
          <a:stretch/>
        </p:blipFill>
        <p:spPr>
          <a:xfrm>
            <a:off x="6841564" y="143984"/>
            <a:ext cx="2133360" cy="265464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575408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ВСІ </a:t>
            </a:r>
            <a:r>
              <a:rPr lang="uk-UA" i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 </a:t>
            </a:r>
            <a:r>
              <a:rPr lang="uk-UA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ЗРОБЛЕНІ ВЛАСНОРУЧ  І Є ОРИГІНАЛЬНИМ НАДБАННЯМ АВТОРА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3" y="5099344"/>
            <a:ext cx="2318088" cy="168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564" y="2852936"/>
            <a:ext cx="220580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18974"/>
            <a:ext cx="19145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1"/>
            <a:ext cx="2304256" cy="172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00840"/>
            <a:ext cx="1080120" cy="120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10760" y="0"/>
            <a:ext cx="8229240" cy="715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2800" b="1" strike="noStrike" spc="-1">
                <a:solidFill>
                  <a:srgbClr val="000000"/>
                </a:solidFill>
                <a:latin typeface="Times New Roman"/>
              </a:rPr>
              <a:t>Актуальність дослідження</a:t>
            </a:r>
            <a:endParaRPr lang="uk-UA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72000" y="504000"/>
            <a:ext cx="8838720" cy="3865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        Забруднення водного середовища є глобальною екологічною проблемою. У водоймах зростає вміст речовин антропогенного походження, токсичність яких для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</a:rPr>
              <a:t>гідробіонтів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 виявляється вже в малих концентраціях. Для діагностики стану водних екосистем недостатньо використовувати лише хімічні методи. Часто застосовують доступні методи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</a:rPr>
              <a:t>біоіндикації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 з метою визначення змін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</a:rPr>
              <a:t>гідробіонтів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 під впливом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</a:rPr>
              <a:t>полютантів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 для їх збереження і формування стійкості. З усього комплексу забруднювачів навколишнього середовища найбільш небезпечними є важкі метали, що здатні накопичуватися в організмах. 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       Основою харчових ланцюгів в прісних водоймах є фіто- і зоопланктон. Тому підвищення рівня важких металів у прісноводних екосистемах — це важливий фактор що впливає на життєздатність фіто- і зоопланктону, які визначають продуктивність водойм. У зв'язку з цим актуальним є визначення толерантності водних організмів до впливу важких металів.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Рисунок 126"/>
          <p:cNvPicPr/>
          <p:nvPr/>
        </p:nvPicPr>
        <p:blipFill>
          <a:blip r:embed="rId2"/>
          <a:stretch/>
        </p:blipFill>
        <p:spPr>
          <a:xfrm>
            <a:off x="360000" y="4680000"/>
            <a:ext cx="2736000" cy="2052000"/>
          </a:xfrm>
          <a:prstGeom prst="rect">
            <a:avLst/>
          </a:prstGeom>
          <a:ln>
            <a:noFill/>
          </a:ln>
        </p:spPr>
      </p:pic>
      <p:pic>
        <p:nvPicPr>
          <p:cNvPr id="128" name="Рисунок 127"/>
          <p:cNvPicPr/>
          <p:nvPr/>
        </p:nvPicPr>
        <p:blipFill>
          <a:blip r:embed="rId3"/>
          <a:stretch/>
        </p:blipFill>
        <p:spPr>
          <a:xfrm>
            <a:off x="6840000" y="4248000"/>
            <a:ext cx="1889640" cy="2520000"/>
          </a:xfrm>
          <a:prstGeom prst="rect">
            <a:avLst/>
          </a:prstGeom>
          <a:ln>
            <a:noFill/>
          </a:ln>
        </p:spPr>
      </p:pic>
      <p:pic>
        <p:nvPicPr>
          <p:cNvPr id="129" name="Рисунок 128"/>
          <p:cNvPicPr/>
          <p:nvPr/>
        </p:nvPicPr>
        <p:blipFill>
          <a:blip r:embed="rId4"/>
          <a:stretch/>
        </p:blipFill>
        <p:spPr>
          <a:xfrm>
            <a:off x="3518612" y="4680000"/>
            <a:ext cx="2808000" cy="210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152280" y="404664"/>
            <a:ext cx="8762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>
              <a:lnSpc>
                <a:spcPct val="100000"/>
              </a:lnSpc>
            </a:pPr>
            <a:r>
              <a:rPr lang="uk-UA" sz="2400" b="1" strike="noStrike" spc="-1" dirty="0">
                <a:solidFill>
                  <a:srgbClr val="000000"/>
                </a:solidFill>
                <a:latin typeface="Times New Roman"/>
              </a:rPr>
              <a:t>Мета дослідження: </a:t>
            </a: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</a:rPr>
              <a:t> визначити та </a:t>
            </a:r>
            <a:r>
              <a:rPr lang="uk-UA" sz="2200" b="0" strike="noStrike" spc="-1" dirty="0" smtClean="0">
                <a:solidFill>
                  <a:srgbClr val="000000"/>
                </a:solidFill>
                <a:latin typeface="Times New Roman"/>
              </a:rPr>
              <a:t>проаналізувати особливості  впливу </a:t>
            </a: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</a:rPr>
              <a:t>солей важких металів на </a:t>
            </a:r>
            <a:r>
              <a:rPr lang="uk-UA" sz="2200" b="0" strike="noStrike" spc="-1" dirty="0" smtClean="0">
                <a:solidFill>
                  <a:srgbClr val="000000"/>
                </a:solidFill>
                <a:latin typeface="Times New Roman"/>
              </a:rPr>
              <a:t>представник</a:t>
            </a:r>
            <a:r>
              <a:rPr lang="uk-UA" sz="2200" spc="-1" dirty="0">
                <a:solidFill>
                  <a:srgbClr val="000000"/>
                </a:solidFill>
                <a:latin typeface="Times New Roman"/>
              </a:rPr>
              <a:t>а</a:t>
            </a:r>
            <a:r>
              <a:rPr lang="uk-UA" sz="22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</a:rPr>
              <a:t>зоопланктону прісної </a:t>
            </a:r>
            <a:r>
              <a:rPr lang="uk-UA" sz="2200" b="0" strike="noStrike" spc="-1" dirty="0" smtClean="0">
                <a:solidFill>
                  <a:srgbClr val="000000"/>
                </a:solidFill>
                <a:latin typeface="Times New Roman"/>
              </a:rPr>
              <a:t>водойми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200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200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200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200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200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200" b="0" strike="noStrike" spc="-1" dirty="0" smtClean="0">
                <a:solidFill>
                  <a:srgbClr val="000000"/>
                </a:solidFill>
                <a:latin typeface="Times New Roman"/>
              </a:rPr>
              <a:t>  методами </a:t>
            </a:r>
            <a:r>
              <a:rPr lang="uk-UA" sz="2200" b="0" strike="noStrike" spc="-1" dirty="0" err="1" smtClean="0">
                <a:solidFill>
                  <a:srgbClr val="000000"/>
                </a:solidFill>
                <a:latin typeface="Times New Roman"/>
              </a:rPr>
              <a:t>біотестування</a:t>
            </a:r>
            <a:r>
              <a:rPr lang="uk-UA" sz="2200" b="0" strike="noStrike" spc="-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uk-UA" sz="2200" b="0" strike="noStrike" spc="-1" dirty="0" smtClean="0">
                <a:solidFill>
                  <a:srgbClr val="000000"/>
                </a:solidFill>
                <a:latin typeface="Times New Roman"/>
              </a:rPr>
              <a:t>.                                                     </a:t>
            </a:r>
            <a:r>
              <a:rPr dirty="0"/>
              <a:t/>
            </a:r>
            <a:br>
              <a:rPr dirty="0"/>
            </a:br>
            <a:endParaRPr lang="uk-UA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152280" y="1447920"/>
            <a:ext cx="54097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  <a:spcBef>
                <a:spcPts val="479"/>
              </a:spcBef>
            </a:pPr>
            <a:r>
              <a:rPr lang="uk-UA" sz="2400" b="1" strike="noStrike" spc="-1" dirty="0">
                <a:solidFill>
                  <a:srgbClr val="000000"/>
                </a:solidFill>
                <a:latin typeface="Times New Roman"/>
              </a:rPr>
              <a:t>Завдання дослідження:</a:t>
            </a:r>
            <a:endParaRPr lang="uk-UA" sz="24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1. Визначити вплив солей важких металів на </a:t>
            </a:r>
            <a:r>
              <a:rPr lang="uk-UA" sz="2000" b="0" strike="noStrike" spc="-1" dirty="0" err="1" smtClean="0">
                <a:solidFill>
                  <a:srgbClr val="000000"/>
                </a:solidFill>
                <a:latin typeface="Times New Roman"/>
              </a:rPr>
              <a:t>виживаваність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;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2. Дослідити зміну частоти серцевих скорочень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під впливом солей важких металів;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3. Визначити зміни рухової активності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як тест-функцію;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4. Вивчити зміни розмноження та розвитку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під впливом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полютантів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;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5. Оцінити зміну 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"/>
              </a:rPr>
              <a:t>тест-функцій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за підвищення температури розчину 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токсикантів; 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6. Проаналізувати отримані результати та зробити висновки. 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Рисунок 131"/>
          <p:cNvPicPr/>
          <p:nvPr/>
        </p:nvPicPr>
        <p:blipFill>
          <a:blip r:embed="rId2"/>
          <a:stretch/>
        </p:blipFill>
        <p:spPr>
          <a:xfrm>
            <a:off x="5562000" y="4077072"/>
            <a:ext cx="3384000" cy="2538000"/>
          </a:xfrm>
          <a:prstGeom prst="rect">
            <a:avLst/>
          </a:prstGeom>
          <a:ln>
            <a:noFill/>
          </a:ln>
        </p:spPr>
      </p:pic>
      <p:pic>
        <p:nvPicPr>
          <p:cNvPr id="133" name="Рисунок 132"/>
          <p:cNvPicPr/>
          <p:nvPr/>
        </p:nvPicPr>
        <p:blipFill>
          <a:blip r:embed="rId3"/>
          <a:stretch/>
        </p:blipFill>
        <p:spPr>
          <a:xfrm>
            <a:off x="5588640" y="1436527"/>
            <a:ext cx="3366000" cy="252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3456000" y="-144000"/>
            <a:ext cx="56876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000000"/>
                </a:solidFill>
                <a:latin typeface="Times New Roman"/>
              </a:rPr>
              <a:t>Об’єкт дослідження: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як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біоіндикатор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антропогенного забруднення водних екосистем.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3465000" y="1152000"/>
            <a:ext cx="5539320" cy="175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/>
            <a:r>
              <a:rPr lang="uk-UA" sz="2000" b="1" strike="noStrike" spc="-1" dirty="0">
                <a:solidFill>
                  <a:srgbClr val="000000"/>
                </a:solidFill>
                <a:latin typeface="Times New Roman"/>
              </a:rPr>
              <a:t>Предмет дослідження: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закономірності змін тест-функцій 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під впливом розчинів солей важких металів. </a:t>
            </a:r>
            <a:endParaRPr lang="uk-UA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2000" b="0" strike="noStrike" spc="-1" dirty="0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3528000" y="2088000"/>
            <a:ext cx="5607000" cy="283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uk-UA" sz="2000" b="1" strike="noStrike" spc="-1">
                <a:solidFill>
                  <a:srgbClr val="000000"/>
                </a:solidFill>
                <a:latin typeface="Times New Roman"/>
              </a:rPr>
              <a:t>Особистий внесок.</a:t>
            </a:r>
            <a:r>
              <a:rPr lang="uk-UA" sz="2000" b="1" i="1" strike="noStrike" spc="-1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</a:rPr>
              <a:t>Робота є самостійним дослідженням  автора.  Особисто  проведено інформаційний пошук, визначено основні завдання дослідження, обрано та опановано методи їх вирішення; самостійно зібрано матеріал для дослідження, виконано постановку дослідів; цифрові результати проаналізовано і оброблено методами математичної статистики; сформульовано висновки.</a:t>
            </a:r>
            <a:endParaRPr lang="uk-UA" sz="2000" b="0" strike="noStrike" spc="-1">
              <a:latin typeface="Arial"/>
            </a:endParaRPr>
          </a:p>
        </p:txBody>
      </p:sp>
      <p:pic>
        <p:nvPicPr>
          <p:cNvPr id="137" name="Рисунок 136"/>
          <p:cNvPicPr/>
          <p:nvPr/>
        </p:nvPicPr>
        <p:blipFill>
          <a:blip r:embed="rId2"/>
          <a:stretch/>
        </p:blipFill>
        <p:spPr>
          <a:xfrm>
            <a:off x="216000" y="144000"/>
            <a:ext cx="3096000" cy="4127760"/>
          </a:xfrm>
          <a:prstGeom prst="rect">
            <a:avLst/>
          </a:prstGeom>
          <a:ln>
            <a:noFill/>
          </a:ln>
        </p:spPr>
      </p:pic>
      <p:pic>
        <p:nvPicPr>
          <p:cNvPr id="138" name="Рисунок 137"/>
          <p:cNvPicPr/>
          <p:nvPr/>
        </p:nvPicPr>
        <p:blipFill>
          <a:blip r:embed="rId3"/>
          <a:stretch/>
        </p:blipFill>
        <p:spPr>
          <a:xfrm>
            <a:off x="216000" y="4392000"/>
            <a:ext cx="3096000" cy="2322000"/>
          </a:xfrm>
          <a:prstGeom prst="rect">
            <a:avLst/>
          </a:prstGeom>
          <a:ln>
            <a:noFill/>
          </a:ln>
        </p:spPr>
      </p:pic>
      <p:pic>
        <p:nvPicPr>
          <p:cNvPr id="139" name="Рисунок 138"/>
          <p:cNvPicPr/>
          <p:nvPr/>
        </p:nvPicPr>
        <p:blipFill>
          <a:blip r:embed="rId4"/>
          <a:stretch/>
        </p:blipFill>
        <p:spPr>
          <a:xfrm>
            <a:off x="6455880" y="4824000"/>
            <a:ext cx="2544120" cy="190800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139"/>
          <p:cNvPicPr/>
          <p:nvPr/>
        </p:nvPicPr>
        <p:blipFill>
          <a:blip r:embed="rId5"/>
          <a:stretch/>
        </p:blipFill>
        <p:spPr>
          <a:xfrm>
            <a:off x="3803400" y="4922640"/>
            <a:ext cx="2460600" cy="184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448032" y="188640"/>
            <a:ext cx="8229240" cy="533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2800" b="1" strike="noStrike" spc="-1" dirty="0">
                <a:solidFill>
                  <a:srgbClr val="000000"/>
                </a:solidFill>
                <a:latin typeface="Times New Roman"/>
              </a:rPr>
              <a:t>   </a:t>
            </a:r>
            <a:r>
              <a:rPr lang="uk-UA" sz="2200" b="1" strike="noStrike" spc="-1" dirty="0" smtClean="0">
                <a:solidFill>
                  <a:srgbClr val="000000"/>
                </a:solidFill>
                <a:latin typeface="Times New Roman"/>
              </a:rPr>
              <a:t>Визначення  впливу солей важких металів на </a:t>
            </a:r>
            <a:r>
              <a:rPr lang="uk-UA" sz="2200" b="1" strike="noStrike" spc="-1" dirty="0" smtClean="0">
                <a:solidFill>
                  <a:srgbClr val="000000"/>
                </a:solidFill>
                <a:latin typeface="Times New Roman"/>
              </a:rPr>
              <a:t>виживаність </a:t>
            </a:r>
            <a:r>
              <a:rPr lang="uk-UA" sz="22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2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2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2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2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endParaRPr lang="uk-UA" sz="2200" b="1" strike="noStrike" spc="-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067728"/>
              </p:ext>
            </p:extLst>
          </p:nvPr>
        </p:nvGraphicFramePr>
        <p:xfrm>
          <a:off x="251520" y="1196752"/>
          <a:ext cx="6192688" cy="50462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064"/>
                <a:gridCol w="504056"/>
                <a:gridCol w="576064"/>
                <a:gridCol w="576064"/>
                <a:gridCol w="648072"/>
                <a:gridCol w="648072"/>
                <a:gridCol w="648072"/>
                <a:gridCol w="720080"/>
                <a:gridCol w="720080"/>
                <a:gridCol w="576064"/>
              </a:tblGrid>
              <a:tr h="321210"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Час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CuSO4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ZnSO4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FeSO4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482822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r>
                        <a:rPr lang="uk-UA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  <a:r>
                        <a:rPr lang="uk-UA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мг/л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мг/л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мг/л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</a:t>
                      </a: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мг/л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мг/л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мг/л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  <a:tr h="4252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284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284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284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284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21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65%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65%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21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uk-UA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21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21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</a:t>
                      </a: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21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</a:t>
                      </a: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uk-UA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lang="uk-UA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uk-UA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99" y="721800"/>
            <a:ext cx="2288266" cy="305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03" y="3788967"/>
            <a:ext cx="2269662" cy="302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240" cy="1142640"/>
          </a:xfrm>
        </p:spPr>
        <p:txBody>
          <a:bodyPr/>
          <a:lstStyle/>
          <a:p>
            <a:pPr algn="ctr"/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</a:rPr>
              <a:t>Визначення  впливу солей важких металів на 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</a:rPr>
              <a:t>виживаність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b="1" strike="noStrike" spc="-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uk-UA" b="1" strike="noStrike" spc="-1" dirty="0" smtClean="0">
                <a:solidFill>
                  <a:srgbClr val="000000"/>
                </a:solidFill>
                <a:latin typeface="Arial"/>
              </a:rPr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539552" y="822844"/>
            <a:ext cx="2736304" cy="648072"/>
          </a:xfrm>
        </p:spPr>
        <p:txBody>
          <a:bodyPr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CuSO4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980172"/>
              </p:ext>
            </p:extLst>
          </p:nvPr>
        </p:nvGraphicFramePr>
        <p:xfrm>
          <a:off x="50800" y="1204178"/>
          <a:ext cx="4978400" cy="277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5724128" y="836712"/>
            <a:ext cx="2736304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ZnSO4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066517"/>
              </p:ext>
            </p:extLst>
          </p:nvPr>
        </p:nvGraphicFramePr>
        <p:xfrm>
          <a:off x="4427984" y="1052736"/>
          <a:ext cx="6607921" cy="3737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Chart" r:id="rId4" imgW="9905823" imgH="5596021" progId="MSGraph.Chart.8">
                  <p:embed followColorScheme="full"/>
                </p:oleObj>
              </mc:Choice>
              <mc:Fallback>
                <p:oleObj name="Chart" r:id="rId4" imgW="9905823" imgH="5596021" progId="MSGraph.Chart.8">
                  <p:embed followColorScheme="full"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1052736"/>
                        <a:ext cx="6607921" cy="37376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431680"/>
              </p:ext>
            </p:extLst>
          </p:nvPr>
        </p:nvGraphicFramePr>
        <p:xfrm>
          <a:off x="2555776" y="4113076"/>
          <a:ext cx="6264026" cy="3543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Chart" r:id="rId6" imgW="12382677" imgH="6988764" progId="MSGraph.Chart.8">
                  <p:embed followColorScheme="full"/>
                </p:oleObj>
              </mc:Choice>
              <mc:Fallback>
                <p:oleObj name="Chart" r:id="rId6" imgW="12382677" imgH="6988764" progId="MSGraph.Chart.8">
                  <p:embed followColorScheme="full"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4113076"/>
                        <a:ext cx="6264026" cy="3543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одзаголовок 2"/>
          <p:cNvSpPr txBox="1">
            <a:spLocks/>
          </p:cNvSpPr>
          <p:nvPr/>
        </p:nvSpPr>
        <p:spPr>
          <a:xfrm>
            <a:off x="3347539" y="3789040"/>
            <a:ext cx="2736304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FeSO4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2555776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09" y="4293096"/>
            <a:ext cx="259228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7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001" y="198128"/>
            <a:ext cx="8624776" cy="1142640"/>
          </a:xfrm>
        </p:spPr>
        <p:txBody>
          <a:bodyPr/>
          <a:lstStyle/>
          <a:p>
            <a:pPr algn="ctr"/>
            <a:r>
              <a:rPr lang="uk-UA" sz="2400" b="1" spc="-1" dirty="0" smtClean="0">
                <a:solidFill>
                  <a:srgbClr val="000000"/>
                </a:solidFill>
                <a:latin typeface="Times New Roman"/>
              </a:rPr>
              <a:t>Дослідження 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</a:rPr>
              <a:t>зміни частоти серцевих скорочень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під впливом солей важких металів</a:t>
            </a:r>
            <a:endParaRPr lang="uk-UA" sz="24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00732"/>
              </p:ext>
            </p:extLst>
          </p:nvPr>
        </p:nvGraphicFramePr>
        <p:xfrm>
          <a:off x="107504" y="1556792"/>
          <a:ext cx="6552730" cy="48245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55273"/>
                <a:gridCol w="655273"/>
                <a:gridCol w="655273"/>
                <a:gridCol w="655273"/>
                <a:gridCol w="655273"/>
                <a:gridCol w="655273"/>
                <a:gridCol w="655273"/>
                <a:gridCol w="655273"/>
                <a:gridCol w="655273"/>
                <a:gridCol w="655273"/>
              </a:tblGrid>
              <a:tr h="412507">
                <a:tc rowSpan="2"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Час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CuSO4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ZnSO4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FeSO4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722514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</a:t>
                      </a: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мг/л</a:t>
                      </a:r>
                      <a:endParaRPr lang="uk-UA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  <a:tr h="632615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норма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  <a:tr h="536928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6645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324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324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5323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420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2668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396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444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392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2668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2668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328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316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rozumniki\Desktop\фото назар\IMG_20190802_144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38" y="1340768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30537" y="4365103"/>
            <a:ext cx="2160240" cy="226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62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240" cy="1142640"/>
          </a:xfrm>
        </p:spPr>
        <p:txBody>
          <a:bodyPr/>
          <a:lstStyle/>
          <a:p>
            <a:pPr algn="ctr"/>
            <a:r>
              <a:rPr lang="uk-UA" sz="2400" b="1" spc="-1" dirty="0" smtClean="0">
                <a:solidFill>
                  <a:srgbClr val="000000"/>
                </a:solidFill>
                <a:latin typeface="Times New Roman"/>
              </a:rPr>
              <a:t>Дослідження 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</a:rPr>
              <a:t>зміни частоти серцевих скорочень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Daphnia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magna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400" b="1" strike="noStrike" spc="-1" dirty="0" err="1" smtClean="0">
                <a:solidFill>
                  <a:srgbClr val="000000"/>
                </a:solidFill>
                <a:latin typeface="Times New Roman"/>
                <a:ea typeface="Microsoft YaHei"/>
              </a:rPr>
              <a:t>Straus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 під впливом солей важких металів</a:t>
            </a:r>
            <a:endParaRPr lang="uk-UA" sz="2400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913265"/>
              </p:ext>
            </p:extLst>
          </p:nvPr>
        </p:nvGraphicFramePr>
        <p:xfrm>
          <a:off x="0" y="1016732"/>
          <a:ext cx="6444208" cy="3645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" name="Chart" r:id="rId3" imgW="12394373" imgH="6988764" progId="MSGraph.Chart.8">
                  <p:embed followColorScheme="full"/>
                </p:oleObj>
              </mc:Choice>
              <mc:Fallback>
                <p:oleObj name="Chart" r:id="rId3" imgW="12394373" imgH="6988764" progId="MSGraph.Chart.8">
                  <p:embed followColorScheme="full"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16732"/>
                        <a:ext cx="6444208" cy="3645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одзаголовок 2"/>
          <p:cNvSpPr txBox="1">
            <a:spLocks/>
          </p:cNvSpPr>
          <p:nvPr/>
        </p:nvSpPr>
        <p:spPr>
          <a:xfrm>
            <a:off x="683568" y="692696"/>
            <a:ext cx="2736304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CuSO4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500123"/>
              </p:ext>
            </p:extLst>
          </p:nvPr>
        </p:nvGraphicFramePr>
        <p:xfrm>
          <a:off x="4067944" y="911226"/>
          <a:ext cx="7370995" cy="4108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" name="Chart" r:id="rId5" imgW="6203034" imgH="3452808" progId="MSGraph.Chart.8">
                  <p:embed followColorScheme="full"/>
                </p:oleObj>
              </mc:Choice>
              <mc:Fallback>
                <p:oleObj name="Chart" r:id="rId5" imgW="6203034" imgH="3452808" progId="MSGraph.Chart.8">
                  <p:embed followColorScheme="full"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911226"/>
                        <a:ext cx="7370995" cy="4108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одзаголовок 2"/>
          <p:cNvSpPr txBox="1">
            <a:spLocks/>
          </p:cNvSpPr>
          <p:nvPr/>
        </p:nvSpPr>
        <p:spPr>
          <a:xfrm>
            <a:off x="5076056" y="692696"/>
            <a:ext cx="2736304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ZnSO4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65750"/>
              </p:ext>
            </p:extLst>
          </p:nvPr>
        </p:nvGraphicFramePr>
        <p:xfrm>
          <a:off x="2786252" y="4036344"/>
          <a:ext cx="6067425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" name="Chart" r:id="rId7" imgW="6203034" imgH="3452808" progId="MSGraph.Chart.8">
                  <p:embed followColorScheme="full"/>
                </p:oleObj>
              </mc:Choice>
              <mc:Fallback>
                <p:oleObj name="Chart" r:id="rId7" imgW="6203034" imgH="3452808" progId="MSGraph.Chart.8">
                  <p:embed followColorScheme="full"/>
                  <p:pic>
                    <p:nvPicPr>
                      <p:cNvPr id="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252" y="4036344"/>
                        <a:ext cx="6067425" cy="338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одзаголовок 2"/>
          <p:cNvSpPr txBox="1">
            <a:spLocks/>
          </p:cNvSpPr>
          <p:nvPr/>
        </p:nvSpPr>
        <p:spPr>
          <a:xfrm>
            <a:off x="3203848" y="3789040"/>
            <a:ext cx="2736304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Вплив розчинів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FeSO4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2520280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38068"/>
            <a:ext cx="2016224" cy="268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3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4883"/>
            <a:ext cx="8229240" cy="114264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tabLst/>
              <a:defRPr/>
            </a:pPr>
            <a:r>
              <a:rPr kumimoji="0" lang="uk-UA" sz="2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Times New Roman" pitchFamily="18" charset="0"/>
              </a:rPr>
              <a:t>Оцінка змін тест-функцій </a:t>
            </a:r>
            <a:r>
              <a:rPr kumimoji="0" lang="uk-UA" sz="2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Daphnia</a:t>
            </a:r>
            <a:r>
              <a:rPr kumimoji="0" lang="uk-UA" sz="2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uk-UA" sz="2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magna</a:t>
            </a:r>
            <a:r>
              <a:rPr kumimoji="0" lang="uk-UA" sz="2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uk-UA" sz="2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Straus</a:t>
            </a:r>
            <a:r>
              <a:rPr kumimoji="0" lang="uk-UA" sz="2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за підвищення температури </a:t>
            </a:r>
            <a:r>
              <a:rPr kumimoji="0" lang="uk-UA" sz="2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розчинів токсикантів </a:t>
            </a:r>
            <a:r>
              <a:rPr kumimoji="0" lang="uk-UA" sz="2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Times New Roman" pitchFamily="18" charset="0"/>
              </a:rPr>
              <a:t/>
            </a:r>
            <a:br>
              <a:rPr kumimoji="0" lang="uk-UA" sz="2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Times New Roman" pitchFamily="18" charset="0"/>
              </a:rPr>
            </a:b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5872" y="841194"/>
            <a:ext cx="255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Вплив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вижива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ість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923486"/>
              </p:ext>
            </p:extLst>
          </p:nvPr>
        </p:nvGraphicFramePr>
        <p:xfrm>
          <a:off x="194305" y="1268755"/>
          <a:ext cx="6336700" cy="53564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33670"/>
                <a:gridCol w="633670"/>
                <a:gridCol w="633670"/>
                <a:gridCol w="633670"/>
                <a:gridCol w="633670"/>
                <a:gridCol w="633670"/>
                <a:gridCol w="633670"/>
                <a:gridCol w="633670"/>
                <a:gridCol w="633670"/>
                <a:gridCol w="633670"/>
              </a:tblGrid>
              <a:tr h="427620"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Час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CuSO4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ZnSO4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FeSO4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652633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 мг/л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 мг/л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мг/л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мг/л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мг/л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мг/д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</a:tr>
              <a:tr h="4276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762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хв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762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762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762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762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762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762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762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7620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30" y="548680"/>
            <a:ext cx="232225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30" y="3646614"/>
            <a:ext cx="2322257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6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7550</TotalTime>
  <Words>1765</Words>
  <Application>Microsoft Office PowerPoint</Application>
  <PresentationFormat>Экран (4:3)</PresentationFormat>
  <Paragraphs>493</Paragraphs>
  <Slides>16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Office Theme</vt:lpstr>
      <vt:lpstr>Office Theme</vt:lpstr>
      <vt:lpstr>Office Theme</vt:lpstr>
      <vt:lpstr>Microsoft Graph 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Визначення  впливу солей важких металів на виживаність Daphnia magna Straus </vt:lpstr>
      <vt:lpstr>Дослідження зміни частоти серцевих скорочень Daphnia magna Straus під впливом солей важких металів</vt:lpstr>
      <vt:lpstr>Дослідження зміни частоти серцевих скорочень Daphnia magna Straus під впливом солей важких металів</vt:lpstr>
      <vt:lpstr>Оцінка змін тест-функцій Daphnia magna Straus за підвищення температури розчинів токсикантів  </vt:lpstr>
      <vt:lpstr>Оцінка змін тест-функцій Daphnia magna Straus за підвищення температури розчинів токсикантів</vt:lpstr>
      <vt:lpstr>Презентация PowerPoint</vt:lpstr>
      <vt:lpstr>Презентация PowerPoint</vt:lpstr>
      <vt:lpstr>Вивчення змін розмноження та розвитку Daphnia magna Straus під впливом полютантів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ната</dc:creator>
  <cp:lastModifiedBy>Acer</cp:lastModifiedBy>
  <cp:revision>618</cp:revision>
  <cp:lastPrinted>1601-01-01T00:00:00Z</cp:lastPrinted>
  <dcterms:created xsi:type="dcterms:W3CDTF">2014-07-10T09:50:14Z</dcterms:created>
  <dcterms:modified xsi:type="dcterms:W3CDTF">2020-04-26T19:58:40Z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  <property fmtid="{D5CDD505-2E9C-101B-9397-08002B2CF9AE}" pid="12" name="Version">
    <vt:i4>1</vt:i4>
  </property>
</Properties>
</file>