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7" r:id="rId1"/>
  </p:sldMasterIdLst>
  <p:notesMasterIdLst>
    <p:notesMasterId r:id="rId12"/>
  </p:notesMasterIdLst>
  <p:sldIdLst>
    <p:sldId id="327" r:id="rId2"/>
    <p:sldId id="316" r:id="rId3"/>
    <p:sldId id="330" r:id="rId4"/>
    <p:sldId id="325" r:id="rId5"/>
    <p:sldId id="317" r:id="rId6"/>
    <p:sldId id="320" r:id="rId7"/>
    <p:sldId id="326" r:id="rId8"/>
    <p:sldId id="324" r:id="rId9"/>
    <p:sldId id="328" r:id="rId10"/>
    <p:sldId id="329" r:id="rId1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6600"/>
    <a:srgbClr val="EF9511"/>
    <a:srgbClr val="F9B201"/>
    <a:srgbClr val="0631BA"/>
    <a:srgbClr val="00D66B"/>
    <a:srgbClr val="2DFF96"/>
    <a:srgbClr val="00AC00"/>
    <a:srgbClr val="3399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99" autoAdjust="0"/>
    <p:restoredTop sz="94660"/>
  </p:normalViewPr>
  <p:slideViewPr>
    <p:cSldViewPr>
      <p:cViewPr varScale="1">
        <p:scale>
          <a:sx n="69" d="100"/>
          <a:sy n="69" d="100"/>
        </p:scale>
        <p:origin x="-5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4;&#1076;&#1082;&#1074;&#1072;&#1085;&#1095;&#1080;&#1082;%20&#8212;%20&#1082;&#1086;&#1087;&#1080;&#1103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4;&#1076;&#1082;&#1074;&#1072;&#1085;&#1095;&#1080;&#1082;%20&#8212;%20&#1082;&#1086;&#1087;&#1080;&#1103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4;&#1076;&#1082;&#1074;&#1072;&#1085;&#1095;&#1080;&#1082;%20&#8212;%20&#1082;&#1086;&#1087;&#1080;&#1103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4;&#1076;&#1082;&#1074;&#1072;&#1085;&#1095;&#1080;&#1082;%20&#8212;%20&#1082;&#1086;&#1087;&#1080;&#1103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4;&#1076;&#1082;&#1074;&#1072;&#1085;&#1095;&#1080;&#1082;%20&#8212;%20&#1082;&#1086;&#1087;&#1080;&#1103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100" b="1">
                <a:solidFill>
                  <a:sysClr val="windowText" lastClr="000000"/>
                </a:solidFill>
              </a:rPr>
              <a:t>Моніторинговий маршрут №3, </a:t>
            </a:r>
          </a:p>
          <a:p>
            <a:pPr>
              <a:defRPr sz="11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100" b="1">
                <a:solidFill>
                  <a:sysClr val="windowText" lastClr="000000"/>
                </a:solidFill>
              </a:rPr>
              <a:t>довжина бруньки, %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3.7163837560505945E-2"/>
          <c:y val="0.20457437750741109"/>
          <c:w val="0.67571266987730283"/>
          <c:h val="0.76120198774871028"/>
        </c:manualLayout>
      </c:layout>
      <c:pieChart>
        <c:varyColors val="1"/>
        <c:ser>
          <c:idx val="0"/>
          <c:order val="0"/>
          <c:tx>
            <c:strRef>
              <c:f>Лист2!$F$1</c:f>
              <c:strCache>
                <c:ptCount val="1"/>
                <c:pt idx="0">
                  <c:v>Моніторинговий маршрут №3, довжина бруньки, %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864-47E8-88B5-B52906C130D0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864-47E8-88B5-B52906C130D0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864-47E8-88B5-B52906C130D0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864-47E8-88B5-B52906C130D0}"/>
              </c:ext>
            </c:extLst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864-47E8-88B5-B52906C130D0}"/>
              </c:ext>
            </c:extLst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864-47E8-88B5-B52906C130D0}"/>
              </c:ext>
            </c:extLst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2864-47E8-88B5-B52906C130D0}"/>
              </c:ext>
            </c:extLst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2864-47E8-88B5-B52906C130D0}"/>
              </c:ext>
            </c:extLst>
          </c:dPt>
          <c:dPt>
            <c:idx val="8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2864-47E8-88B5-B52906C130D0}"/>
              </c:ext>
            </c:extLst>
          </c:dPt>
          <c:dPt>
            <c:idx val="9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2864-47E8-88B5-B52906C130D0}"/>
              </c:ext>
            </c:extLst>
          </c:dPt>
          <c:dPt>
            <c:idx val="1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2864-47E8-88B5-B52906C130D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Лист2!$E$2:$E$12</c:f>
              <c:strCache>
                <c:ptCount val="11"/>
                <c:pt idx="0">
                  <c:v>3 мм</c:v>
                </c:pt>
                <c:pt idx="1">
                  <c:v>3,5 мм</c:v>
                </c:pt>
                <c:pt idx="2">
                  <c:v>4 мм</c:v>
                </c:pt>
                <c:pt idx="3">
                  <c:v>4,5 мм</c:v>
                </c:pt>
                <c:pt idx="4">
                  <c:v>5 мм</c:v>
                </c:pt>
                <c:pt idx="5">
                  <c:v>5,5 мм</c:v>
                </c:pt>
                <c:pt idx="6">
                  <c:v>6</c:v>
                </c:pt>
                <c:pt idx="7">
                  <c:v>6,5</c:v>
                </c:pt>
                <c:pt idx="8">
                  <c:v>7</c:v>
                </c:pt>
                <c:pt idx="9">
                  <c:v>7,5</c:v>
                </c:pt>
                <c:pt idx="10">
                  <c:v>8</c:v>
                </c:pt>
              </c:strCache>
            </c:strRef>
          </c:cat>
          <c:val>
            <c:numRef>
              <c:f>Лист2!$F$2:$F$12</c:f>
              <c:numCache>
                <c:formatCode>0%</c:formatCode>
                <c:ptCount val="11"/>
                <c:pt idx="1">
                  <c:v>6.0000000000000012E-2</c:v>
                </c:pt>
                <c:pt idx="2">
                  <c:v>0.11000000000000001</c:v>
                </c:pt>
                <c:pt idx="3">
                  <c:v>0.13</c:v>
                </c:pt>
                <c:pt idx="4">
                  <c:v>0.37000000000000005</c:v>
                </c:pt>
                <c:pt idx="5">
                  <c:v>0.25</c:v>
                </c:pt>
                <c:pt idx="6">
                  <c:v>8.0000000000000016E-2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2864-47E8-88B5-B52906C130D0}"/>
            </c:ext>
          </c:extLst>
        </c:ser>
        <c:dLbls>
          <c:showVal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1214417266720973"/>
          <c:y val="9.5359408896756898E-2"/>
          <c:w val="0.18785594639865993"/>
          <c:h val="0.8883107319918343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solidFill>
        <a:schemeClr val="accent2">
          <a:lumMod val="5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100" b="1">
                <a:solidFill>
                  <a:sysClr val="windowText" lastClr="000000"/>
                </a:solidFill>
              </a:rPr>
              <a:t>Моніторинговий маршрут №1, </a:t>
            </a:r>
          </a:p>
          <a:p>
            <a:pPr>
              <a:defRPr sz="11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100" b="1">
                <a:solidFill>
                  <a:sysClr val="windowText" lastClr="000000"/>
                </a:solidFill>
              </a:rPr>
              <a:t>довжина бруньки, %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1.8833752966807501E-2"/>
          <c:y val="0.26096269914365788"/>
          <c:w val="0.63427243403999478"/>
          <c:h val="0.73903730085634212"/>
        </c:manualLayout>
      </c:layout>
      <c:pieChart>
        <c:varyColors val="1"/>
        <c:ser>
          <c:idx val="0"/>
          <c:order val="0"/>
          <c:tx>
            <c:strRef>
              <c:f>Лист2!$B$1</c:f>
              <c:strCache>
                <c:ptCount val="1"/>
                <c:pt idx="0">
                  <c:v>Моніторинговий маршрут №1, довжина бруньки, %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0B9-4DCC-9BA1-C3080072D0FA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0B9-4DCC-9BA1-C3080072D0FA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0B9-4DCC-9BA1-C3080072D0FA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0B9-4DCC-9BA1-C3080072D0FA}"/>
              </c:ext>
            </c:extLst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0B9-4DCC-9BA1-C3080072D0FA}"/>
              </c:ext>
            </c:extLst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0B9-4DCC-9BA1-C3080072D0FA}"/>
              </c:ext>
            </c:extLst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0B9-4DCC-9BA1-C3080072D0FA}"/>
              </c:ext>
            </c:extLst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70B9-4DCC-9BA1-C3080072D0FA}"/>
              </c:ext>
            </c:extLst>
          </c:dPt>
          <c:dPt>
            <c:idx val="8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70B9-4DCC-9BA1-C3080072D0FA}"/>
              </c:ext>
            </c:extLst>
          </c:dPt>
          <c:dPt>
            <c:idx val="9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70B9-4DCC-9BA1-C3080072D0FA}"/>
              </c:ext>
            </c:extLst>
          </c:dPt>
          <c:dPt>
            <c:idx val="1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70B9-4DCC-9BA1-C3080072D0F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Лист2!$A$2:$A$12</c:f>
              <c:strCache>
                <c:ptCount val="11"/>
                <c:pt idx="0">
                  <c:v>3 мм</c:v>
                </c:pt>
                <c:pt idx="1">
                  <c:v>3,5 мм</c:v>
                </c:pt>
                <c:pt idx="2">
                  <c:v>4 мм</c:v>
                </c:pt>
                <c:pt idx="3">
                  <c:v>4,5 мм</c:v>
                </c:pt>
                <c:pt idx="4">
                  <c:v>5 мм</c:v>
                </c:pt>
                <c:pt idx="5">
                  <c:v>5,5 мм</c:v>
                </c:pt>
                <c:pt idx="6">
                  <c:v>6 мм</c:v>
                </c:pt>
                <c:pt idx="7">
                  <c:v>6,5 мм</c:v>
                </c:pt>
                <c:pt idx="8">
                  <c:v>7 мм</c:v>
                </c:pt>
                <c:pt idx="9">
                  <c:v>7,5 мм</c:v>
                </c:pt>
                <c:pt idx="10">
                  <c:v>8 мм</c:v>
                </c:pt>
              </c:strCache>
            </c:strRef>
          </c:cat>
          <c:val>
            <c:numRef>
              <c:f>Лист2!$B$2:$B$12</c:f>
              <c:numCache>
                <c:formatCode>0%</c:formatCode>
                <c:ptCount val="11"/>
                <c:pt idx="0">
                  <c:v>1.0000000000000002E-2</c:v>
                </c:pt>
                <c:pt idx="1">
                  <c:v>8.0000000000000016E-2</c:v>
                </c:pt>
                <c:pt idx="2">
                  <c:v>0.17</c:v>
                </c:pt>
                <c:pt idx="3">
                  <c:v>0.26</c:v>
                </c:pt>
                <c:pt idx="4">
                  <c:v>0.36000000000000004</c:v>
                </c:pt>
                <c:pt idx="5">
                  <c:v>0.12000000000000001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70B9-4DCC-9BA1-C3080072D0FA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04114253359579"/>
          <c:y val="0.20668033482915615"/>
          <c:w val="0.2458857116028364"/>
          <c:h val="0.7655420234759264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solidFill>
        <a:srgbClr val="C00000"/>
      </a:solidFill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100" b="1">
                <a:solidFill>
                  <a:sysClr val="windowText" lastClr="000000"/>
                </a:solidFill>
              </a:rPr>
              <a:t>Моніторинговий маршрут №4,</a:t>
            </a:r>
          </a:p>
          <a:p>
            <a:pPr>
              <a:defRPr sz="11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100" b="1">
                <a:solidFill>
                  <a:sysClr val="windowText" lastClr="000000"/>
                </a:solidFill>
              </a:rPr>
              <a:t> довжина бруньки, %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1.0910369977791238E-2"/>
          <c:y val="0.2117042140565763"/>
          <c:w val="0.66567926004441791"/>
          <c:h val="0.76922936716243817"/>
        </c:manualLayout>
      </c:layout>
      <c:pieChart>
        <c:varyColors val="1"/>
        <c:ser>
          <c:idx val="0"/>
          <c:order val="0"/>
          <c:tx>
            <c:strRef>
              <c:f>Лист2!$H$1</c:f>
              <c:strCache>
                <c:ptCount val="1"/>
                <c:pt idx="0">
                  <c:v>Моніторинговий маршрут №4, довжина бруньки, %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2D9-4938-A84E-DBBBDAE932FA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2D9-4938-A84E-DBBBDAE932FA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2D9-4938-A84E-DBBBDAE932FA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2D9-4938-A84E-DBBBDAE932FA}"/>
              </c:ext>
            </c:extLst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2D9-4938-A84E-DBBBDAE932FA}"/>
              </c:ext>
            </c:extLst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2D9-4938-A84E-DBBBDAE932FA}"/>
              </c:ext>
            </c:extLst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42D9-4938-A84E-DBBBDAE932FA}"/>
              </c:ext>
            </c:extLst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42D9-4938-A84E-DBBBDAE932FA}"/>
              </c:ext>
            </c:extLst>
          </c:dPt>
          <c:dPt>
            <c:idx val="8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42D9-4938-A84E-DBBBDAE932FA}"/>
              </c:ext>
            </c:extLst>
          </c:dPt>
          <c:dPt>
            <c:idx val="9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42D9-4938-A84E-DBBBDAE932FA}"/>
              </c:ext>
            </c:extLst>
          </c:dPt>
          <c:dPt>
            <c:idx val="1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42D9-4938-A84E-DBBBDAE932F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Лист2!$G$2:$G$12</c:f>
              <c:strCache>
                <c:ptCount val="11"/>
                <c:pt idx="0">
                  <c:v>3 мм</c:v>
                </c:pt>
                <c:pt idx="1">
                  <c:v>3,5 мм</c:v>
                </c:pt>
                <c:pt idx="2">
                  <c:v>4 мм</c:v>
                </c:pt>
                <c:pt idx="3">
                  <c:v>4,5 мм</c:v>
                </c:pt>
                <c:pt idx="4">
                  <c:v>5 мм</c:v>
                </c:pt>
                <c:pt idx="5">
                  <c:v>5,5 мм</c:v>
                </c:pt>
                <c:pt idx="6">
                  <c:v>6 мм</c:v>
                </c:pt>
                <c:pt idx="7">
                  <c:v>6,5 мм</c:v>
                </c:pt>
                <c:pt idx="8">
                  <c:v>7 мм</c:v>
                </c:pt>
                <c:pt idx="9">
                  <c:v>7,5 мм</c:v>
                </c:pt>
                <c:pt idx="10">
                  <c:v> 8 мм</c:v>
                </c:pt>
              </c:strCache>
            </c:strRef>
          </c:cat>
          <c:val>
            <c:numRef>
              <c:f>Лист2!$H$2:$H$12</c:f>
              <c:numCache>
                <c:formatCode>General</c:formatCode>
                <c:ptCount val="11"/>
                <c:pt idx="2" formatCode="0%">
                  <c:v>3.0000000000000002E-2</c:v>
                </c:pt>
                <c:pt idx="3" formatCode="0%">
                  <c:v>7.0000000000000021E-2</c:v>
                </c:pt>
                <c:pt idx="4" formatCode="0%">
                  <c:v>0.1</c:v>
                </c:pt>
                <c:pt idx="5" formatCode="0%">
                  <c:v>0.26</c:v>
                </c:pt>
                <c:pt idx="6" formatCode="0%">
                  <c:v>0.33000000000000007</c:v>
                </c:pt>
                <c:pt idx="7" formatCode="0%">
                  <c:v>0.12000000000000001</c:v>
                </c:pt>
                <c:pt idx="8" formatCode="0%">
                  <c:v>9.0000000000000011E-2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42D9-4938-A84E-DBBBDAE932FA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7205008328285885"/>
          <c:y val="0.24421186934966468"/>
          <c:w val="0.21706415303856252"/>
          <c:h val="0.72801035287255755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solidFill>
        <a:srgbClr val="C00000"/>
      </a:solidFill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100" b="1">
                <a:solidFill>
                  <a:sysClr val="windowText" lastClr="000000"/>
                </a:solidFill>
              </a:rPr>
              <a:t>Моніторинговий маршрут №2,</a:t>
            </a:r>
          </a:p>
          <a:p>
            <a:pPr>
              <a:defRPr sz="11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100" b="1">
                <a:solidFill>
                  <a:sysClr val="windowText" lastClr="000000"/>
                </a:solidFill>
              </a:rPr>
              <a:t> довжина бруньки, %</a:t>
            </a:r>
          </a:p>
        </c:rich>
      </c:tx>
      <c:layout>
        <c:manualLayout>
          <c:xMode val="edge"/>
          <c:yMode val="edge"/>
          <c:x val="0.18881417568131093"/>
          <c:y val="1.3888888888888892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031268176451707"/>
          <c:y val="0.22025419189642903"/>
          <c:w val="0.65118821566258156"/>
          <c:h val="0.76694476559999503"/>
        </c:manualLayout>
      </c:layout>
      <c:pieChart>
        <c:varyColors val="1"/>
        <c:ser>
          <c:idx val="0"/>
          <c:order val="0"/>
          <c:tx>
            <c:strRef>
              <c:f>Лист2!$D$1</c:f>
              <c:strCache>
                <c:ptCount val="1"/>
                <c:pt idx="0">
                  <c:v>Моніторинговий маршрут №2, довжина бруньки, %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31B-4D0F-AD52-117E71737F9B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31B-4D0F-AD52-117E71737F9B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31B-4D0F-AD52-117E71737F9B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31B-4D0F-AD52-117E71737F9B}"/>
              </c:ext>
            </c:extLst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31B-4D0F-AD52-117E71737F9B}"/>
              </c:ext>
            </c:extLst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31B-4D0F-AD52-117E71737F9B}"/>
              </c:ext>
            </c:extLst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31B-4D0F-AD52-117E71737F9B}"/>
              </c:ext>
            </c:extLst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831B-4D0F-AD52-117E71737F9B}"/>
              </c:ext>
            </c:extLst>
          </c:dPt>
          <c:dPt>
            <c:idx val="8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831B-4D0F-AD52-117E71737F9B}"/>
              </c:ext>
            </c:extLst>
          </c:dPt>
          <c:dPt>
            <c:idx val="9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831B-4D0F-AD52-117E71737F9B}"/>
              </c:ext>
            </c:extLst>
          </c:dPt>
          <c:dPt>
            <c:idx val="1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831B-4D0F-AD52-117E71737F9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Лист2!$C$2:$C$12</c:f>
              <c:strCache>
                <c:ptCount val="11"/>
                <c:pt idx="0">
                  <c:v>3 мм</c:v>
                </c:pt>
                <c:pt idx="1">
                  <c:v>3,5 мм</c:v>
                </c:pt>
                <c:pt idx="2">
                  <c:v>4 мм</c:v>
                </c:pt>
                <c:pt idx="3">
                  <c:v>4,5 мм</c:v>
                </c:pt>
                <c:pt idx="4">
                  <c:v>5 мм</c:v>
                </c:pt>
                <c:pt idx="5">
                  <c:v>5,5 мм</c:v>
                </c:pt>
                <c:pt idx="6">
                  <c:v>6 мм</c:v>
                </c:pt>
                <c:pt idx="7">
                  <c:v>6,5 мм</c:v>
                </c:pt>
                <c:pt idx="8">
                  <c:v>7 мм</c:v>
                </c:pt>
                <c:pt idx="9">
                  <c:v>7,5 мм</c:v>
                </c:pt>
                <c:pt idx="10">
                  <c:v> 8 мм</c:v>
                </c:pt>
              </c:strCache>
            </c:strRef>
          </c:cat>
          <c:val>
            <c:numRef>
              <c:f>Лист2!$D$2:$D$12</c:f>
              <c:numCache>
                <c:formatCode>0%</c:formatCode>
                <c:ptCount val="11"/>
                <c:pt idx="1">
                  <c:v>2.0000000000000004E-2</c:v>
                </c:pt>
                <c:pt idx="2">
                  <c:v>9.0000000000000011E-2</c:v>
                </c:pt>
                <c:pt idx="3">
                  <c:v>0.16</c:v>
                </c:pt>
                <c:pt idx="4">
                  <c:v>0.29000000000000004</c:v>
                </c:pt>
                <c:pt idx="5">
                  <c:v>0.24000000000000002</c:v>
                </c:pt>
                <c:pt idx="6">
                  <c:v>8.0000000000000016E-2</c:v>
                </c:pt>
                <c:pt idx="7">
                  <c:v>2.0000000000000004E-2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831B-4D0F-AD52-117E71737F9B}"/>
            </c:ext>
          </c:extLst>
        </c:ser>
        <c:dLbls>
          <c:showVal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5184702212960275"/>
          <c:y val="0.20310040302299912"/>
          <c:w val="0.19758260357642207"/>
          <c:h val="0.7743066491688537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solidFill>
        <a:srgbClr val="C00000"/>
      </a:solidFill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b="1">
                <a:solidFill>
                  <a:schemeClr val="tx1"/>
                </a:solidFill>
              </a:rPr>
              <a:t>Патологічні</a:t>
            </a:r>
            <a:r>
              <a:rPr lang="ru-RU" sz="1400" b="1" baseline="0">
                <a:solidFill>
                  <a:schemeClr val="tx1"/>
                </a:solidFill>
              </a:rPr>
              <a:t> зміни бруньок</a:t>
            </a:r>
            <a:endParaRPr lang="ru-RU" sz="1400" b="1">
              <a:solidFill>
                <a:schemeClr val="tx1"/>
              </a:solidFill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Лист3!$A$3</c:f>
              <c:strCache>
                <c:ptCount val="1"/>
                <c:pt idx="0">
                  <c:v>карликовість 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Лист3!$B$1:$E$2</c:f>
              <c:strCache>
                <c:ptCount val="4"/>
                <c:pt idx="0">
                  <c:v>Моніторинговий маршрут №1</c:v>
                </c:pt>
                <c:pt idx="1">
                  <c:v>Моніторинговий маршрут №2</c:v>
                </c:pt>
                <c:pt idx="2">
                  <c:v>Моніторинговий маршрут №3</c:v>
                </c:pt>
                <c:pt idx="3">
                  <c:v>Моніторинговий маршрут №4</c:v>
                </c:pt>
              </c:strCache>
            </c:strRef>
          </c:cat>
          <c:val>
            <c:numRef>
              <c:f>Лист3!$B$3:$E$3</c:f>
              <c:numCache>
                <c:formatCode>General</c:formatCode>
                <c:ptCount val="4"/>
                <c:pt idx="0">
                  <c:v>3.6</c:v>
                </c:pt>
                <c:pt idx="1">
                  <c:v>2.8</c:v>
                </c:pt>
                <c:pt idx="2">
                  <c:v>1.9000000000000001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F0-4DDE-976B-3FDF49FCE160}"/>
            </c:ext>
          </c:extLst>
        </c:ser>
        <c:ser>
          <c:idx val="1"/>
          <c:order val="1"/>
          <c:tx>
            <c:strRef>
              <c:f>Лист3!$A$4</c:f>
              <c:strCache>
                <c:ptCount val="1"/>
                <c:pt idx="0">
                  <c:v>гігантизм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Лист3!$B$1:$E$2</c:f>
              <c:strCache>
                <c:ptCount val="4"/>
                <c:pt idx="0">
                  <c:v>Моніторинговий маршрут №1</c:v>
                </c:pt>
                <c:pt idx="1">
                  <c:v>Моніторинговий маршрут №2</c:v>
                </c:pt>
                <c:pt idx="2">
                  <c:v>Моніторинговий маршрут №3</c:v>
                </c:pt>
                <c:pt idx="3">
                  <c:v>Моніторинговий маршрут №4</c:v>
                </c:pt>
              </c:strCache>
            </c:strRef>
          </c:cat>
          <c:val>
            <c:numRef>
              <c:f>Лист3!$B$4:$E$4</c:f>
              <c:numCache>
                <c:formatCode>General</c:formatCode>
                <c:ptCount val="4"/>
                <c:pt idx="0">
                  <c:v>6.2</c:v>
                </c:pt>
                <c:pt idx="1">
                  <c:v>5.3</c:v>
                </c:pt>
                <c:pt idx="2">
                  <c:v>4.3</c:v>
                </c:pt>
                <c:pt idx="3">
                  <c:v>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BF0-4DDE-976B-3FDF49FCE160}"/>
            </c:ext>
          </c:extLst>
        </c:ser>
        <c:ser>
          <c:idx val="2"/>
          <c:order val="2"/>
          <c:tx>
            <c:strRef>
              <c:f>Лист3!$A$5</c:f>
              <c:strCache>
                <c:ptCount val="1"/>
                <c:pt idx="0">
                  <c:v>викривлення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Лист3!$B$1:$E$2</c:f>
              <c:strCache>
                <c:ptCount val="4"/>
                <c:pt idx="0">
                  <c:v>Моніторинговий маршрут №1</c:v>
                </c:pt>
                <c:pt idx="1">
                  <c:v>Моніторинговий маршрут №2</c:v>
                </c:pt>
                <c:pt idx="2">
                  <c:v>Моніторинговий маршрут №3</c:v>
                </c:pt>
                <c:pt idx="3">
                  <c:v>Моніторинговий маршрут №4</c:v>
                </c:pt>
              </c:strCache>
            </c:strRef>
          </c:cat>
          <c:val>
            <c:numRef>
              <c:f>Лист3!$B$5:$E$5</c:f>
              <c:numCache>
                <c:formatCode>General</c:formatCode>
                <c:ptCount val="4"/>
                <c:pt idx="0">
                  <c:v>26.3</c:v>
                </c:pt>
                <c:pt idx="1">
                  <c:v>23.2</c:v>
                </c:pt>
                <c:pt idx="2">
                  <c:v>19.600000000000001</c:v>
                </c:pt>
                <c:pt idx="3">
                  <c:v>17.399999999999999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BF0-4DDE-976B-3FDF49FCE160}"/>
            </c:ext>
          </c:extLst>
        </c:ser>
        <c:ser>
          <c:idx val="3"/>
          <c:order val="3"/>
          <c:tx>
            <c:strRef>
              <c:f>Лист3!$A$6</c:f>
              <c:strCache>
                <c:ptCount val="1"/>
                <c:pt idx="0">
                  <c:v>деформація 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Лист3!$B$1:$E$2</c:f>
              <c:strCache>
                <c:ptCount val="4"/>
                <c:pt idx="0">
                  <c:v>Моніторинговий маршрут №1</c:v>
                </c:pt>
                <c:pt idx="1">
                  <c:v>Моніторинговий маршрут №2</c:v>
                </c:pt>
                <c:pt idx="2">
                  <c:v>Моніторинговий маршрут №3</c:v>
                </c:pt>
                <c:pt idx="3">
                  <c:v>Моніторинговий маршрут №4</c:v>
                </c:pt>
              </c:strCache>
            </c:strRef>
          </c:cat>
          <c:val>
            <c:numRef>
              <c:f>Лист3!$B$6:$E$6</c:f>
              <c:numCache>
                <c:formatCode>General</c:formatCode>
                <c:ptCount val="4"/>
                <c:pt idx="0">
                  <c:v>36.700000000000003</c:v>
                </c:pt>
                <c:pt idx="1">
                  <c:v>29.8</c:v>
                </c:pt>
                <c:pt idx="2">
                  <c:v>28.6</c:v>
                </c:pt>
                <c:pt idx="3">
                  <c:v>26.3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BF0-4DDE-976B-3FDF49FCE160}"/>
            </c:ext>
          </c:extLst>
        </c:ser>
        <c:dLbls>
          <c:showVal val="1"/>
        </c:dLbls>
        <c:gapWidth val="219"/>
        <c:overlap val="-27"/>
        <c:axId val="74114944"/>
        <c:axId val="74116480"/>
      </c:barChart>
      <c:catAx>
        <c:axId val="7411494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4116480"/>
        <c:crosses val="autoZero"/>
        <c:auto val="1"/>
        <c:lblAlgn val="ctr"/>
        <c:lblOffset val="100"/>
      </c:catAx>
      <c:valAx>
        <c:axId val="7411648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>
                    <a:solidFill>
                      <a:schemeClr val="tx1"/>
                    </a:solidFill>
                  </a:rPr>
                  <a:t>Кількість бруньок, %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4114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solidFill>
        <a:schemeClr val="accent2">
          <a:lumMod val="5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FF3CD81-A6EA-41EA-919B-68CA40C2C361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4ED598DA-B25D-4BDE-85B8-7F479D24918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7D148B-3A0F-41D6-B48F-1DCFB7D04FFB}" type="slidenum">
              <a:rPr lang="ru-RU" altLang="ru-RU"/>
              <a:pPr/>
              <a:t>6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080BD-1806-4240-987E-B4CD7405906E}" type="datetime1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C3EB7-545C-437D-AEF0-81913BA9249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D34D0-741B-4858-9BE3-1E8FDB025C0B}" type="datetime1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3BAC2-2B27-43ED-BF36-4154C80E06C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EE5AA-FC15-4977-860F-7BAD1B59DA9C}" type="datetime1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F6184-7B84-42A8-8285-BFFAF9CA9B3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CBA5D-DE35-4830-9DEF-18F6293FB4D5}" type="datetime1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7E56E1-F2C4-490D-880A-6E8BF4D87B4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0712E-437A-4C8C-8018-140E31D3AFD1}" type="datetime1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681634-F716-4873-AD9A-2AC7985D4CF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E8B04-4B91-4604-90DF-CBF0E84E368F}" type="datetime1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3A23B-6FAB-48C9-816E-CAC60D47904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93C4B-A9AA-4A90-8E2B-48FBBF0B93D7}" type="datetime1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1D7CC-5A5E-4FAD-8227-3E936B4DDD5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BA019-11E8-42A2-A067-8D357C49046B}" type="datetime1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739B5-01C8-4115-A577-02A499CD9B0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88EE8-F176-4D8C-9C29-924A0CEF009B}" type="datetime1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EFE10A-2145-44E6-809A-0794A8B508A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72C3D-1488-4FF2-8D60-DF5169AE9A89}" type="datetime1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3DC14-F92C-47B1-94B8-C05FD4D7E5B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5188F-2D95-4A4F-91D5-F57AB0C314D0}" type="datetime1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D51C97-6B24-4737-A4C3-50D0FEB947D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1B7F222-CC3E-41CD-81FF-3A9116E54F22}" type="datetime1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fld id="{3989113B-3627-44B4-A1AA-C992FCF894E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%3A%2F%2Fgortransport.kharkov.ua%2Fphotobase%2F1420%2F&amp;psig=AOvVaw1eEqZetGd_L75BzHw8iP4g&amp;ust=1586950629830000&amp;source=images&amp;cd=vfe&amp;ved=0CAIQjRxqFwoTCJjp__rp5-gCFQAAAAAdAAAAABAD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s://docplayer.ru/50977682-Izuchenie-anatomo-morfologicheskogo-stroeniya-cvetkov-lipy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s://www.google.com/url?sa=i&amp;url=http%3A%2F%2Fizvestia.kharkov.ua%2Fon-line%2Fgorod%2F1279382.html&amp;psig=AOvVaw2hoAinSTbpqzgpvGdWOcI5&amp;ust=1586949005337000&amp;source=images&amp;cd=vfe&amp;ved=0CAIQjRxqFwoTCKiw9_Tj5-gCFQAAAAAdAAAAABA4" TargetMode="External"/><Relationship Id="rId4" Type="http://schemas.openxmlformats.org/officeDocument/2006/relationships/hyperlink" Target="https://www.google.com/url?sa=i&amp;url=https%3A%2F%2Ftamtour.com.ua%2Fkharkiv&amp;psig=AOvVaw2hoAinSTbpqzgpvGdWOcI5&amp;ust=1586949005337000&amp;source=images&amp;cd=vfe&amp;ved=0CAIQjRxqFwoTCKiw9_Tj5-gCFQAAAAAdAAAAABAJ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%3A%2F%2Fgolesosad.com%2Fproduct%2Ftilia-cordata-seeds%2F&amp;psig=AOvVaw1nypMyg2XMgbaQwBZHc-dH&amp;ust=1586932655258000&amp;source=images&amp;cd=vfe&amp;ved=0CAIQjRxqFwoTCJCyj_6m5-gCFQAAAAAdAAAAABAD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%3A%2F%2Fhomedr.ru%2Ftravnik%2Flipa.php&amp;psig=AOvVaw0EtHYVdWWmFUMOnAK_AM1Y&amp;ust=1586934264833000&amp;source=images&amp;cd=vfe&amp;ved=0CAIQjRxqFwoTCJia9Pus5-gCFQAAAAAdAAAAABAJ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23.jpeg"/><Relationship Id="rId7" Type="http://schemas.openxmlformats.org/officeDocument/2006/relationships/chart" Target="../charts/chart3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kh.vgorode.ua/news/transport_y_ynfrastruktura/400779-kak-khodyt-transport-na-novykh-domakh-perekrouit-ulytsu" TargetMode="External"/><Relationship Id="rId4" Type="http://schemas.openxmlformats.org/officeDocument/2006/relationships/hyperlink" Target="https://www.google.com/url?sa=i&amp;url=https%3A%2F%2Fvarandej.livejournal.com%2F381267.html&amp;psig=AOvVaw30ptI8C5XnycGqFEHl4aCX&amp;ust=1587063665755000&amp;source=images&amp;cd=vfe&amp;ved=0CAIQjRxqFwoTCMD8woeP6-gCFQAAAAAdAAAAABA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250825" y="1384300"/>
            <a:ext cx="8774113" cy="1108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ru-RU" sz="2400" b="1" spc="-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ФІТОІНДИКАЦІЯ ПРИДОРОЖНІХ ЗОН М</a:t>
            </a:r>
            <a:r>
              <a:rPr lang="uk-UA" altLang="ru-RU" sz="2400" b="1" spc="-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. ХАРКОВА </a:t>
            </a:r>
            <a:r>
              <a:rPr lang="uk-UA" sz="2400" b="1" spc="-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ШЛЯХОМ ДОСЛІДЖЕННЯ ЗМІН МОРФОЛОГІЧНОЇ БУДОВИ БРУНЬОК</a:t>
            </a:r>
          </a:p>
          <a:p>
            <a:pPr algn="ctr">
              <a:defRPr/>
            </a:pPr>
            <a:r>
              <a:rPr lang="uk-UA" sz="2400" b="1" spc="-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ЛИПИ ДРІБНОЛИСТОЇ </a:t>
            </a:r>
            <a:r>
              <a:rPr lang="uk-UA" sz="2400" b="1" i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uk-UA" sz="2400" b="1" i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(</a:t>
            </a:r>
            <a:r>
              <a:rPr lang="en-US" sz="2400" b="1" i="1" dirty="0" err="1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Tilia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2400" b="1" i="1" dirty="0" err="1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cordata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)</a:t>
            </a:r>
            <a:r>
              <a:rPr lang="uk-UA" sz="2000" b="1" spc="-1" dirty="0">
                <a:solidFill>
                  <a:schemeClr val="accent2">
                    <a:lumMod val="50000"/>
                  </a:schemeClr>
                </a:solidFill>
                <a:latin typeface="Times New Roman"/>
              </a:rPr>
              <a:t> </a:t>
            </a:r>
            <a:endParaRPr lang="ru-RU" sz="2000" b="1" i="1" spc="-1" dirty="0">
              <a:solidFill>
                <a:schemeClr val="accent2">
                  <a:lumMod val="50000"/>
                </a:schemeClr>
              </a:solidFill>
              <a:latin typeface="Times New Roman"/>
            </a:endParaRPr>
          </a:p>
        </p:txBody>
      </p:sp>
      <p:sp>
        <p:nvSpPr>
          <p:cNvPr id="3075" name="TextShape 2"/>
          <p:cNvSpPr txBox="1">
            <a:spLocks noChangeArrowheads="1"/>
          </p:cNvSpPr>
          <p:nvPr/>
        </p:nvSpPr>
        <p:spPr bwMode="auto">
          <a:xfrm>
            <a:off x="3563938" y="2674938"/>
            <a:ext cx="5349875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just"/>
            <a:r>
              <a:rPr lang="uk-UA" altLang="uk-UA" sz="1400" u="sng">
                <a:solidFill>
                  <a:srgbClr val="000000"/>
                </a:solidFill>
                <a:latin typeface="Times New Roman" pitchFamily="18" charset="0"/>
              </a:rPr>
              <a:t>Роботу виконали:</a:t>
            </a:r>
            <a:endParaRPr lang="uk-UA" altLang="uk-UA" sz="1600" b="1" i="1">
              <a:solidFill>
                <a:srgbClr val="000000"/>
              </a:solidFill>
              <a:latin typeface="Times New Roman" pitchFamily="18" charset="0"/>
            </a:endParaRPr>
          </a:p>
          <a:p>
            <a:pPr algn="just"/>
            <a:r>
              <a:rPr lang="uk-UA" altLang="uk-UA" sz="1400" b="1" i="1">
                <a:solidFill>
                  <a:srgbClr val="000000"/>
                </a:solidFill>
                <a:latin typeface="Times New Roman" pitchFamily="18" charset="0"/>
              </a:rPr>
              <a:t>Крикун Тетяна Віталіївна, </a:t>
            </a:r>
            <a:r>
              <a:rPr lang="uk-UA" altLang="uk-UA" sz="1400">
                <a:solidFill>
                  <a:srgbClr val="000000"/>
                </a:solidFill>
                <a:latin typeface="Times New Roman" pitchFamily="18" charset="0"/>
              </a:rPr>
              <a:t>учениця 8 класу КЗ «Харківський навчально-виховний комплекс «гімназія-школа І ступеня» № 24 Харківської міської ради Харківської області імені І.Н. Питікова»; вихованка гуртка «Основи науково-дослідницької діяльності в галузі географії» КЗ «Харківська Мала академія наук Харківської обласної ради» </a:t>
            </a:r>
          </a:p>
          <a:p>
            <a:pPr algn="just"/>
            <a:r>
              <a:rPr lang="uk-UA" altLang="uk-UA" sz="1400" b="1" i="1">
                <a:solidFill>
                  <a:srgbClr val="000000"/>
                </a:solidFill>
                <a:latin typeface="Times New Roman" pitchFamily="18" charset="0"/>
              </a:rPr>
              <a:t>Стегній Ангеліна Олександрівна, </a:t>
            </a:r>
            <a:r>
              <a:rPr lang="uk-UA" altLang="uk-UA" sz="1400">
                <a:solidFill>
                  <a:srgbClr val="000000"/>
                </a:solidFill>
                <a:latin typeface="Times New Roman" pitchFamily="18" charset="0"/>
              </a:rPr>
              <a:t>учениця 8 класу КЗ «Харківський навчально-виховний комплекс «гімназія-школа І ступеня» № 24 Харківської міської ради Харківської області імені І.Н. Питікова»; вихованка гуртка «Основи науково-дослідницької діяльності в галузі географії» КЗ «Харківська Мала академія наук Харківської обласної ради» </a:t>
            </a:r>
          </a:p>
          <a:p>
            <a:pPr algn="just">
              <a:spcAft>
                <a:spcPts val="263"/>
              </a:spcAft>
            </a:pPr>
            <a:endParaRPr lang="uk-UA" altLang="uk-UA" sz="300">
              <a:solidFill>
                <a:srgbClr val="000000"/>
              </a:solidFill>
              <a:latin typeface="Times New Roman" pitchFamily="18" charset="0"/>
            </a:endParaRPr>
          </a:p>
          <a:p>
            <a:pPr algn="just">
              <a:spcAft>
                <a:spcPts val="263"/>
              </a:spcAft>
            </a:pPr>
            <a:r>
              <a:rPr lang="uk-UA" altLang="uk-UA" sz="1400" u="sng">
                <a:solidFill>
                  <a:srgbClr val="000000"/>
                </a:solidFill>
                <a:latin typeface="Times New Roman" pitchFamily="18" charset="0"/>
              </a:rPr>
              <a:t>Науковий керівник:</a:t>
            </a:r>
            <a:r>
              <a:rPr lang="uk-UA" altLang="uk-UA" sz="14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altLang="uk-UA" sz="1400" b="1" i="1">
                <a:solidFill>
                  <a:srgbClr val="000000"/>
                </a:solidFill>
                <a:latin typeface="Times New Roman" pitchFamily="18" charset="0"/>
              </a:rPr>
              <a:t>Панкратьєва Вікторія Вікторівна</a:t>
            </a:r>
            <a:r>
              <a:rPr lang="uk-UA" altLang="uk-UA" sz="1400" i="1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uk-UA" altLang="uk-UA" sz="1400">
                <a:solidFill>
                  <a:srgbClr val="000000"/>
                </a:solidFill>
                <a:latin typeface="Times New Roman" pitchFamily="18" charset="0"/>
              </a:rPr>
              <a:t>вчитель біології КЗ «Харківський навчально-виховний комплекс «гімназія-школа І ступеня» № 24 Харківської міської ради Харківської області імені І.Н. Питікова»; керівник гуртка «Основи науково-дослідницької діяльності в галузі географії» КЗ «Харківська Мала академія наук Харківської обласної ради», кандидат географічних наук </a:t>
            </a:r>
          </a:p>
          <a:p>
            <a:pPr algn="just">
              <a:spcAft>
                <a:spcPts val="263"/>
              </a:spcAft>
            </a:pPr>
            <a:endParaRPr lang="ru-RU" altLang="uk-UA" sz="1400"/>
          </a:p>
        </p:txBody>
      </p:sp>
      <p:sp>
        <p:nvSpPr>
          <p:cNvPr id="43" name="CustomShape 3"/>
          <p:cNvSpPr/>
          <p:nvPr/>
        </p:nvSpPr>
        <p:spPr>
          <a:xfrm>
            <a:off x="1111250" y="231775"/>
            <a:ext cx="6921500" cy="1000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8" tIns="40819" rIns="81638" bIns="40819"/>
          <a:lstStyle/>
          <a:p>
            <a:pPr algn="ctr"/>
            <a:r>
              <a:rPr lang="ru-RU" altLang="uk-UA" sz="1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Міністерство освіти і науки України</a:t>
            </a:r>
            <a:endParaRPr lang="ru-RU" altLang="uk-UA" sz="140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altLang="uk-UA" sz="1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Департамент науки і освіти Харківської обласної державної адміністрації</a:t>
            </a:r>
            <a:endParaRPr lang="ru-RU" altLang="uk-UA" sz="140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altLang="uk-UA" sz="1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Харківське територіальне відділення МАН України</a:t>
            </a:r>
            <a:endParaRPr lang="ru-RU" altLang="uk-UA" sz="1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9" name="Picture 7" descr="Харьков транспортный. Московский проспек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3292475"/>
            <a:ext cx="3332163" cy="2436813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Прямоугольник 1"/>
          <p:cNvSpPr>
            <a:spLocks noChangeArrowheads="1"/>
          </p:cNvSpPr>
          <p:nvPr/>
        </p:nvSpPr>
        <p:spPr bwMode="auto">
          <a:xfrm>
            <a:off x="53975" y="6165850"/>
            <a:ext cx="34401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ru-RU" sz="500" u="sng">
                <a:hlinkClick r:id="rId3"/>
              </a:rPr>
              <a:t>Фото</a:t>
            </a:r>
            <a:endParaRPr lang="ru-RU" altLang="ru-RU" sz="500" u="sng">
              <a:hlinkClick r:id="rId3"/>
            </a:endParaRPr>
          </a:p>
          <a:p>
            <a:r>
              <a:rPr lang="ru-RU" altLang="ru-RU" sz="500">
                <a:hlinkClick r:id="rId3"/>
              </a:rPr>
              <a:t>https://www.google.com/url?sa=i&amp;url=http%3A%2F%2Fgortransport.kharkov.ua%2Fphotobase%2F1420%2F&amp;psig=AOvVaw1eEqZetGd_L75BzHw8iP4g&amp;ust=1586950629830000&amp;source=images&amp;cd=vfe&amp;ved=0CAIQjRxqFwoTCJjp__rp5-gCFQAAAAAdAAAAABAD</a:t>
            </a:r>
            <a:endParaRPr lang="ru-RU" altLang="ru-RU" sz="500"/>
          </a:p>
          <a:p>
            <a:endParaRPr lang="ru-RU" altLang="ru-RU" sz="6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ъект 1"/>
          <p:cNvSpPr>
            <a:spLocks noGrp="1"/>
          </p:cNvSpPr>
          <p:nvPr>
            <p:ph idx="1"/>
          </p:nvPr>
        </p:nvSpPr>
        <p:spPr>
          <a:xfrm>
            <a:off x="7294563" y="6392863"/>
            <a:ext cx="5541962" cy="1404937"/>
          </a:xfrm>
        </p:spPr>
        <p:txBody>
          <a:bodyPr/>
          <a:lstStyle/>
          <a:p>
            <a:pPr marL="80963" indent="457200" algn="ctr" eaLnBrk="1" hangingPunct="1">
              <a:buFont typeface="Wingdings 2" pitchFamily="18" charset="2"/>
              <a:buNone/>
            </a:pPr>
            <a:r>
              <a:rPr lang="uk-UA" altLang="ru-RU" b="1" smtClean="0"/>
              <a:t>                     </a:t>
            </a:r>
            <a:r>
              <a:rPr lang="uk-UA" altLang="ru-RU" b="1" smtClean="0">
                <a:latin typeface="Arial" pitchFamily="34" charset="0"/>
                <a:cs typeface="Arial" pitchFamily="34" charset="0"/>
              </a:rPr>
              <a:t> </a:t>
            </a:r>
            <a:endParaRPr lang="uk-UA" altLang="ru-RU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611188" y="3644900"/>
            <a:ext cx="7921625" cy="30051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ru-RU" sz="1400" dirty="0"/>
              <a:t>Лобова, О.В. Влияние городских условий на морфологическое строение листьев и Липы мелколистной // Вестник Московского государственного института леса – Лесной вестник. 1998. № 4. С. 116-121. 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ru-RU" sz="1400" dirty="0"/>
              <a:t>Николаевский, В.С. Методы оценки состояния древесных растений и степени влияния на них неблагоприятных факторов / В.С. Николаевский, В.Г. Николаевская, Е.А. Козлова // Лесной вестник. 1999. № 2. С. 76-79. 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ru-RU" sz="1400" dirty="0" err="1"/>
              <a:t>Стеняева</a:t>
            </a:r>
            <a:r>
              <a:rPr lang="ru-RU" sz="1400" dirty="0"/>
              <a:t> В.В., Куркин В.А., Рыжов В.М., Тарасенко Л.В. АНАТОМО-МОРФОЛОГИЧЕСКОЕ ИССЛЕДОВАНИЕ ПОЧЕК БЕРЕЗЫ ПОВИСЛОЙ // Современные проблемы науки и образования. – 2016. – № 2.;</a:t>
            </a:r>
            <a:br>
              <a:rPr lang="ru-RU" sz="1400" dirty="0"/>
            </a:br>
            <a:r>
              <a:rPr lang="ru-RU" sz="1400" dirty="0"/>
              <a:t>URL: http://www.science-education.ru/ru/article/view?id=24178 (дата обращения: 14.04.2020).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1400" dirty="0">
                <a:hlinkClick r:id="rId2"/>
              </a:rPr>
              <a:t>https://docplayer.ru/50977682-Izuchenie-anatomo-morfologicheskogo-stroeniya-cvetkov-lipy.html</a:t>
            </a:r>
            <a:endParaRPr lang="ru-RU" sz="1400" dirty="0"/>
          </a:p>
          <a:p>
            <a:pPr marL="342900" indent="-342900" eaLnBrk="1" hangingPunct="1">
              <a:buFont typeface="+mj-lt"/>
              <a:buAutoNum type="arabicPeriod"/>
              <a:defRPr/>
            </a:pPr>
            <a:endParaRPr lang="uk-UA" sz="1400" dirty="0"/>
          </a:p>
          <a:p>
            <a:pPr marL="342900" indent="-342900" eaLnBrk="1" hangingPunct="1">
              <a:buFont typeface="+mj-lt"/>
              <a:buAutoNum type="arabicPeriod"/>
              <a:defRPr/>
            </a:pPr>
            <a:endParaRPr lang="uk-UA" sz="1400" dirty="0"/>
          </a:p>
        </p:txBody>
      </p:sp>
      <p:sp>
        <p:nvSpPr>
          <p:cNvPr id="10" name="TextShape 1"/>
          <p:cNvSpPr txBox="1"/>
          <p:nvPr/>
        </p:nvSpPr>
        <p:spPr>
          <a:xfrm>
            <a:off x="1835150" y="3146425"/>
            <a:ext cx="4897438" cy="30797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pAutoFit/>
          </a:bodyPr>
          <a:lstStyle/>
          <a:p>
            <a:pPr algn="ctr"/>
            <a:r>
              <a:rPr lang="uk-UA" altLang="uk-UA" sz="2000" b="1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СПИСОК ВИКОРИСТАНИХ ДЖЕРЕЛ</a:t>
            </a:r>
            <a:endParaRPr lang="uk-UA" altLang="uk-UA" sz="160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63" y="392113"/>
            <a:ext cx="2844800" cy="2132012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5950" y="374650"/>
            <a:ext cx="2881313" cy="2160588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325" y="381000"/>
            <a:ext cx="2871788" cy="2154238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FAF2722-4949-4608-94A0-8E639C8BD7AC}" type="slidenum">
              <a:rPr lang="ru-RU" altLang="ru-RU">
                <a:solidFill>
                  <a:srgbClr val="A4DF29"/>
                </a:solidFill>
              </a:rPr>
              <a:pPr/>
              <a:t>2</a:t>
            </a:fld>
            <a:endParaRPr lang="ru-RU" altLang="ru-RU">
              <a:solidFill>
                <a:srgbClr val="A4DF29"/>
              </a:solidFill>
            </a:endParaRPr>
          </a:p>
        </p:txBody>
      </p:sp>
      <p:sp>
        <p:nvSpPr>
          <p:cNvPr id="4101" name="Прямоугольник 1"/>
          <p:cNvSpPr>
            <a:spLocks noChangeArrowheads="1"/>
          </p:cNvSpPr>
          <p:nvPr/>
        </p:nvSpPr>
        <p:spPr bwMode="auto">
          <a:xfrm>
            <a:off x="184150" y="192088"/>
            <a:ext cx="5756275" cy="19145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noFill/>
          </a:ln>
          <a:effectLst/>
        </p:spPr>
        <p:txBody>
          <a:bodyPr lIns="0" tIns="-12696" rIns="0" bIns="-12696" anchor="ctr">
            <a:spAutoFit/>
          </a:bodyPr>
          <a:lstStyle/>
          <a:p>
            <a:pPr indent="457200" algn="just">
              <a:defRPr/>
            </a:pPr>
            <a:r>
              <a:rPr lang="en-US" altLang="ru-RU" dirty="0">
                <a:solidFill>
                  <a:srgbClr val="222222"/>
                </a:solidFill>
                <a:latin typeface="inherit"/>
              </a:rPr>
              <a:t>    </a:t>
            </a:r>
            <a:r>
              <a:rPr lang="uk-UA" altLang="ru-RU" dirty="0">
                <a:solidFill>
                  <a:srgbClr val="222222"/>
                </a:solidFill>
                <a:latin typeface="inherit"/>
              </a:rPr>
              <a:t>Урбаністичні території представляють собою комплекс антропогенних факторів, де важко виділити вплив одного фактору окремо від інших. Різноманітні методики біоіндикації оточуючого середовища основані на фіксації змін показників життєдіяльності та анатомо-морфологічних показників живих організмів, які використовуються як тест-культури.</a:t>
            </a:r>
          </a:p>
        </p:txBody>
      </p:sp>
      <p:sp>
        <p:nvSpPr>
          <p:cNvPr id="4104" name="Прямоугольник 2"/>
          <p:cNvSpPr>
            <a:spLocks noChangeArrowheads="1"/>
          </p:cNvSpPr>
          <p:nvPr/>
        </p:nvSpPr>
        <p:spPr bwMode="auto">
          <a:xfrm>
            <a:off x="346075" y="4432300"/>
            <a:ext cx="5724525" cy="16160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marL="825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FontTx/>
              <a:buNone/>
              <a:defRPr/>
            </a:pPr>
            <a:r>
              <a:rPr lang="uk-UA" altLang="ru-RU" sz="1800" dirty="0" smtClean="0">
                <a:latin typeface="Arial" panose="020B0604020202020204" pitchFamily="34" charset="0"/>
              </a:rPr>
              <a:t>На сьогодні одним з найефективніших та доступних методів </a:t>
            </a:r>
            <a:r>
              <a:rPr lang="uk-UA" altLang="ru-RU" sz="1800" dirty="0" err="1" smtClean="0">
                <a:latin typeface="Arial" panose="020B0604020202020204" pitchFamily="34" charset="0"/>
              </a:rPr>
              <a:t>біомоніторингу</a:t>
            </a:r>
            <a:r>
              <a:rPr lang="uk-UA" altLang="ru-RU" sz="1800" dirty="0" smtClean="0">
                <a:latin typeface="Arial" panose="020B0604020202020204" pitchFamily="34" charset="0"/>
              </a:rPr>
              <a:t> урбаністичного середовища вважаються методи </a:t>
            </a:r>
            <a:r>
              <a:rPr lang="uk-UA" altLang="ru-RU" sz="1800" dirty="0" err="1" smtClean="0">
                <a:latin typeface="Arial" panose="020B0604020202020204" pitchFamily="34" charset="0"/>
              </a:rPr>
              <a:t>фітоіндикації</a:t>
            </a:r>
            <a:r>
              <a:rPr lang="uk-UA" altLang="ru-RU" sz="1800" dirty="0" smtClean="0">
                <a:latin typeface="Arial" panose="020B0604020202020204" pitchFamily="34" charset="0"/>
              </a:rPr>
              <a:t>. Рослини вважаються надійним індикатором забруднення оточуючого середовища різноманітними токсичними речовинами. 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3225800" y="2276475"/>
            <a:ext cx="5691188" cy="19129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noFill/>
          </a:ln>
          <a:effectLst/>
        </p:spPr>
        <p:txBody>
          <a:bodyPr lIns="0" tIns="-12696" rIns="0" bIns="-12696" anchor="ctr">
            <a:spAutoFit/>
          </a:bodyPr>
          <a:lstStyle/>
          <a:p>
            <a:pPr indent="457200" algn="just">
              <a:defRPr/>
            </a:pPr>
            <a:r>
              <a:rPr lang="uk-UA" altLang="ru-RU" dirty="0"/>
              <a:t>Забруднення атмосфери - одна з найпоширеніших і найбільш складних проблем великих міст. За даними Всесвітньої організації охорони здоров'я (ВООЗ) від 40 до 50% захворювань людини в наш час можуть бути пов'язані зі зміною навколишнього середовища і, в першу чергу, з забрудненням атмосфери. </a:t>
            </a:r>
            <a:endParaRPr lang="ru-RU" altLang="ru-RU" dirty="0"/>
          </a:p>
        </p:txBody>
      </p:sp>
      <p:pic>
        <p:nvPicPr>
          <p:cNvPr id="4108" name="Picture 12" descr="Карантин у Харкові - Рух громадського транспорту місто поки не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3175" y="4432300"/>
            <a:ext cx="2557463" cy="1808163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Харків | Визначні туристичні місця України, Росії та Білорусії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192088"/>
            <a:ext cx="2808287" cy="1871662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9"/>
          <p:cNvSpPr>
            <a:spLocks noChangeArrowheads="1"/>
          </p:cNvSpPr>
          <p:nvPr/>
        </p:nvSpPr>
        <p:spPr bwMode="auto">
          <a:xfrm>
            <a:off x="122238" y="6218238"/>
            <a:ext cx="84248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ru-RU" sz="600">
                <a:hlinkClick r:id="rId4"/>
              </a:rPr>
              <a:t>Фото:</a:t>
            </a:r>
          </a:p>
          <a:p>
            <a:r>
              <a:rPr lang="en-US" altLang="ru-RU" sz="600">
                <a:hlinkClick r:id="rId4"/>
              </a:rPr>
              <a:t>https://www.google.com/url?sa=i&amp;url=https%3A%2F%2Ftamtour.com.ua%2Fkharkiv&amp;psig=AOvVaw2hoAinSTbpqzgpvGdWOcI5&amp;ust=1586949005337000&amp;source=images&amp;cd=vfe&amp;ved=0CAIQjRxqFwoTCKiw9_Tj5-gCFQAAAAAdAAAAABAW</a:t>
            </a:r>
            <a:endParaRPr lang="ru-RU" altLang="ru-RU" sz="600">
              <a:hlinkClick r:id="rId4"/>
            </a:endParaRPr>
          </a:p>
          <a:p>
            <a:r>
              <a:rPr lang="ru-RU" altLang="ru-RU" sz="600">
                <a:hlinkClick r:id="rId4"/>
              </a:rPr>
              <a:t>https://www.google.com/url?sa=i&amp;url=https%3A%2F%2Ftamtour.com.ua%2Fkharkiv&amp;psig=AOvVaw2hoAinSTbpqzgpvGdWOcI5&amp;ust=1586949005337000&amp;source=images&amp;cd=vfe&amp;ved=0CAIQjRxqFwoTCKiw9_Tj5-gCFQAAAAAdAAAAABAJ</a:t>
            </a:r>
            <a:endParaRPr lang="ru-RU" altLang="ru-RU" sz="600"/>
          </a:p>
          <a:p>
            <a:r>
              <a:rPr lang="en-US" altLang="ru-RU" sz="600">
                <a:hlinkClick r:id="rId5"/>
              </a:rPr>
              <a:t>https://www.google.com/url?sa=i&amp;url=http%3A%2F%2Fizvestia.kharkov.ua%2Fon-line%2Fgorod%2F1279382.html&amp;psig=AOvVaw2hoAinSTbpqzgpvGdWOcI5&amp;ust=1586949005337000&amp;source=images&amp;cd=vfe&amp;ved=0CAIQjRxqFwoTCKiw9_Tj5-gCFQAAAAAdAAAAABA4</a:t>
            </a:r>
            <a:endParaRPr lang="uk-UA" altLang="ru-RU" sz="600"/>
          </a:p>
          <a:p>
            <a:endParaRPr lang="ru-RU" altLang="ru-RU" sz="600"/>
          </a:p>
        </p:txBody>
      </p:sp>
      <p:pic>
        <p:nvPicPr>
          <p:cNvPr id="4112" name="Picture 16" descr="Карантин: как проверяют харьковские маршрутки (фото) - харьковские ..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9888" y="2297113"/>
            <a:ext cx="2692400" cy="1795462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Липа мелколистная, или Липа сердцевидная (Семена. Цена за 15шт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600075"/>
            <a:ext cx="4176712" cy="5837238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3563938" y="2725738"/>
            <a:ext cx="5448300" cy="3937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endParaRPr lang="uk-UA" alt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uk-UA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розкрити </a:t>
            </a:r>
            <a:r>
              <a:rPr lang="uk-UA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та поглибити теоретичні основи </a:t>
            </a:r>
            <a:r>
              <a:rPr lang="uk-UA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застосування </a:t>
            </a:r>
            <a:r>
              <a:rPr lang="uk-UA" alt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фітоіндикаційних</a:t>
            </a:r>
            <a:r>
              <a:rPr lang="uk-UA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властивостей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Липи дрібнолистої  </a:t>
            </a:r>
            <a:r>
              <a:rPr lang="uk-UA" sz="1600" i="1" dirty="0">
                <a:latin typeface="Arial" panose="020B0604020202020204" pitchFamily="34" charset="0"/>
                <a:cs typeface="Arial" panose="020B0604020202020204" pitchFamily="34" charset="0"/>
              </a:rPr>
              <a:t>(Т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ilia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cordata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uk-UA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defRPr/>
            </a:pPr>
            <a:r>
              <a:rPr lang="uk-UA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провести кількісно-якісний аналіз бруньок пагонів </a:t>
            </a:r>
            <a:r>
              <a:rPr lang="uk-UA" sz="1600" i="1" dirty="0">
                <a:latin typeface="Arial" panose="020B0604020202020204" pitchFamily="34" charset="0"/>
                <a:cs typeface="Arial" panose="020B0604020202020204" pitchFamily="34" charset="0"/>
              </a:rPr>
              <a:t>Липи дрібнолистої  (Т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ilia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cordata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uk-UA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та визначити основні патологічні відхилення в умовах різного ступеню забруднення повітря;</a:t>
            </a:r>
            <a:endParaRPr lang="ru-RU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defRPr/>
            </a:pPr>
            <a:r>
              <a:rPr lang="uk-UA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дослідити особливості морфологічної будови бруньок </a:t>
            </a:r>
            <a:r>
              <a:rPr lang="uk-UA" sz="1600" i="1" dirty="0">
                <a:latin typeface="Arial" panose="020B0604020202020204" pitchFamily="34" charset="0"/>
                <a:cs typeface="Arial" panose="020B0604020202020204" pitchFamily="34" charset="0"/>
              </a:rPr>
              <a:t>Липи дрібнолистої  (Т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ilia </a:t>
            </a:r>
            <a:r>
              <a:rPr lang="en-US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cordata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uk-UA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умовах різного ступеню антропогенного навантаження зони існування рослини;</a:t>
            </a:r>
          </a:p>
          <a:p>
            <a:pPr algn="just" eaLnBrk="1" hangingPunct="1">
              <a:defRPr/>
            </a:pPr>
            <a:r>
              <a:rPr lang="uk-UA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зробити висновки про доцільність використання обраних методів </a:t>
            </a:r>
            <a:r>
              <a:rPr lang="uk-UA" alt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фітоіндикації</a:t>
            </a:r>
            <a:r>
              <a:rPr lang="uk-UA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навколишнього середовища. </a:t>
            </a:r>
            <a:endParaRPr lang="ru-RU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бъект 3"/>
          <p:cNvSpPr txBox="1">
            <a:spLocks/>
          </p:cNvSpPr>
          <p:nvPr/>
        </p:nvSpPr>
        <p:spPr bwMode="auto">
          <a:xfrm>
            <a:off x="4148138" y="2190750"/>
            <a:ext cx="3429000" cy="3603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8255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639763" indent="-236538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885825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096963" indent="-173038">
              <a:spcBef>
                <a:spcPct val="20000"/>
              </a:spcBef>
              <a:buClr>
                <a:srgbClr val="FF6700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1296988" indent="-182563">
              <a:spcBef>
                <a:spcPct val="20000"/>
              </a:spcBef>
              <a:buClr>
                <a:srgbClr val="909465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17541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2113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26685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1257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indent="180000" algn="ctr" eaLnBrk="1" hangingPunct="1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ru-RU" altLang="ru-RU" sz="16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Завдання</a:t>
            </a:r>
            <a:r>
              <a:rPr lang="ru-RU" alt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досл</a:t>
            </a:r>
            <a:r>
              <a:rPr lang="uk-UA" alt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ru-RU" altLang="ru-RU" sz="16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дження</a:t>
            </a:r>
            <a:endParaRPr lang="uk-UA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ъект 3"/>
          <p:cNvSpPr txBox="1">
            <a:spLocks/>
          </p:cNvSpPr>
          <p:nvPr/>
        </p:nvSpPr>
        <p:spPr bwMode="auto">
          <a:xfrm>
            <a:off x="4121150" y="374650"/>
            <a:ext cx="3429000" cy="3603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8255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639763" indent="-236538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885825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096963" indent="-173038">
              <a:spcBef>
                <a:spcPct val="20000"/>
              </a:spcBef>
              <a:buClr>
                <a:srgbClr val="FF6700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1296988" indent="-182563">
              <a:spcBef>
                <a:spcPct val="20000"/>
              </a:spcBef>
              <a:buClr>
                <a:srgbClr val="909465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17541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2113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26685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1257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indent="180000" algn="ctr" eaLnBrk="1" hangingPunct="1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ru-RU" alt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 </a:t>
            </a:r>
            <a:r>
              <a:rPr lang="ru-RU" altLang="ru-RU" sz="16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досл</a:t>
            </a:r>
            <a:r>
              <a:rPr lang="uk-UA" altLang="ru-RU" sz="16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ідження</a:t>
            </a:r>
            <a:endParaRPr lang="uk-UA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6600" y="982663"/>
            <a:ext cx="5664200" cy="1112837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marL="0" indent="0" algn="just">
              <a:buFont typeface="Arial" pitchFamily="34" charset="0"/>
              <a:buNone/>
              <a:defRPr/>
            </a:pPr>
            <a:r>
              <a:rPr lang="uk-UA" sz="2000" dirty="0" smtClean="0"/>
              <a:t>–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дослідження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стану атмосферного повітря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придорожніх зон м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. Харкова, ш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ляхом визначення змін морфологічної будови бруньок  Липи дрібнолистої  </a:t>
            </a:r>
            <a:r>
              <a:rPr lang="uk-UA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sz="1600" i="1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ilia </a:t>
            </a:r>
            <a:r>
              <a:rPr lang="en-US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cordata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uk-UA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як показника </a:t>
            </a:r>
            <a:r>
              <a:rPr lang="uk-U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фітоіндикації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середовища.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7" name="Прямоугольник 1"/>
          <p:cNvSpPr>
            <a:spLocks noChangeArrowheads="1"/>
          </p:cNvSpPr>
          <p:nvPr/>
        </p:nvSpPr>
        <p:spPr bwMode="auto">
          <a:xfrm>
            <a:off x="173038" y="6462713"/>
            <a:ext cx="360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400"/>
              <a:t>Фото: </a:t>
            </a:r>
          </a:p>
          <a:p>
            <a:pPr algn="just"/>
            <a:r>
              <a:rPr lang="ru-RU" altLang="ru-RU" sz="400">
                <a:hlinkClick r:id="rId3"/>
              </a:rPr>
              <a:t>https://www.google.com/url?sa=i&amp;url=https%3A%2F%2Fgolesosad.com%2Fproduct%2Ftilia-cordata-seeds%2F&amp;psig=AOvVaw1nypMyg2XMgbaQwBZHc-dH&amp;ust=1586932655258000&amp;source=images&amp;cd=vfe&amp;ved=0CAIQjRxqFwoTCJCyj_6m5-gCFQAAAAAdAAAAABAD</a:t>
            </a:r>
            <a:endParaRPr lang="ru-RU" altLang="ru-RU" sz="400"/>
          </a:p>
          <a:p>
            <a:pPr algn="just"/>
            <a:endParaRPr lang="ru-RU" altLang="ru-RU" sz="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328C-DD5C-4CD7-BB04-C0D6D4DBEA8E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24" name="AutoShape 24"/>
          <p:cNvSpPr>
            <a:spLocks noChangeArrowheads="1"/>
          </p:cNvSpPr>
          <p:nvPr/>
        </p:nvSpPr>
        <p:spPr bwMode="auto">
          <a:xfrm>
            <a:off x="339725" y="257175"/>
            <a:ext cx="3440113" cy="854075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 w="31750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r>
              <a:rPr lang="uk-UA" sz="2000" b="1" dirty="0">
                <a:solidFill>
                  <a:schemeClr val="bg1"/>
                </a:solidFill>
                <a:latin typeface="Book Antiqua" panose="02040602050305030304" pitchFamily="18" charset="0"/>
              </a:rPr>
              <a:t>Липа дрібнолиста</a:t>
            </a:r>
          </a:p>
          <a:p>
            <a:pPr algn="ctr">
              <a:defRPr/>
            </a:pPr>
            <a:r>
              <a:rPr lang="uk-UA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 (</a:t>
            </a:r>
            <a:r>
              <a:rPr lang="en-US" b="1" i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Tilia</a:t>
            </a:r>
            <a:r>
              <a:rPr lang="en-US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cordata</a:t>
            </a:r>
            <a:r>
              <a:rPr lang="en-US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)</a:t>
            </a:r>
            <a:endParaRPr lang="uk-UA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5" name="AutoShape 18"/>
          <p:cNvSpPr>
            <a:spLocks noChangeArrowheads="1"/>
          </p:cNvSpPr>
          <p:nvPr/>
        </p:nvSpPr>
        <p:spPr bwMode="auto">
          <a:xfrm>
            <a:off x="4224338" y="301625"/>
            <a:ext cx="4640262" cy="723900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31750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just">
              <a:defRPr/>
            </a:pPr>
            <a:r>
              <a:rPr lang="ru-RU" sz="1400" i="1" dirty="0"/>
              <a:t>Медоносна, </a:t>
            </a:r>
            <a:r>
              <a:rPr lang="ru-RU" sz="1400" i="1" dirty="0" err="1"/>
              <a:t>деревинна</a:t>
            </a:r>
            <a:r>
              <a:rPr lang="ru-RU" sz="1400" i="1" dirty="0"/>
              <a:t>, </a:t>
            </a:r>
            <a:r>
              <a:rPr lang="ru-RU" sz="1400" i="1" dirty="0" err="1"/>
              <a:t>харчова</a:t>
            </a:r>
            <a:r>
              <a:rPr lang="ru-RU" sz="1400" i="1" dirty="0"/>
              <a:t>, </a:t>
            </a:r>
            <a:r>
              <a:rPr lang="ru-RU" sz="1400" i="1" dirty="0" err="1"/>
              <a:t>лікарська</a:t>
            </a:r>
            <a:r>
              <a:rPr lang="ru-RU" sz="1400" i="1" dirty="0"/>
              <a:t>, </a:t>
            </a:r>
            <a:r>
              <a:rPr lang="ru-RU" sz="1400" i="1" dirty="0" err="1"/>
              <a:t>кормова</a:t>
            </a:r>
            <a:r>
              <a:rPr lang="ru-RU" sz="1400" i="1" dirty="0"/>
              <a:t>, декоративна й </a:t>
            </a:r>
            <a:r>
              <a:rPr lang="ru-RU" sz="1400" i="1" dirty="0" err="1"/>
              <a:t>фітомеліоративна</a:t>
            </a:r>
            <a:r>
              <a:rPr lang="ru-RU" sz="1400" i="1" dirty="0"/>
              <a:t> </a:t>
            </a:r>
            <a:r>
              <a:rPr lang="ru-RU" sz="1400" i="1" dirty="0" err="1"/>
              <a:t>рослина</a:t>
            </a:r>
            <a:r>
              <a:rPr lang="ru-RU" sz="1600" i="1" dirty="0"/>
              <a:t>.</a:t>
            </a:r>
            <a:endParaRPr lang="uk-UA" sz="1600" b="1" i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6149" name="Picture 30" descr="Липа сердцевидная (Tilia cordata) :: Травник - справочник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975" y="1338263"/>
            <a:ext cx="4065588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Прямоугольник 1"/>
          <p:cNvSpPr>
            <a:spLocks noChangeArrowheads="1"/>
          </p:cNvSpPr>
          <p:nvPr/>
        </p:nvSpPr>
        <p:spPr bwMode="auto">
          <a:xfrm>
            <a:off x="176213" y="6461125"/>
            <a:ext cx="8712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600"/>
              <a:t>Фото: </a:t>
            </a:r>
            <a:r>
              <a:rPr lang="ru-RU" altLang="ru-RU" sz="600">
                <a:hlinkClick r:id="rId3"/>
              </a:rPr>
              <a:t>https://www.google.com/url?sa=i&amp;url=https%3A%2F%2Fhomedr.ru%2Ftravnik%2Flipa.php&amp;psig=AOvVaw0EtHYVdWWmFUMOnAK_AM1Y&amp;ust=1586934264833000&amp;source=images&amp;cd=vfe&amp;ved=0CAIQjRxqFwoTCJia9Pus5-gCFQAAAAAdAAAAABAJ</a:t>
            </a:r>
            <a:endParaRPr lang="ru-RU" altLang="ru-RU" sz="600"/>
          </a:p>
          <a:p>
            <a:endParaRPr lang="ru-RU" altLang="ru-RU" sz="600"/>
          </a:p>
        </p:txBody>
      </p:sp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4246563" y="3013075"/>
            <a:ext cx="4719637" cy="332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457200" algn="just">
              <a:defRPr/>
            </a:pPr>
            <a:r>
              <a:rPr lang="ru-RU" sz="1400" dirty="0"/>
              <a:t> </a:t>
            </a:r>
            <a:r>
              <a:rPr lang="uk-UA" sz="1200" dirty="0" smtClean="0"/>
              <a:t>Дерево до 25 м заввишки з густою, розлогою кроною. Молоді гілки жовтувато-коричневі, звичайно голі. </a:t>
            </a:r>
          </a:p>
          <a:p>
            <a:pPr indent="457200" algn="just">
              <a:defRPr/>
            </a:pPr>
            <a:r>
              <a:rPr lang="uk-UA" sz="1200" dirty="0" smtClean="0"/>
              <a:t>Листки чергові, 5-10 см завдовжки. Листкова пластинка удвічі довша за черешок або дорівнює йому, округла або трохи видовжена, при основі серцеподібна, на верхівці </a:t>
            </a:r>
            <a:r>
              <a:rPr lang="uk-UA" sz="1200" dirty="0" err="1" smtClean="0"/>
              <a:t>відтягнуто</a:t>
            </a:r>
            <a:r>
              <a:rPr lang="uk-UA" sz="1200" dirty="0" smtClean="0"/>
              <a:t>-загострена, із </a:t>
            </a:r>
            <a:r>
              <a:rPr lang="uk-UA" sz="1200" dirty="0" err="1" smtClean="0"/>
              <a:t>зарубчасто</a:t>
            </a:r>
            <a:r>
              <a:rPr lang="uk-UA" sz="1200" dirty="0" smtClean="0"/>
              <a:t>-пилчастим краєм. Зверху листки ясно-зелені, зісподу сизі з борідками рудих волосків у кутках жилок.</a:t>
            </a:r>
          </a:p>
          <a:p>
            <a:pPr indent="457200" algn="just">
              <a:defRPr/>
            </a:pPr>
            <a:r>
              <a:rPr lang="uk-UA" sz="1200" dirty="0" smtClean="0"/>
              <a:t>Квітки правильні, зібрані в пазушні 3-11-квіткові </a:t>
            </a:r>
            <a:r>
              <a:rPr lang="uk-UA" sz="1200" dirty="0" err="1" smtClean="0"/>
              <a:t>щиткоподібні</a:t>
            </a:r>
            <a:r>
              <a:rPr lang="uk-UA" sz="1200" dirty="0" smtClean="0"/>
              <a:t> </a:t>
            </a:r>
            <a:r>
              <a:rPr lang="uk-UA" sz="1200" dirty="0" err="1" smtClean="0"/>
              <a:t>напівзонтики</a:t>
            </a:r>
            <a:r>
              <a:rPr lang="uk-UA" sz="1200" dirty="0" smtClean="0"/>
              <a:t>. Приквіток  сягає 6-8 см завдовжки, він довгастий, тупий, блідо- або жовтувато-зелений, лишається при плодах. Оцвітина подвійна. </a:t>
            </a:r>
          </a:p>
          <a:p>
            <a:pPr indent="457200" algn="just">
              <a:defRPr/>
            </a:pPr>
            <a:r>
              <a:rPr lang="uk-UA" sz="1200" dirty="0" smtClean="0"/>
              <a:t>Плід — </a:t>
            </a:r>
            <a:r>
              <a:rPr lang="uk-UA" sz="1200" dirty="0" err="1" smtClean="0"/>
              <a:t>яйцеподібно</a:t>
            </a:r>
            <a:r>
              <a:rPr lang="uk-UA" sz="1200" dirty="0" smtClean="0"/>
              <a:t>-кулястий горішок (5-7 мм завдовжки), невиразно гранчастий, опушений, з крихким оплоднем.  Горішки опадають із дерева по кілька на спільній гілочці. Кожна гілочка має широке тонке крильце, завдяки чому плоди переносяться вітром, розповсюджуючи насіння.</a:t>
            </a:r>
          </a:p>
          <a:p>
            <a:pPr indent="457200" algn="just" eaLnBrk="1" hangingPunct="1">
              <a:defRPr/>
            </a:pPr>
            <a:endParaRPr lang="uk-UA" altLang="ru-RU" sz="1400" dirty="0" smtClean="0">
              <a:latin typeface="+mn-lt"/>
            </a:endParaRPr>
          </a:p>
        </p:txBody>
      </p:sp>
      <p:pic>
        <p:nvPicPr>
          <p:cNvPr id="6152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1000" y="1255713"/>
            <a:ext cx="2133600" cy="1600200"/>
          </a:xfrm>
          <a:prstGeom prst="rect">
            <a:avLst/>
          </a:prstGeom>
          <a:noFill/>
          <a:ln w="9525">
            <a:solidFill>
              <a:srgbClr val="C55A11"/>
            </a:solidFill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7538" y="1247775"/>
            <a:ext cx="2122487" cy="159067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rcRect l="13660" t="11824" r="46288" b="10941"/>
          <a:stretch>
            <a:fillRect/>
          </a:stretch>
        </p:blipFill>
        <p:spPr bwMode="auto">
          <a:xfrm>
            <a:off x="3497263" y="928688"/>
            <a:ext cx="1843087" cy="2663825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717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9C4A75-D0FF-4BBE-84DC-8C2D608C251A}" type="slidenum">
              <a:rPr lang="ru-RU" altLang="ru-RU">
                <a:solidFill>
                  <a:srgbClr val="A4DF29"/>
                </a:solidFill>
              </a:rPr>
              <a:pPr/>
              <a:t>5</a:t>
            </a:fld>
            <a:endParaRPr lang="ru-RU" altLang="ru-RU">
              <a:solidFill>
                <a:srgbClr val="A4DF29"/>
              </a:solidFill>
            </a:endParaRPr>
          </a:p>
        </p:txBody>
      </p:sp>
      <p:sp>
        <p:nvSpPr>
          <p:cNvPr id="11268" name="Прямоугольник 1"/>
          <p:cNvSpPr>
            <a:spLocks noChangeArrowheads="1"/>
          </p:cNvSpPr>
          <p:nvPr/>
        </p:nvSpPr>
        <p:spPr bwMode="auto">
          <a:xfrm>
            <a:off x="4079875" y="182563"/>
            <a:ext cx="47101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uk-UA" altLang="ru-RU" sz="2000" b="1" dirty="0">
                <a:latin typeface="+mn-lt"/>
                <a:cs typeface="+mn-cs"/>
              </a:rPr>
              <a:t>Анатомо-морфологічні характеристики </a:t>
            </a:r>
          </a:p>
          <a:p>
            <a:pPr algn="ctr" eaLnBrk="1" hangingPunct="1">
              <a:defRPr/>
            </a:pPr>
            <a:r>
              <a:rPr lang="uk-UA" altLang="ru-RU" sz="2000" b="1" dirty="0">
                <a:latin typeface="+mn-lt"/>
                <a:cs typeface="+mn-cs"/>
              </a:rPr>
              <a:t>бруньки </a:t>
            </a:r>
            <a:r>
              <a:rPr lang="ru-RU" sz="2000" b="1" dirty="0" err="1" smtClean="0">
                <a:latin typeface="+mn-lt"/>
                <a:cs typeface="+mn-cs"/>
              </a:rPr>
              <a:t>Липи</a:t>
            </a:r>
            <a:r>
              <a:rPr lang="ru-RU" sz="2000" b="1" dirty="0" smtClean="0">
                <a:latin typeface="+mn-lt"/>
                <a:cs typeface="+mn-cs"/>
              </a:rPr>
              <a:t> </a:t>
            </a:r>
            <a:r>
              <a:rPr lang="ru-RU" sz="2000" b="1" dirty="0" err="1">
                <a:latin typeface="+mn-lt"/>
                <a:cs typeface="+mn-cs"/>
              </a:rPr>
              <a:t>дрібнолистої</a:t>
            </a:r>
            <a:r>
              <a:rPr lang="ru-RU" sz="2000" b="1" dirty="0">
                <a:latin typeface="+mn-lt"/>
                <a:cs typeface="+mn-cs"/>
              </a:rPr>
              <a:t> </a:t>
            </a:r>
            <a:endParaRPr lang="ru-RU" sz="2000" b="1" dirty="0" smtClean="0">
              <a:latin typeface="+mn-lt"/>
              <a:cs typeface="+mn-cs"/>
            </a:endParaRPr>
          </a:p>
          <a:p>
            <a:pPr algn="ctr" eaLnBrk="1" hangingPunct="1">
              <a:defRPr/>
            </a:pPr>
            <a:r>
              <a:rPr lang="ru-RU" sz="2000" b="1" i="1" dirty="0" smtClean="0">
                <a:latin typeface="+mn-lt"/>
                <a:cs typeface="+mn-cs"/>
              </a:rPr>
              <a:t>(</a:t>
            </a:r>
            <a:r>
              <a:rPr lang="en-US" sz="2000" b="1" i="1" dirty="0" err="1">
                <a:latin typeface="+mn-lt"/>
                <a:cs typeface="+mn-cs"/>
              </a:rPr>
              <a:t>Tilia</a:t>
            </a:r>
            <a:r>
              <a:rPr lang="en-US" sz="2000" b="1" i="1" dirty="0">
                <a:latin typeface="+mn-lt"/>
                <a:cs typeface="+mn-cs"/>
              </a:rPr>
              <a:t> </a:t>
            </a:r>
            <a:r>
              <a:rPr lang="en-US" sz="2000" b="1" i="1" dirty="0" err="1">
                <a:latin typeface="+mn-lt"/>
                <a:cs typeface="+mn-cs"/>
              </a:rPr>
              <a:t>cordata</a:t>
            </a:r>
            <a:r>
              <a:rPr lang="en-US" sz="2000" b="1" i="1" dirty="0">
                <a:latin typeface="+mn-lt"/>
                <a:cs typeface="+mn-cs"/>
              </a:rPr>
              <a:t>) </a:t>
            </a:r>
            <a:r>
              <a:rPr lang="en-US" altLang="ru-RU" sz="2000" b="1" i="1" dirty="0">
                <a:latin typeface="+mn-lt"/>
                <a:cs typeface="+mn-cs"/>
              </a:rPr>
              <a:t> </a:t>
            </a:r>
            <a:endParaRPr lang="uk-UA" altLang="ru-RU" sz="2000" b="1" i="1" dirty="0">
              <a:latin typeface="+mn-lt"/>
              <a:cs typeface="+mn-cs"/>
            </a:endParaRPr>
          </a:p>
        </p:txBody>
      </p:sp>
      <p:sp>
        <p:nvSpPr>
          <p:cNvPr id="21" name="Объект 3"/>
          <p:cNvSpPr txBox="1">
            <a:spLocks/>
          </p:cNvSpPr>
          <p:nvPr/>
        </p:nvSpPr>
        <p:spPr bwMode="auto">
          <a:xfrm>
            <a:off x="279400" y="4322763"/>
            <a:ext cx="3429000" cy="3603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8255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639763" indent="-236538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885825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096963" indent="-173038">
              <a:spcBef>
                <a:spcPct val="20000"/>
              </a:spcBef>
              <a:buClr>
                <a:srgbClr val="FF6700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1296988" indent="-182563">
              <a:spcBef>
                <a:spcPct val="20000"/>
              </a:spcBef>
              <a:buClr>
                <a:srgbClr val="909465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17541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2113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26685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1257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indent="180000" algn="ctr" eaLnBrk="1" hangingPunct="1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uk-UA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Поперечний зріз бруньки</a:t>
            </a:r>
          </a:p>
        </p:txBody>
      </p:sp>
      <p:pic>
        <p:nvPicPr>
          <p:cNvPr id="9222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341563" y="4770438"/>
            <a:ext cx="1920875" cy="1439862"/>
          </a:xfrm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9223" name="Рисунок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1925" y="4757738"/>
            <a:ext cx="1905000" cy="142875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Рисунок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8013" y="4757738"/>
            <a:ext cx="1936750" cy="1452562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Рисунок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2575" y="4764088"/>
            <a:ext cx="1901825" cy="1427162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Рисунок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3200" y="2032000"/>
            <a:ext cx="1538288" cy="205105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Объект 3"/>
          <p:cNvSpPr txBox="1">
            <a:spLocks/>
          </p:cNvSpPr>
          <p:nvPr/>
        </p:nvSpPr>
        <p:spPr bwMode="auto">
          <a:xfrm>
            <a:off x="241300" y="6292850"/>
            <a:ext cx="1943100" cy="3603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8255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639763" indent="-236538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885825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096963" indent="-173038">
              <a:spcBef>
                <a:spcPct val="20000"/>
              </a:spcBef>
              <a:buClr>
                <a:srgbClr val="FF6700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1296988" indent="-182563">
              <a:spcBef>
                <a:spcPct val="20000"/>
              </a:spcBef>
              <a:buClr>
                <a:srgbClr val="909465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17541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2113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26685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1257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algn="ctr" eaLnBrk="1" hangingPunct="1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uk-UA" alt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Зріз в апікальна частині бруньки</a:t>
            </a:r>
          </a:p>
        </p:txBody>
      </p:sp>
      <p:sp>
        <p:nvSpPr>
          <p:cNvPr id="23" name="Объект 3"/>
          <p:cNvSpPr txBox="1">
            <a:spLocks/>
          </p:cNvSpPr>
          <p:nvPr/>
        </p:nvSpPr>
        <p:spPr bwMode="auto">
          <a:xfrm>
            <a:off x="2341563" y="6292850"/>
            <a:ext cx="1943100" cy="3603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8255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639763" indent="-236538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885825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096963" indent="-173038">
              <a:spcBef>
                <a:spcPct val="20000"/>
              </a:spcBef>
              <a:buClr>
                <a:srgbClr val="FF6700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1296988" indent="-182563">
              <a:spcBef>
                <a:spcPct val="20000"/>
              </a:spcBef>
              <a:buClr>
                <a:srgbClr val="909465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17541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2113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26685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1257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algn="ctr" eaLnBrk="1" hangingPunct="1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uk-UA" alt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Зріз в медіальній  частині бруньки</a:t>
            </a:r>
          </a:p>
        </p:txBody>
      </p:sp>
      <p:sp>
        <p:nvSpPr>
          <p:cNvPr id="24" name="Объект 3"/>
          <p:cNvSpPr txBox="1">
            <a:spLocks/>
          </p:cNvSpPr>
          <p:nvPr/>
        </p:nvSpPr>
        <p:spPr bwMode="auto">
          <a:xfrm>
            <a:off x="4406900" y="6280150"/>
            <a:ext cx="1943100" cy="3603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8255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639763" indent="-236538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885825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096963" indent="-173038">
              <a:spcBef>
                <a:spcPct val="20000"/>
              </a:spcBef>
              <a:buClr>
                <a:srgbClr val="FF6700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1296988" indent="-182563">
              <a:spcBef>
                <a:spcPct val="20000"/>
              </a:spcBef>
              <a:buClr>
                <a:srgbClr val="909465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17541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2113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26685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1257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algn="ctr" eaLnBrk="1" hangingPunct="1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uk-UA" alt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Зріз в базальній частині бруньки</a:t>
            </a:r>
          </a:p>
        </p:txBody>
      </p:sp>
      <p:sp>
        <p:nvSpPr>
          <p:cNvPr id="25" name="Объект 3"/>
          <p:cNvSpPr txBox="1">
            <a:spLocks/>
          </p:cNvSpPr>
          <p:nvPr/>
        </p:nvSpPr>
        <p:spPr bwMode="auto">
          <a:xfrm>
            <a:off x="6473825" y="6262688"/>
            <a:ext cx="1943100" cy="3603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8255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639763" indent="-236538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885825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096963" indent="-173038">
              <a:spcBef>
                <a:spcPct val="20000"/>
              </a:spcBef>
              <a:buClr>
                <a:srgbClr val="FF6700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1296988" indent="-182563">
              <a:spcBef>
                <a:spcPct val="20000"/>
              </a:spcBef>
              <a:buClr>
                <a:srgbClr val="909465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17541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2113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26685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1257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algn="ctr" eaLnBrk="1" hangingPunct="1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uk-UA" alt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Зріз в основі бруньки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789363" y="3408363"/>
            <a:ext cx="5119687" cy="12271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" eaLnBrk="1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defRPr/>
            </a:pPr>
            <a:r>
              <a:rPr lang="uk-UA" sz="1200" dirty="0"/>
              <a:t>У центрі поперечного зрізу видно великі </a:t>
            </a:r>
            <a:r>
              <a:rPr lang="uk-UA" sz="1200" dirty="0" err="1"/>
              <a:t>примордії</a:t>
            </a:r>
            <a:r>
              <a:rPr lang="uk-UA" sz="1200" dirty="0"/>
              <a:t>. Між фрагментами великих складчастих </a:t>
            </a:r>
            <a:r>
              <a:rPr lang="uk-UA" sz="1200" dirty="0" err="1"/>
              <a:t>примордіїв</a:t>
            </a:r>
            <a:r>
              <a:rPr lang="uk-UA" sz="1200" dirty="0"/>
              <a:t> локалізовані поперечні перерізи дрібних, нескладчастих зачатків листя рівної форми, складених навпіл. Складчасті фрагменти </a:t>
            </a:r>
            <a:r>
              <a:rPr lang="uk-UA" sz="1200" dirty="0" err="1"/>
              <a:t>примордіїв</a:t>
            </a:r>
            <a:r>
              <a:rPr lang="uk-UA" sz="1200" dirty="0"/>
              <a:t> відсутні на зрізах в базальної частини, поруч з основою бруньки. У центрі поперечного перерізу базальної частини помітні фрагменти черешків</a:t>
            </a:r>
            <a:r>
              <a:rPr lang="ru-RU" sz="1200" dirty="0"/>
              <a:t>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02234" y="3544229"/>
            <a:ext cx="288032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uk-UA" sz="1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 Black" pitchFamily="34" charset="0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333098" y="3048422"/>
            <a:ext cx="288032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uk-UA" sz="1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8641" y="2828090"/>
            <a:ext cx="288032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uk-UA" sz="1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 Black" pitchFamily="34" charset="0"/>
              </a:rPr>
              <a:t>2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479550" y="3276600"/>
            <a:ext cx="1576388" cy="6826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" eaLnBrk="1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defRPr/>
            </a:pPr>
            <a:r>
              <a:rPr lang="uk-UA" sz="1200" dirty="0"/>
              <a:t>1 – покривні  луски; </a:t>
            </a:r>
          </a:p>
          <a:p>
            <a:pPr algn="just" eaLnBrk="1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defRPr/>
            </a:pPr>
            <a:r>
              <a:rPr lang="uk-UA" sz="1200" dirty="0"/>
              <a:t>2 –зачаткові листки;</a:t>
            </a:r>
          </a:p>
          <a:p>
            <a:pPr algn="just" eaLnBrk="1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defRPr/>
            </a:pPr>
            <a:r>
              <a:rPr lang="uk-UA" sz="1200" dirty="0"/>
              <a:t>3 – конус наростання</a:t>
            </a:r>
            <a:endParaRPr lang="ru-RU" sz="1200" dirty="0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 flipH="1">
            <a:off x="84138" y="231775"/>
            <a:ext cx="3997325" cy="1066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0" tIns="-12696" rIns="0" bIns="-12696" anchor="ctr">
            <a:spAutoFit/>
          </a:bodyPr>
          <a:lstStyle/>
          <a:p>
            <a:pPr marL="72000" indent="180000" algn="just">
              <a:defRPr/>
            </a:pPr>
            <a:endParaRPr lang="ru-RU" altLang="ru-RU" sz="1100" dirty="0"/>
          </a:p>
          <a:p>
            <a:pPr marL="72000" indent="180000" algn="just">
              <a:defRPr/>
            </a:pPr>
            <a:r>
              <a:rPr lang="uk-UA" altLang="ru-RU" sz="1200" dirty="0"/>
              <a:t>Бруньки косо-яйцеподібні, довжиною </a:t>
            </a:r>
            <a:r>
              <a:rPr lang="ru-RU" altLang="ru-RU" sz="1200" dirty="0"/>
              <a:t>3-8 мм, бур</a:t>
            </a:r>
            <a:r>
              <a:rPr lang="uk-UA" altLang="ru-RU" sz="1200" dirty="0"/>
              <a:t>і</a:t>
            </a:r>
            <a:r>
              <a:rPr lang="ru-RU" altLang="ru-RU" sz="1200" dirty="0"/>
              <a:t> </a:t>
            </a:r>
            <a:r>
              <a:rPr lang="uk-UA" altLang="ru-RU" sz="1200" dirty="0"/>
              <a:t>або буро-червоні, голі, блискучі</a:t>
            </a:r>
            <a:r>
              <a:rPr lang="ru-RU" altLang="ru-RU" sz="1200" dirty="0"/>
              <a:t>, </a:t>
            </a:r>
            <a:r>
              <a:rPr lang="uk-UA" altLang="ru-RU" sz="1200" dirty="0"/>
              <a:t>бічні</a:t>
            </a:r>
            <a:r>
              <a:rPr lang="ru-RU" altLang="ru-RU" sz="1200" dirty="0"/>
              <a:t> - сильно </a:t>
            </a:r>
            <a:r>
              <a:rPr lang="uk-UA" altLang="ru-RU" sz="1200" dirty="0"/>
              <a:t>віддалені від пагону. Бруньки складаються з 3</a:t>
            </a:r>
            <a:r>
              <a:rPr lang="ru-RU" altLang="ru-RU" sz="1200" dirty="0"/>
              <a:t> </a:t>
            </a:r>
            <a:r>
              <a:rPr lang="uk-UA" altLang="ru-RU" sz="1200" dirty="0"/>
              <a:t>лусок, з яких нижня довше середини бруньки.</a:t>
            </a:r>
          </a:p>
          <a:p>
            <a:pPr marL="72000" indent="180000" algn="just">
              <a:defRPr/>
            </a:pPr>
            <a:r>
              <a:rPr lang="ru-RU" altLang="ru-RU" sz="1200" dirty="0"/>
              <a:t> </a:t>
            </a:r>
          </a:p>
        </p:txBody>
      </p:sp>
      <p:pic>
        <p:nvPicPr>
          <p:cNvPr id="9237" name="Рисунок 1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16125" y="1206500"/>
            <a:ext cx="1274763" cy="170180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Объект 3"/>
          <p:cNvSpPr txBox="1">
            <a:spLocks/>
          </p:cNvSpPr>
          <p:nvPr/>
        </p:nvSpPr>
        <p:spPr bwMode="auto">
          <a:xfrm>
            <a:off x="203200" y="1449388"/>
            <a:ext cx="2138363" cy="40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0" tIns="-12696" rIns="0" bIns="-12696" anchor="ctr">
            <a:spAutoFit/>
          </a:bodyPr>
          <a:lstStyle>
            <a:defPPr>
              <a:defRPr lang="ru-RU"/>
            </a:defPPr>
            <a:lvl1pPr marL="72000" indent="180000" algn="just"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0" algn="ctr">
              <a:defRPr/>
            </a:pPr>
            <a:r>
              <a:rPr lang="uk-UA" altLang="ru-RU" sz="1400" b="1" dirty="0" err="1"/>
              <a:t>Продольний</a:t>
            </a:r>
            <a:r>
              <a:rPr lang="uk-UA" altLang="ru-RU" sz="1400" b="1" dirty="0"/>
              <a:t> розріз бруньки</a:t>
            </a:r>
          </a:p>
        </p:txBody>
      </p:sp>
      <p:pic>
        <p:nvPicPr>
          <p:cNvPr id="9239" name="Рисунок 2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81663" y="1239838"/>
            <a:ext cx="2820987" cy="211613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8073B68-FABC-4AAA-85AE-62B675472D7A}" type="slidenum">
              <a:rPr lang="ru-RU" altLang="ru-RU">
                <a:solidFill>
                  <a:srgbClr val="A4DF29"/>
                </a:solidFill>
              </a:rPr>
              <a:pPr/>
              <a:t>6</a:t>
            </a:fld>
            <a:endParaRPr lang="ru-RU" altLang="ru-RU">
              <a:solidFill>
                <a:srgbClr val="A4DF29"/>
              </a:solidFill>
            </a:endParaRPr>
          </a:p>
        </p:txBody>
      </p:sp>
      <p:sp>
        <p:nvSpPr>
          <p:cNvPr id="12" name="Объект 3"/>
          <p:cNvSpPr txBox="1">
            <a:spLocks/>
          </p:cNvSpPr>
          <p:nvPr/>
        </p:nvSpPr>
        <p:spPr bwMode="auto">
          <a:xfrm>
            <a:off x="2878138" y="946150"/>
            <a:ext cx="2517775" cy="12668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8255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639763" indent="-236538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885825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096963" indent="-173038">
              <a:spcBef>
                <a:spcPct val="20000"/>
              </a:spcBef>
              <a:buClr>
                <a:srgbClr val="FF6700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1296988" indent="-182563">
              <a:spcBef>
                <a:spcPct val="20000"/>
              </a:spcBef>
              <a:buClr>
                <a:srgbClr val="909465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17541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2113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26685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1257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just" eaLnBrk="1" hangingPunct="1">
              <a:buFont typeface="Wingdings 2" panose="05020102010507070707" pitchFamily="18" charset="2"/>
              <a:buNone/>
              <a:defRPr/>
            </a:pPr>
            <a:r>
              <a:rPr lang="uk-UA" sz="1100" b="1" dirty="0" smtClean="0"/>
              <a:t>Одна з найважливіших транспортних магістралей Харкова. По ньому проходить безліч маршрутів міського громадського транспорту. Уздовж Московського проспекту з північної сторони проходить залізнична лінія.</a:t>
            </a:r>
            <a:endParaRPr lang="uk-UA" altLang="ru-RU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6" name="Прямоугольник 2"/>
          <p:cNvSpPr>
            <a:spLocks noChangeArrowheads="1"/>
          </p:cNvSpPr>
          <p:nvPr/>
        </p:nvSpPr>
        <p:spPr bwMode="auto">
          <a:xfrm>
            <a:off x="8515350" y="3910013"/>
            <a:ext cx="4572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uk-UA" altLang="ru-RU"/>
          </a:p>
        </p:txBody>
      </p:sp>
      <p:pic>
        <p:nvPicPr>
          <p:cNvPr id="8197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000" y="2452688"/>
            <a:ext cx="1581150" cy="1185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198" name="Рисунок 1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4000" y="3976688"/>
            <a:ext cx="1581150" cy="1185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199" name="Рисунок 1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9713" y="919163"/>
            <a:ext cx="1595437" cy="1196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200" name="Рисунок 2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5913" y="5524500"/>
            <a:ext cx="1595437" cy="1196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/>
          <a:srcRect l="33462" t="8821" r="40092" b="16097"/>
          <a:stretch/>
        </p:blipFill>
        <p:spPr>
          <a:xfrm>
            <a:off x="5502275" y="722313"/>
            <a:ext cx="3529013" cy="5634037"/>
          </a:xfrm>
          <a:prstGeom prst="rect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7827963" y="1087438"/>
            <a:ext cx="1220787" cy="341312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7634288" y="2006600"/>
            <a:ext cx="301625" cy="1046163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997575" y="3400425"/>
            <a:ext cx="957263" cy="277813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7659688" y="4449763"/>
            <a:ext cx="1001712" cy="282575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707457" y="880209"/>
            <a:ext cx="242455" cy="30777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Arial Black" pitchFamily="34" charset="0"/>
              </a:rPr>
              <a:t>1</a:t>
            </a:r>
            <a:endParaRPr lang="uk-UA" sz="1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604787" y="1619349"/>
            <a:ext cx="242455" cy="30777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sz="1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17749" y="4176390"/>
            <a:ext cx="242455" cy="30777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sz="1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53424" y="2983956"/>
            <a:ext cx="242455" cy="30777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sz="1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Arial Black" pitchFamily="34" charset="0"/>
              </a:rPr>
              <a:t>4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-57150" y="273050"/>
            <a:ext cx="545306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altLang="ru-RU" sz="1600" b="1" dirty="0">
                <a:solidFill>
                  <a:schemeClr val="accent2">
                    <a:lumMod val="50000"/>
                  </a:schemeClr>
                </a:solidFill>
              </a:rPr>
              <a:t>Моніторингових маршрути дослідження  придорожніх зон м. Харкова.</a:t>
            </a:r>
            <a:endParaRPr lang="uk-UA" alt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09725" y="1046163"/>
            <a:ext cx="1403350" cy="8318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1200" b="1" dirty="0"/>
              <a:t>ділянка липової алеї Московського проспекту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33350" y="1773238"/>
            <a:ext cx="1330325" cy="2762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1200" b="1" dirty="0">
                <a:solidFill>
                  <a:srgbClr val="FF0000"/>
                </a:solidFill>
              </a:rPr>
              <a:t>Маршрут №1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15888" y="3289300"/>
            <a:ext cx="1330325" cy="2762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1200" b="1" dirty="0">
                <a:solidFill>
                  <a:srgbClr val="FF0000"/>
                </a:solidFill>
              </a:rPr>
              <a:t>Маршрут №2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33350" y="4772025"/>
            <a:ext cx="1330325" cy="2762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1200" b="1" dirty="0">
                <a:solidFill>
                  <a:srgbClr val="FF0000"/>
                </a:solidFill>
              </a:rPr>
              <a:t>Маршрут №3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33350" y="6419850"/>
            <a:ext cx="1330325" cy="2762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1200" b="1" dirty="0">
                <a:solidFill>
                  <a:srgbClr val="FF0000"/>
                </a:solidFill>
              </a:rPr>
              <a:t>Маршрут №4</a:t>
            </a:r>
          </a:p>
        </p:txBody>
      </p:sp>
      <p:sp>
        <p:nvSpPr>
          <p:cNvPr id="33" name="Объект 3"/>
          <p:cNvSpPr txBox="1">
            <a:spLocks/>
          </p:cNvSpPr>
          <p:nvPr/>
        </p:nvSpPr>
        <p:spPr bwMode="auto">
          <a:xfrm>
            <a:off x="2886075" y="2430463"/>
            <a:ext cx="2517775" cy="12684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8255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639763" indent="-236538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885825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096963" indent="-173038">
              <a:spcBef>
                <a:spcPct val="20000"/>
              </a:spcBef>
              <a:buClr>
                <a:srgbClr val="FF6700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1296988" indent="-182563">
              <a:spcBef>
                <a:spcPct val="20000"/>
              </a:spcBef>
              <a:buClr>
                <a:srgbClr val="909465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17541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2113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26685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1257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just" eaLnBrk="1" hangingPunct="1">
              <a:buFont typeface="Wingdings 2" panose="05020102010507070707" pitchFamily="18" charset="2"/>
              <a:buNone/>
              <a:defRPr/>
            </a:pPr>
            <a:r>
              <a:rPr lang="uk-UA" altLang="ru-RU" sz="1100" b="1" dirty="0"/>
              <a:t>Вулиця Харкова в середині жилих масивів. Проходить достатня кількість маршрутів міського транспорту які виходять до московського проспекту. </a:t>
            </a:r>
          </a:p>
        </p:txBody>
      </p:sp>
      <p:sp>
        <p:nvSpPr>
          <p:cNvPr id="38" name="Объект 3"/>
          <p:cNvSpPr txBox="1">
            <a:spLocks/>
          </p:cNvSpPr>
          <p:nvPr/>
        </p:nvSpPr>
        <p:spPr bwMode="auto">
          <a:xfrm>
            <a:off x="2909888" y="3943350"/>
            <a:ext cx="2517775" cy="12684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8255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639763" indent="-236538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885825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096963" indent="-173038">
              <a:spcBef>
                <a:spcPct val="20000"/>
              </a:spcBef>
              <a:buClr>
                <a:srgbClr val="FF6700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1296988" indent="-182563">
              <a:spcBef>
                <a:spcPct val="20000"/>
              </a:spcBef>
              <a:buClr>
                <a:srgbClr val="909465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17541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2113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26685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1257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just">
              <a:buFont typeface="Wingdings 2" panose="05020102010507070707" pitchFamily="18" charset="2"/>
              <a:buNone/>
              <a:defRPr/>
            </a:pPr>
            <a:endParaRPr lang="ru-RU" sz="300" b="1" dirty="0" smtClean="0"/>
          </a:p>
          <a:p>
            <a:pPr algn="just">
              <a:buFont typeface="Wingdings 2" panose="05020102010507070707" pitchFamily="18" charset="2"/>
              <a:buNone/>
              <a:defRPr/>
            </a:pPr>
            <a:r>
              <a:rPr lang="uk-UA" sz="1100" b="1" dirty="0" smtClean="0"/>
              <a:t>Вулиця пролягає в районі Нові Будинки й оточена переважно п'ятиповерховими будинками. Вулиця починається від </a:t>
            </a:r>
            <a:r>
              <a:rPr lang="uk-UA" sz="1100" b="1" dirty="0" err="1" smtClean="0"/>
              <a:t>вудиці</a:t>
            </a:r>
            <a:r>
              <a:rPr lang="uk-UA" sz="1100" b="1" dirty="0" smtClean="0"/>
              <a:t> Харківських дивізій і закінчується переходом у вулицю </a:t>
            </a:r>
            <a:r>
              <a:rPr lang="uk-UA" sz="1100" b="1" dirty="0" err="1" smtClean="0"/>
              <a:t>Бібика</a:t>
            </a:r>
            <a:r>
              <a:rPr lang="uk-UA" sz="1100" b="1" dirty="0" smtClean="0"/>
              <a:t>.</a:t>
            </a:r>
          </a:p>
          <a:p>
            <a:pPr algn="just">
              <a:defRPr/>
            </a:pPr>
            <a:r>
              <a:rPr lang="ru-RU" sz="1100" b="1" dirty="0"/>
              <a:t/>
            </a:r>
            <a:br>
              <a:rPr lang="ru-RU" sz="1100" b="1" dirty="0"/>
            </a:br>
            <a:endParaRPr lang="uk-UA" altLang="ru-RU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Объект 3"/>
          <p:cNvSpPr txBox="1">
            <a:spLocks/>
          </p:cNvSpPr>
          <p:nvPr/>
        </p:nvSpPr>
        <p:spPr bwMode="auto">
          <a:xfrm>
            <a:off x="2908300" y="5429250"/>
            <a:ext cx="2517775" cy="12668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8255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639763" indent="-236538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885825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096963" indent="-173038">
              <a:spcBef>
                <a:spcPct val="20000"/>
              </a:spcBef>
              <a:buClr>
                <a:srgbClr val="FF6700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1296988" indent="-182563">
              <a:spcBef>
                <a:spcPct val="20000"/>
              </a:spcBef>
              <a:buClr>
                <a:srgbClr val="909465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17541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2113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26685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1257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just" eaLnBrk="1" hangingPunct="1">
              <a:buFont typeface="Wingdings 2" panose="05020102010507070707" pitchFamily="18" charset="2"/>
              <a:buNone/>
              <a:defRPr/>
            </a:pPr>
            <a:r>
              <a:rPr lang="uk-UA" sz="1100" b="1" dirty="0" smtClean="0"/>
              <a:t>Парк (бульвар) Юр'єва ─ починається за кінотеатром «Київ» і тягнеться до вулиці Харківських Дивізій. Широка пішохідна зона. Зелені насадження переважно липи, каштани та клени.</a:t>
            </a:r>
            <a:endParaRPr lang="uk-UA" altLang="ru-RU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760538" y="5710238"/>
            <a:ext cx="1265237" cy="5540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endParaRPr lang="uk-UA" sz="700" b="1" dirty="0"/>
          </a:p>
          <a:p>
            <a:pPr algn="ctr">
              <a:defRPr/>
            </a:pPr>
            <a:r>
              <a:rPr lang="uk-UA" sz="1200" b="1" dirty="0"/>
              <a:t>Парк Юр</a:t>
            </a:r>
            <a:r>
              <a:rPr lang="en-US" sz="1200" b="1" dirty="0"/>
              <a:t>’</a:t>
            </a:r>
            <a:r>
              <a:rPr lang="uk-UA" sz="1200" b="1" dirty="0" err="1"/>
              <a:t>єва</a:t>
            </a:r>
            <a:endParaRPr lang="uk-UA" sz="1200" b="1" dirty="0"/>
          </a:p>
          <a:p>
            <a:pPr algn="ctr">
              <a:defRPr/>
            </a:pPr>
            <a:endParaRPr lang="uk-UA" sz="10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1547813" y="4162425"/>
            <a:ext cx="1477962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endParaRPr lang="uk-UA" sz="500" b="1" dirty="0"/>
          </a:p>
          <a:p>
            <a:pPr algn="ctr">
              <a:defRPr/>
            </a:pPr>
            <a:r>
              <a:rPr lang="uk-UA" sz="1200" b="1" dirty="0"/>
              <a:t>п</a:t>
            </a:r>
            <a:r>
              <a:rPr lang="en-US" sz="1200" b="1" dirty="0"/>
              <a:t>’</a:t>
            </a:r>
            <a:r>
              <a:rPr lang="uk-UA" sz="1200" b="1" dirty="0" err="1"/>
              <a:t>ятиповерхівки</a:t>
            </a:r>
            <a:r>
              <a:rPr lang="uk-UA" sz="1200" b="1" dirty="0"/>
              <a:t> вул. Рибалка</a:t>
            </a:r>
          </a:p>
          <a:p>
            <a:pPr algn="ctr">
              <a:defRPr/>
            </a:pPr>
            <a:r>
              <a:rPr lang="uk-UA" sz="600" b="1" dirty="0"/>
              <a:t>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682750" y="2630488"/>
            <a:ext cx="1323975" cy="6461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1200" b="1" dirty="0"/>
              <a:t>ділянка вул. Харківських Дивізій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FC6FC-6B43-4787-A4E9-69020070BD8D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29" name="Объект 3"/>
          <p:cNvSpPr txBox="1">
            <a:spLocks/>
          </p:cNvSpPr>
          <p:nvPr/>
        </p:nvSpPr>
        <p:spPr bwMode="auto">
          <a:xfrm>
            <a:off x="6586538" y="2060575"/>
            <a:ext cx="2371725" cy="28336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8255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639763" indent="-236538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885825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096963" indent="-173038">
              <a:spcBef>
                <a:spcPct val="20000"/>
              </a:spcBef>
              <a:buClr>
                <a:srgbClr val="FF6700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1296988" indent="-182563">
              <a:spcBef>
                <a:spcPct val="20000"/>
              </a:spcBef>
              <a:buClr>
                <a:srgbClr val="909465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17541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2113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26685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1257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indent="180000" algn="just" eaLnBrk="1" hangingPunct="1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uk-UA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Отримані результати вказують на залежність розмірів (довжини бруньки) від ступенів антропогенного навантаження в межах моніторингового маршруту. </a:t>
            </a:r>
          </a:p>
          <a:p>
            <a:pPr marL="0" indent="180000" algn="just" eaLnBrk="1" hangingPunct="1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uk-UA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Найнижчі показники спостерігаються у дерев які ростуть вздовж Московського проспекту з найбільшим автомобільним рухом. Бруньки зібрані за маршрутом №4 який проходив через міський парк мають більші показники довжини. </a:t>
            </a:r>
            <a:endParaRPr lang="uk-UA" alt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30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rcRect l="10283" t="8192" r="8629" b="7962"/>
          <a:stretch>
            <a:fillRect/>
          </a:stretch>
        </p:blipFill>
        <p:spPr>
          <a:xfrm>
            <a:off x="215900" y="74613"/>
            <a:ext cx="1908175" cy="1481137"/>
          </a:xfrm>
          <a:ln w="19050">
            <a:solidFill>
              <a:schemeClr val="accent2">
                <a:lumMod val="50000"/>
              </a:schemeClr>
            </a:solidFill>
          </a:ln>
        </p:spPr>
      </p:pic>
      <p:pic>
        <p:nvPicPr>
          <p:cNvPr id="10334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9875" y="4981575"/>
            <a:ext cx="2338388" cy="1709738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5" name="Рисунок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91300" y="196850"/>
            <a:ext cx="2366963" cy="1776413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Объект 3"/>
          <p:cNvSpPr txBox="1">
            <a:spLocks/>
          </p:cNvSpPr>
          <p:nvPr/>
        </p:nvSpPr>
        <p:spPr bwMode="auto">
          <a:xfrm>
            <a:off x="2268538" y="138113"/>
            <a:ext cx="4103687" cy="12985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8255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639763" indent="-236538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885825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096963" indent="-173038">
              <a:spcBef>
                <a:spcPct val="20000"/>
              </a:spcBef>
              <a:buClr>
                <a:srgbClr val="FF6700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1296988" indent="-182563">
              <a:spcBef>
                <a:spcPct val="20000"/>
              </a:spcBef>
              <a:buClr>
                <a:srgbClr val="909465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17541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2113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26685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1257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indent="180000" algn="just" eaLnBrk="1" hangingPunct="1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uk-UA" alt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Основні закономірності розвитку бруньок однакові, як в умовах міської вулиці, так і в умовах міського парку. Однак спостерігаються відмінності в темпі росту та морфологічних показниках даних бруньок.  Дерева на міських вулицях мають менші показники довжини та ширини бруньки. </a:t>
            </a: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/>
        </p:nvGraphicFramePr>
        <p:xfrm>
          <a:off x="215900" y="4212139"/>
          <a:ext cx="2856547" cy="2535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/>
        </p:nvGraphicFramePr>
        <p:xfrm>
          <a:off x="205782" y="1597847"/>
          <a:ext cx="2854078" cy="248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/>
        </p:nvGraphicFramePr>
        <p:xfrm>
          <a:off x="3471386" y="4208494"/>
          <a:ext cx="2862955" cy="2483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/>
        </p:nvGraphicFramePr>
        <p:xfrm>
          <a:off x="3471386" y="1597846"/>
          <a:ext cx="2884914" cy="2480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BED7-7361-4951-94DD-F45A30DA3042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11" name="Объект 3"/>
          <p:cNvSpPr txBox="1">
            <a:spLocks/>
          </p:cNvSpPr>
          <p:nvPr/>
        </p:nvSpPr>
        <p:spPr bwMode="auto">
          <a:xfrm>
            <a:off x="134938" y="176213"/>
            <a:ext cx="6237287" cy="11652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marL="0" indent="180000" algn="just" eaLnBrk="1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39763" indent="-236538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885825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096963" indent="-173038">
              <a:spcBef>
                <a:spcPct val="20000"/>
              </a:spcBef>
              <a:buClr>
                <a:srgbClr val="FF6700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1296988" indent="-182563">
              <a:spcBef>
                <a:spcPct val="20000"/>
              </a:spcBef>
              <a:buClr>
                <a:srgbClr val="909465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17541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2113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26685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1257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defRPr/>
            </a:pPr>
            <a:r>
              <a:rPr lang="uk-UA" altLang="ru-RU" sz="1200" dirty="0" smtClean="0"/>
              <a:t>В процесі виконання дослідження були встановлені патологічні зміни бруньок, систематизуючи які можна виділити наступні категорії: відсутність, недорозвиненість, гігантизм, карликовість, збільшення кількості їх числа та деформація. </a:t>
            </a:r>
          </a:p>
        </p:txBody>
      </p:sp>
      <p:sp>
        <p:nvSpPr>
          <p:cNvPr id="27" name="Объект 3"/>
          <p:cNvSpPr txBox="1">
            <a:spLocks/>
          </p:cNvSpPr>
          <p:nvPr/>
        </p:nvSpPr>
        <p:spPr bwMode="auto">
          <a:xfrm>
            <a:off x="144463" y="3454400"/>
            <a:ext cx="3063875" cy="14366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8255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639763" indent="-236538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885825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096963" indent="-173038">
              <a:spcBef>
                <a:spcPct val="20000"/>
              </a:spcBef>
              <a:buClr>
                <a:srgbClr val="FF6700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1296988" indent="-182563">
              <a:spcBef>
                <a:spcPct val="20000"/>
              </a:spcBef>
              <a:buClr>
                <a:srgbClr val="909465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17541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2113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26685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1257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indent="180000" algn="just" eaLnBrk="1" hangingPunct="1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uk-UA" alt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У ході дослідження будо проведено візуальне обстеження пагонів </a:t>
            </a:r>
            <a:r>
              <a:rPr lang="uk-UA" sz="1100" dirty="0">
                <a:latin typeface="Arial" panose="020B0604020202020204" pitchFamily="34" charset="0"/>
                <a:cs typeface="Arial" panose="020B0604020202020204" pitchFamily="34" charset="0"/>
              </a:rPr>
              <a:t>Липи дрібнолистої  </a:t>
            </a:r>
            <a:r>
              <a:rPr lang="uk-UA" sz="1100" i="1" dirty="0">
                <a:latin typeface="Arial" panose="020B0604020202020204" pitchFamily="34" charset="0"/>
                <a:cs typeface="Arial" panose="020B0604020202020204" pitchFamily="34" charset="0"/>
              </a:rPr>
              <a:t>(Т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ilia </a:t>
            </a:r>
            <a:r>
              <a:rPr lang="en-US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cordata</a:t>
            </a:r>
            <a:r>
              <a:rPr lang="en-US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uk-UA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(у без листковому стані)</a:t>
            </a:r>
            <a:r>
              <a:rPr lang="uk-UA" alt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на кожному з моніторингових маршрутів. Для виявлення патологічних змін бруньок були зібрано по  30  бруньок з 6 дерев на кожному з маршрутів дослідження. </a:t>
            </a:r>
          </a:p>
        </p:txBody>
      </p:sp>
      <p:pic>
        <p:nvPicPr>
          <p:cNvPr id="14" name="Рисунок 4"/>
          <p:cNvPicPr>
            <a:picLocks noChangeAspect="1"/>
          </p:cNvPicPr>
          <p:nvPr/>
        </p:nvPicPr>
        <p:blipFill>
          <a:blip r:embed="rId2"/>
          <a:srcRect t="16328" b="8556"/>
          <a:stretch>
            <a:fillRect/>
          </a:stretch>
        </p:blipFill>
        <p:spPr bwMode="auto">
          <a:xfrm>
            <a:off x="384175" y="1433513"/>
            <a:ext cx="1871663" cy="1873250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388" y="5030788"/>
            <a:ext cx="2232025" cy="1674812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Диаграмма 9"/>
          <p:cNvGraphicFramePr>
            <a:graphicFrameLocks/>
          </p:cNvGraphicFramePr>
          <p:nvPr/>
        </p:nvGraphicFramePr>
        <p:xfrm>
          <a:off x="3347864" y="3487759"/>
          <a:ext cx="5526261" cy="325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471738" y="1590675"/>
          <a:ext cx="6402385" cy="1795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477">
                  <a:extLst>
                    <a:ext uri="{9D8B030D-6E8A-4147-A177-3AD203B41FA5}">
                      <a16:colId xmlns:a16="http://schemas.microsoft.com/office/drawing/2014/main" xmlns="" val="3115085691"/>
                    </a:ext>
                  </a:extLst>
                </a:gridCol>
                <a:gridCol w="1280477">
                  <a:extLst>
                    <a:ext uri="{9D8B030D-6E8A-4147-A177-3AD203B41FA5}">
                      <a16:colId xmlns:a16="http://schemas.microsoft.com/office/drawing/2014/main" xmlns="" val="166175548"/>
                    </a:ext>
                  </a:extLst>
                </a:gridCol>
                <a:gridCol w="1280477">
                  <a:extLst>
                    <a:ext uri="{9D8B030D-6E8A-4147-A177-3AD203B41FA5}">
                      <a16:colId xmlns:a16="http://schemas.microsoft.com/office/drawing/2014/main" xmlns="" val="2090445293"/>
                    </a:ext>
                  </a:extLst>
                </a:gridCol>
                <a:gridCol w="1280477">
                  <a:extLst>
                    <a:ext uri="{9D8B030D-6E8A-4147-A177-3AD203B41FA5}">
                      <a16:colId xmlns:a16="http://schemas.microsoft.com/office/drawing/2014/main" xmlns="" val="298317799"/>
                    </a:ext>
                  </a:extLst>
                </a:gridCol>
                <a:gridCol w="1280477">
                  <a:extLst>
                    <a:ext uri="{9D8B030D-6E8A-4147-A177-3AD203B41FA5}">
                      <a16:colId xmlns:a16="http://schemas.microsoft.com/office/drawing/2014/main" xmlns="" val="1637595928"/>
                    </a:ext>
                  </a:extLst>
                </a:gridCol>
              </a:tblGrid>
              <a:tr h="41393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uk-UA" sz="1400" u="none" strike="noStrike" noProof="0" dirty="0" smtClean="0">
                          <a:effectLst/>
                        </a:rPr>
                        <a:t>Кількість бруньок, %</a:t>
                      </a:r>
                      <a:endParaRPr lang="uk-UA" sz="1400" b="1" i="0" u="none" strike="noStrike" noProof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4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uk-UA" sz="1400" u="none" strike="noStrike" noProof="0" dirty="0" smtClean="0">
                          <a:effectLst/>
                        </a:rPr>
                        <a:t> Моніторинговий маршрут </a:t>
                      </a:r>
                      <a:endParaRPr lang="uk-UA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3" marR="7620" marT="7624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25536671"/>
                  </a:ext>
                </a:extLst>
              </a:tr>
              <a:tr h="2530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u="none" strike="noStrike" kern="1200" noProof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№1</a:t>
                      </a:r>
                      <a:endParaRPr lang="uk-UA" sz="1400" b="1" u="none" strike="noStrike" kern="1200" noProof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4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u="none" strike="noStrike" kern="1200" noProof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№2</a:t>
                      </a:r>
                      <a:endParaRPr lang="uk-UA" sz="1400" b="1" u="none" strike="noStrike" kern="1200" noProof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4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u="none" strike="noStrike" kern="1200" noProof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№3</a:t>
                      </a:r>
                      <a:endParaRPr lang="uk-UA" sz="1400" b="1" u="none" strike="noStrike" kern="1200" noProof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4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u="none" strike="noStrike" kern="1200" noProof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№4</a:t>
                      </a:r>
                      <a:endParaRPr lang="uk-UA" sz="1400" b="1" u="none" strike="noStrike" kern="1200" noProof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4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6961777"/>
                  </a:ext>
                </a:extLst>
              </a:tr>
              <a:tr h="310925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1" u="none" strike="noStrike" noProof="0" dirty="0" smtClean="0">
                          <a:effectLst/>
                        </a:rPr>
                        <a:t>карликовість </a:t>
                      </a:r>
                      <a:endParaRPr lang="uk-UA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u="none" strike="noStrike" noProof="0" dirty="0" smtClean="0">
                          <a:effectLst/>
                        </a:rPr>
                        <a:t>3,6</a:t>
                      </a:r>
                      <a:endParaRPr lang="uk-UA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u="none" strike="noStrike" noProof="0" dirty="0" smtClean="0">
                          <a:effectLst/>
                        </a:rPr>
                        <a:t>2,8</a:t>
                      </a:r>
                      <a:endParaRPr lang="uk-UA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u="none" strike="noStrike" noProof="0" dirty="0" smtClean="0">
                          <a:effectLst/>
                        </a:rPr>
                        <a:t>1,9</a:t>
                      </a:r>
                      <a:endParaRPr lang="uk-UA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u="none" strike="noStrike" noProof="0" dirty="0" smtClean="0">
                          <a:effectLst/>
                        </a:rPr>
                        <a:t>1,2</a:t>
                      </a:r>
                      <a:endParaRPr lang="uk-UA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78313690"/>
                  </a:ext>
                </a:extLst>
              </a:tr>
              <a:tr h="305167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1" u="none" strike="noStrike" noProof="0" dirty="0" smtClean="0">
                          <a:effectLst/>
                        </a:rPr>
                        <a:t>гігантизм </a:t>
                      </a:r>
                      <a:endParaRPr lang="uk-UA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u="none" strike="noStrike" noProof="0" dirty="0" smtClean="0">
                          <a:effectLst/>
                        </a:rPr>
                        <a:t>6,2</a:t>
                      </a:r>
                      <a:endParaRPr lang="uk-UA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u="none" strike="noStrike" noProof="0" dirty="0" smtClean="0">
                          <a:effectLst/>
                        </a:rPr>
                        <a:t>5,3</a:t>
                      </a:r>
                      <a:endParaRPr lang="uk-UA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u="none" strike="noStrike" noProof="0" dirty="0" smtClean="0">
                          <a:effectLst/>
                        </a:rPr>
                        <a:t>4,3</a:t>
                      </a:r>
                      <a:endParaRPr lang="uk-UA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u="none" strike="noStrike" noProof="0" dirty="0" smtClean="0">
                          <a:effectLst/>
                        </a:rPr>
                        <a:t>2,7</a:t>
                      </a:r>
                      <a:endParaRPr lang="uk-UA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62752419"/>
                  </a:ext>
                </a:extLst>
              </a:tr>
              <a:tr h="207254"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1" u="none" strike="noStrike" noProof="0" dirty="0" smtClean="0">
                          <a:effectLst/>
                        </a:rPr>
                        <a:t>викривлення </a:t>
                      </a:r>
                      <a:endParaRPr lang="uk-UA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u="none" strike="noStrike" noProof="0" dirty="0" smtClean="0">
                          <a:effectLst/>
                        </a:rPr>
                        <a:t>26,3</a:t>
                      </a:r>
                      <a:endParaRPr lang="uk-UA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u="none" strike="noStrike" noProof="0" dirty="0" smtClean="0">
                          <a:effectLst/>
                        </a:rPr>
                        <a:t>23,2</a:t>
                      </a:r>
                      <a:endParaRPr lang="uk-UA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u="none" strike="noStrike" noProof="0" dirty="0" smtClean="0">
                          <a:effectLst/>
                        </a:rPr>
                        <a:t>19,6</a:t>
                      </a:r>
                      <a:endParaRPr lang="uk-UA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u="none" strike="noStrike" noProof="0" dirty="0" smtClean="0">
                          <a:effectLst/>
                        </a:rPr>
                        <a:t>17,4</a:t>
                      </a:r>
                      <a:endParaRPr lang="uk-UA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4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3690586"/>
                  </a:ext>
                </a:extLst>
              </a:tr>
              <a:tr h="305167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1" u="none" strike="noStrike" noProof="0" dirty="0" smtClean="0">
                          <a:effectLst/>
                        </a:rPr>
                        <a:t>деформація </a:t>
                      </a:r>
                      <a:endParaRPr lang="uk-UA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u="none" strike="noStrike" noProof="0" dirty="0" smtClean="0">
                          <a:effectLst/>
                        </a:rPr>
                        <a:t>36,7</a:t>
                      </a:r>
                      <a:endParaRPr lang="uk-UA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u="none" strike="noStrike" noProof="0" dirty="0" smtClean="0">
                          <a:effectLst/>
                        </a:rPr>
                        <a:t>29,8</a:t>
                      </a:r>
                      <a:endParaRPr lang="uk-UA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u="none" strike="noStrike" noProof="0" dirty="0" smtClean="0">
                          <a:effectLst/>
                        </a:rPr>
                        <a:t>28,6</a:t>
                      </a:r>
                      <a:endParaRPr lang="uk-UA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u="none" strike="noStrike" noProof="0" dirty="0" smtClean="0">
                          <a:effectLst/>
                        </a:rPr>
                        <a:t>26,3</a:t>
                      </a:r>
                      <a:endParaRPr lang="uk-UA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3175422"/>
                  </a:ext>
                </a:extLst>
              </a:tr>
            </a:tbl>
          </a:graphicData>
        </a:graphic>
      </p:graphicFrame>
      <p:pic>
        <p:nvPicPr>
          <p:cNvPr id="13" name="Рисунок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025" y="150813"/>
            <a:ext cx="1897063" cy="1360487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84213" y="2205038"/>
            <a:ext cx="7704137" cy="4249737"/>
          </a:xfrm>
          <a:prstGeom prst="roundRect">
            <a:avLst>
              <a:gd name="adj" fmla="val 5911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alt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Зміни морфологічних показників рослини, під впливом забруднення атмосферного повітря та ґрунтів, в наслідок високого ступеню антропогенного навантаження, починається вже на ембріональній стадії розвитку пагонів, при формуванні бруньок  відновлення </a:t>
            </a:r>
          </a:p>
          <a:p>
            <a:pPr marL="285750" indent="-285750"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alt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Основні закономірності розвитку бруньок однакові, як в умовах міської вулиці, так і в умовах міського парку. Однак спостерігаються відмінності в темпі росту та морфологічних показниках даних бруньок.  Дерева на міських вулицях мають менші показники довжини та ширини бруньки ніж бруньки, обстежені в межах міського парку. </a:t>
            </a:r>
          </a:p>
          <a:p>
            <a:pPr marL="285750" indent="-285750"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alt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Отримані результати вказують на залежність розмірів (довжини бруньки) від ступенів антропогенного навантаження в межах моніторингового маршруту. Найнижчі показники спостерігаються у дерев які ростуть вздовж Московського проспекту з найбільшим автомобільним рухом. Бруньки зібрані за маршрутом №4 який проходив через міський парк мають більші показники довжини. </a:t>
            </a:r>
            <a:endParaRPr lang="uk-UA" altLang="ru-RU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alt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Виявлені у ході дослідження патологічні зміни будови бруньок відновлення вказують на високі показники </a:t>
            </a:r>
            <a:r>
              <a:rPr lang="uk-UA" altLang="ru-RU" sz="1300" dirty="0" err="1">
                <a:latin typeface="Arial" panose="020B0604020202020204" pitchFamily="34" charset="0"/>
                <a:cs typeface="Arial" panose="020B0604020202020204" pitchFamily="34" charset="0"/>
              </a:rPr>
              <a:t>розмірових</a:t>
            </a:r>
            <a:r>
              <a:rPr lang="uk-UA" altLang="ru-RU" sz="1300" dirty="0">
                <a:latin typeface="Arial" panose="020B0604020202020204" pitchFamily="34" charset="0"/>
                <a:cs typeface="Arial" panose="020B0604020202020204" pitchFamily="34" charset="0"/>
              </a:rPr>
              <a:t> відхилень (гігантизм – 6,2%, карликовість - 3,6%)  у рослин зони високого антропогенного навантаження. </a:t>
            </a:r>
          </a:p>
          <a:p>
            <a:pPr marL="285750" indent="-285750"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1300" dirty="0">
                <a:latin typeface="Arial" panose="020B0604020202020204" pitchFamily="34" charset="0"/>
                <a:cs typeface="Arial" panose="020B0604020202020204" pitchFamily="34" charset="0"/>
              </a:rPr>
              <a:t>За результатами проведеного дослідження було виявлено залежності змін вегетативних органів Липи дрібнолистої  </a:t>
            </a:r>
            <a:r>
              <a:rPr lang="uk-UA" sz="1300" i="1" dirty="0">
                <a:latin typeface="Arial" panose="020B0604020202020204" pitchFamily="34" charset="0"/>
                <a:cs typeface="Arial" panose="020B0604020202020204" pitchFamily="34" charset="0"/>
              </a:rPr>
              <a:t>(Т</a:t>
            </a:r>
            <a:r>
              <a:rPr lang="en-US" sz="1300" i="1" dirty="0">
                <a:latin typeface="Arial" panose="020B0604020202020204" pitchFamily="34" charset="0"/>
                <a:cs typeface="Arial" panose="020B0604020202020204" pitchFamily="34" charset="0"/>
              </a:rPr>
              <a:t>ilia </a:t>
            </a:r>
            <a:r>
              <a:rPr lang="en-US" sz="1300" i="1" dirty="0" err="1">
                <a:latin typeface="Arial" panose="020B0604020202020204" pitchFamily="34" charset="0"/>
                <a:cs typeface="Arial" panose="020B0604020202020204" pitchFamily="34" charset="0"/>
              </a:rPr>
              <a:t>cordata</a:t>
            </a:r>
            <a:r>
              <a:rPr lang="en-US" sz="13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uk-UA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від умов проростання в межах придорожніх зон м. Харкова. </a:t>
            </a:r>
            <a:r>
              <a:rPr lang="uk-UA" altLang="ru-RU" sz="1300" dirty="0" err="1"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uk-UA" sz="1300" dirty="0" err="1">
                <a:latin typeface="Arial" panose="020B0604020202020204" pitchFamily="34" charset="0"/>
                <a:cs typeface="Arial" panose="020B0604020202020204" pitchFamily="34" charset="0"/>
              </a:rPr>
              <a:t>ітоіндикаційні</a:t>
            </a:r>
            <a:r>
              <a:rPr lang="uk-UA" sz="1300" dirty="0">
                <a:latin typeface="Arial" panose="020B0604020202020204" pitchFamily="34" charset="0"/>
                <a:cs typeface="Arial" panose="020B0604020202020204" pitchFamily="34" charset="0"/>
              </a:rPr>
              <a:t> властивості бруньок Липи дрібнолистої  </a:t>
            </a:r>
            <a:r>
              <a:rPr lang="uk-UA" sz="1300" i="1" dirty="0">
                <a:latin typeface="Arial" panose="020B0604020202020204" pitchFamily="34" charset="0"/>
                <a:cs typeface="Arial" panose="020B0604020202020204" pitchFamily="34" charset="0"/>
              </a:rPr>
              <a:t>(Т</a:t>
            </a:r>
            <a:r>
              <a:rPr lang="en-US" sz="1300" i="1" dirty="0">
                <a:latin typeface="Arial" panose="020B0604020202020204" pitchFamily="34" charset="0"/>
                <a:cs typeface="Arial" panose="020B0604020202020204" pitchFamily="34" charset="0"/>
              </a:rPr>
              <a:t>ilia </a:t>
            </a:r>
            <a:r>
              <a:rPr lang="en-US" sz="1300" i="1" dirty="0" err="1">
                <a:latin typeface="Arial" panose="020B0604020202020204" pitchFamily="34" charset="0"/>
                <a:cs typeface="Arial" panose="020B0604020202020204" pitchFamily="34" charset="0"/>
              </a:rPr>
              <a:t>cordata</a:t>
            </a:r>
            <a:r>
              <a:rPr lang="en-US" sz="13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uk-UA" sz="1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300" dirty="0">
                <a:latin typeface="Arial" panose="020B0604020202020204" pitchFamily="34" charset="0"/>
                <a:cs typeface="Arial" panose="020B0604020202020204" pitchFamily="34" charset="0"/>
              </a:rPr>
              <a:t>можуть бути використані для проведено </a:t>
            </a:r>
            <a:r>
              <a:rPr lang="uk-UA" sz="1300" dirty="0" err="1">
                <a:latin typeface="Arial" panose="020B0604020202020204" pitchFamily="34" charset="0"/>
                <a:cs typeface="Arial" panose="020B0604020202020204" pitchFamily="34" charset="0"/>
              </a:rPr>
              <a:t>біоіндикації</a:t>
            </a:r>
            <a:r>
              <a:rPr lang="uk-UA" sz="1300">
                <a:latin typeface="Arial" panose="020B0604020202020204" pitchFamily="34" charset="0"/>
                <a:cs typeface="Arial" panose="020B0604020202020204" pitchFamily="34" charset="0"/>
              </a:rPr>
              <a:t> придорожніх </a:t>
            </a:r>
            <a:r>
              <a:rPr lang="uk-UA" sz="1300" dirty="0">
                <a:latin typeface="Arial" panose="020B0604020202020204" pitchFamily="34" charset="0"/>
                <a:cs typeface="Arial" panose="020B0604020202020204" pitchFamily="34" charset="0"/>
              </a:rPr>
              <a:t>зон міста.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48038" y="762000"/>
            <a:ext cx="214630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altLang="ru-RU" sz="2000" b="1" dirty="0">
                <a:solidFill>
                  <a:schemeClr val="accent2">
                    <a:lumMod val="50000"/>
                  </a:schemeClr>
                </a:solidFill>
              </a:rPr>
              <a:t>В И С Н О В К И</a:t>
            </a:r>
            <a:endParaRPr lang="ru-RU" sz="2000" dirty="0"/>
          </a:p>
        </p:txBody>
      </p:sp>
      <p:pic>
        <p:nvPicPr>
          <p:cNvPr id="12299" name="Picture 11" descr="Троллейбус №13 временно изменит маршрут - Лента новостей Харько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60350"/>
            <a:ext cx="2401887" cy="1800225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01" name="Picture 13" descr="Харьков. Часть 10: Московский проспект, или поход по Аллее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4850" y="250825"/>
            <a:ext cx="2411413" cy="180975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Прямоугольник 4"/>
          <p:cNvSpPr>
            <a:spLocks noChangeArrowheads="1"/>
          </p:cNvSpPr>
          <p:nvPr/>
        </p:nvSpPr>
        <p:spPr bwMode="auto">
          <a:xfrm>
            <a:off x="250825" y="6454775"/>
            <a:ext cx="82819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600">
                <a:hlinkClick r:id="rId4"/>
              </a:rPr>
              <a:t>https://www.google.com/url?sa=i&amp;url=https%3A%2F%2Fvarandej.livejournal.com%2F381267.html&amp;psig=AOvVaw30ptI8C5XnycGqFEHl4aCX&amp;ust=1587063665755000&amp;source=images&amp;cd=vfe&amp;ved=0CAIQjRxqFwoTCMD8woeP6-gCFQAAAAAdAAAAABAK</a:t>
            </a:r>
            <a:endParaRPr lang="ru-RU" altLang="ru-RU" sz="600"/>
          </a:p>
          <a:p>
            <a:r>
              <a:rPr lang="en-US" altLang="ru-RU" sz="800">
                <a:hlinkClick r:id="rId5"/>
              </a:rPr>
              <a:t>https://kh.vgorode.ua/news/transport_y_ynfrastruktura/400779-kak-khodyt-transport-na-novykh-domakh-perekrouit-ulytsu</a:t>
            </a:r>
            <a:endParaRPr lang="ru-RU" altLang="ru-RU" sz="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3752</TotalTime>
  <Words>1344</Words>
  <Application>Microsoft Office PowerPoint</Application>
  <PresentationFormat>Экран (4:3)</PresentationFormat>
  <Paragraphs>140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Calibri Light</vt:lpstr>
      <vt:lpstr>Calibri</vt:lpstr>
      <vt:lpstr>Book Antiqua</vt:lpstr>
      <vt:lpstr>Times New Roman</vt:lpstr>
      <vt:lpstr>inherit</vt:lpstr>
      <vt:lpstr>Wingdings 2</vt:lpstr>
      <vt:lpstr>Corbel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ОСВІТИ ЛУГАНСЬКОЇ ОБЛАСТІ: просторово-часові особливості та напрями удосконалення територіальної структури</dc:title>
  <dc:creator>USeR</dc:creator>
  <cp:lastModifiedBy>ИРА</cp:lastModifiedBy>
  <cp:revision>358</cp:revision>
  <dcterms:created xsi:type="dcterms:W3CDTF">2014-03-30T21:19:46Z</dcterms:created>
  <dcterms:modified xsi:type="dcterms:W3CDTF">2020-04-24T05:00:04Z</dcterms:modified>
</cp:coreProperties>
</file>