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DB4-928C-4105-8523-EF0C58B9A6BF}" type="datetimeFigureOut">
              <a:rPr lang="ru-RU" smtClean="0"/>
              <a:pPr/>
              <a:t>13.04.2020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EAF4-6933-4D3E-99F7-ED8805A269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DB4-928C-4105-8523-EF0C58B9A6BF}" type="datetimeFigureOut">
              <a:rPr lang="ru-RU" smtClean="0"/>
              <a:pPr/>
              <a:t>13.04.2020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EAF4-6933-4D3E-99F7-ED8805A269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DB4-928C-4105-8523-EF0C58B9A6BF}" type="datetimeFigureOut">
              <a:rPr lang="ru-RU" smtClean="0"/>
              <a:pPr/>
              <a:t>13.04.2020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EAF4-6933-4D3E-99F7-ED8805A269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DB4-928C-4105-8523-EF0C58B9A6BF}" type="datetimeFigureOut">
              <a:rPr lang="ru-RU" smtClean="0"/>
              <a:pPr/>
              <a:t>13.04.2020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EAF4-6933-4D3E-99F7-ED8805A269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DB4-928C-4105-8523-EF0C58B9A6BF}" type="datetimeFigureOut">
              <a:rPr lang="ru-RU" smtClean="0"/>
              <a:pPr/>
              <a:t>13.04.2020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EAF4-6933-4D3E-99F7-ED8805A269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DB4-928C-4105-8523-EF0C58B9A6BF}" type="datetimeFigureOut">
              <a:rPr lang="ru-RU" smtClean="0"/>
              <a:pPr/>
              <a:t>13.04.2020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EAF4-6933-4D3E-99F7-ED8805A269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DB4-928C-4105-8523-EF0C58B9A6BF}" type="datetimeFigureOut">
              <a:rPr lang="ru-RU" smtClean="0"/>
              <a:pPr/>
              <a:t>13.04.2020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EAF4-6933-4D3E-99F7-ED8805A269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DB4-928C-4105-8523-EF0C58B9A6BF}" type="datetimeFigureOut">
              <a:rPr lang="ru-RU" smtClean="0"/>
              <a:pPr/>
              <a:t>13.04.2020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EAF4-6933-4D3E-99F7-ED8805A269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DB4-928C-4105-8523-EF0C58B9A6BF}" type="datetimeFigureOut">
              <a:rPr lang="ru-RU" smtClean="0"/>
              <a:pPr/>
              <a:t>13.04.2020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EAF4-6933-4D3E-99F7-ED8805A269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DB4-928C-4105-8523-EF0C58B9A6BF}" type="datetimeFigureOut">
              <a:rPr lang="ru-RU" smtClean="0"/>
              <a:pPr/>
              <a:t>13.04.2020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EAF4-6933-4D3E-99F7-ED8805A269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DB4-928C-4105-8523-EF0C58B9A6BF}" type="datetimeFigureOut">
              <a:rPr lang="ru-RU" smtClean="0"/>
              <a:pPr/>
              <a:t>13.04.2020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EAF4-6933-4D3E-99F7-ED8805A269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39DB4-928C-4105-8523-EF0C58B9A6BF}" type="datetimeFigureOut">
              <a:rPr lang="ru-RU" smtClean="0"/>
              <a:pPr/>
              <a:t>13.04.2020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5EAF4-6933-4D3E-99F7-ED8805A269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file:///C:\Documents%20and%20Settings\Admin.MICROSOF-DA466A\&#1052;&#1086;&#1080;%20&#1076;&#1086;&#1082;&#1091;&#1084;&#1077;&#1085;&#1090;&#1099;\Downloads\Image_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file:///C:\Documents%20and%20Settings\Admin.MICROSOF-DA466A\&#1052;&#1086;&#1080;%20&#1076;&#1086;&#1082;&#1091;&#1084;&#1077;&#1085;&#1090;&#1099;\Downloads\Image_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file:///C:\Documents%20and%20Settings\Admin.MICROSOF-DA466A\&#1052;&#1086;&#1080;%20&#1076;&#1086;&#1082;&#1091;&#1084;&#1077;&#1085;&#1090;&#1099;\Downloads\Image_10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mlechniy-p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088232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РОЗПОДІЛ ЕЛЕМЕНТІВ ОРБІТИ МЕТЕОРНИХ ЧАСТИНОК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79512" y="2780928"/>
            <a:ext cx="8678768" cy="3291278"/>
          </a:xfrm>
        </p:spPr>
        <p:txBody>
          <a:bodyPr>
            <a:normAutofit fontScale="92500" lnSpcReduction="10000"/>
          </a:bodyPr>
          <a:lstStyle/>
          <a:p>
            <a:pPr algn="r"/>
            <a:endParaRPr lang="en-US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uk-UA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Кривега</a:t>
            </a:r>
            <a:r>
              <a:rPr lang="uk-UA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Яна,</a:t>
            </a:r>
          </a:p>
          <a:p>
            <a:pPr algn="r"/>
            <a:r>
              <a:rPr lang="uk-UA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вихованка гуртка «Астрономія» </a:t>
            </a:r>
          </a:p>
          <a:p>
            <a:pPr algn="r"/>
            <a:r>
              <a:rPr lang="uk-UA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КЗ «Харківська обласна МАН»,</a:t>
            </a:r>
            <a:endParaRPr lang="uk-UA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uk-UA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у</a:t>
            </a:r>
            <a:r>
              <a:rPr lang="uk-UA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чениця </a:t>
            </a:r>
            <a:r>
              <a:rPr lang="uk-UA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10 класу</a:t>
            </a:r>
          </a:p>
          <a:p>
            <a:pPr algn="r"/>
            <a:r>
              <a:rPr lang="uk-UA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Зеленогайської</a:t>
            </a:r>
            <a:r>
              <a:rPr lang="uk-UA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ЗОШ І-ІІІ ступенів </a:t>
            </a:r>
            <a:endParaRPr lang="ru-RU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mlechniy-p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uk-UA" sz="7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Дякую за увагу!</a:t>
            </a:r>
            <a:endParaRPr lang="ru-RU" sz="7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mlechniy-p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636"/>
            <a:ext cx="8686800" cy="6552728"/>
          </a:xfrm>
        </p:spPr>
        <p:txBody>
          <a:bodyPr anchor="ctr"/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Мета </a:t>
            </a:r>
            <a:r>
              <a:rPr lang="uk-UA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роботи</a:t>
            </a:r>
            <a:r>
              <a:rPr lang="uk-UA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: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проаналізувати </a:t>
            </a:r>
            <a:r>
              <a:rPr lang="uk-UA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розподіл елементів </a:t>
            </a:r>
            <a:r>
              <a:rPr lang="uk-UA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орбіти</a:t>
            </a:r>
            <a:endParaRPr lang="uk-UA" sz="36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Предмет дослідження:</a:t>
            </a:r>
            <a:endParaRPr lang="uk-UA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метод</a:t>
            </a:r>
            <a:r>
              <a:rPr lang="uk-UA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и</a:t>
            </a:r>
            <a:r>
              <a:rPr lang="ru-RU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визначення</a:t>
            </a: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елементів</a:t>
            </a: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орбіти</a:t>
            </a: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метеорних</a:t>
            </a: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частинок</a:t>
            </a:r>
            <a:r>
              <a:rPr lang="uk-UA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</a:t>
            </a:r>
            <a:r>
              <a:rPr lang="uk-UA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параметр </a:t>
            </a:r>
            <a:r>
              <a:rPr lang="uk-UA" sz="36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Тіссерана</a:t>
            </a:r>
            <a:endParaRPr lang="uk-UA" sz="36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Об'єкт </a:t>
            </a:r>
            <a:r>
              <a:rPr lang="uk-UA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дослідження</a:t>
            </a:r>
            <a:r>
              <a:rPr lang="uk-UA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: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метеори </a:t>
            </a:r>
            <a:r>
              <a:rPr lang="uk-UA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в атмосфері </a:t>
            </a:r>
            <a:r>
              <a:rPr lang="uk-UA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Землі</a:t>
            </a:r>
            <a:endParaRPr lang="ru-RU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mlechniy-p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7504" y="357166"/>
            <a:ext cx="8928992" cy="614366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Дослідження метеорів ведеться </a:t>
            </a:r>
            <a:r>
              <a:rPr lang="ru-RU" sz="35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більше</a:t>
            </a:r>
            <a:r>
              <a:rPr lang="ru-RU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200 </a:t>
            </a:r>
            <a:r>
              <a:rPr lang="ru-RU" sz="35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років</a:t>
            </a:r>
            <a:r>
              <a:rPr lang="ru-RU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з моменту відкриття того, що це явище породжують частинки, що згорають у атмосфері Землі на висотах 80-120 км. </a:t>
            </a:r>
          </a:p>
          <a:p>
            <a:pPr algn="ctr">
              <a:buNone/>
            </a:pPr>
            <a:endParaRPr lang="uk-UA" sz="35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buNone/>
            </a:pPr>
            <a: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МЕТОДИ ВИЗНАЧЕННЯ МЕТЕОРІВ </a:t>
            </a:r>
            <a: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- </a:t>
            </a:r>
            <a: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фотографічний </a:t>
            </a:r>
            <a: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метод;</a:t>
            </a:r>
            <a:b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- </a:t>
            </a:r>
            <a: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спектрографічний </a:t>
            </a:r>
            <a: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метод;</a:t>
            </a:r>
            <a:b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- </a:t>
            </a:r>
            <a: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колориметричний </a:t>
            </a:r>
            <a: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метод;</a:t>
            </a:r>
            <a:b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- </a:t>
            </a:r>
            <a: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фотоелектричний </a:t>
            </a:r>
            <a: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метод;</a:t>
            </a:r>
            <a:b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- </a:t>
            </a:r>
            <a:r>
              <a:rPr lang="uk-UA" sz="35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метеоромагнітний</a:t>
            </a:r>
            <a: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метод;</a:t>
            </a:r>
            <a:b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- </a:t>
            </a:r>
            <a:r>
              <a:rPr lang="uk-UA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радіолокаційний метод</a:t>
            </a:r>
            <a:r>
              <a:rPr lang="uk-UA" dirty="0" smtClean="0">
                <a:solidFill>
                  <a:srgbClr val="F7CC75"/>
                </a:solidFill>
              </a:rPr>
              <a:t/>
            </a:r>
            <a:br>
              <a:rPr lang="uk-UA" dirty="0" smtClean="0">
                <a:solidFill>
                  <a:srgbClr val="F7CC75"/>
                </a:solidFill>
              </a:rPr>
            </a:br>
            <a:endParaRPr lang="en-US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lechniy-p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429420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-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велика піввісь (а);</a:t>
            </a: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         - афелій (а.о.)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(q'); </a:t>
            </a:r>
            <a:endParaRPr lang="uk-UA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-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ексцентриситет (e)</a:t>
            </a:r>
            <a:r>
              <a:rPr lang="uk-UA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;           </a:t>
            </a:r>
            <a:r>
              <a:rPr lang="ru-RU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-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нахил (i);</a:t>
            </a:r>
            <a:endParaRPr lang="uk-UA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-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аргумент перигелію (ω)</a:t>
            </a:r>
            <a:r>
              <a:rPr lang="uk-UA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;</a:t>
            </a: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- перигелій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(а.о.)(q);</a:t>
            </a: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                              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-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довгота висхідного вузла (</a:t>
            </a:r>
            <a:r>
              <a:rPr lang="ja-JP" alt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☊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)</a:t>
            </a:r>
            <a:r>
              <a:rPr lang="uk-UA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5" name="Рисунок 4" descr="Image_2"/>
          <p:cNvPicPr/>
          <p:nvPr/>
        </p:nvPicPr>
        <p:blipFill>
          <a:blip r:embed="rId3" r:link="rId4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571472" y="3000372"/>
            <a:ext cx="3857652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300px-Elipse.svg.png"/>
          <p:cNvPicPr>
            <a:picLocks noChangeAspect="1"/>
          </p:cNvPicPr>
          <p:nvPr/>
        </p:nvPicPr>
        <p:blipFill>
          <a:blip r:embed="rId5" cstate="print">
            <a:lum bright="-40000" contrast="40000"/>
          </a:blip>
          <a:stretch>
            <a:fillRect/>
          </a:stretch>
        </p:blipFill>
        <p:spPr>
          <a:xfrm>
            <a:off x="4929190" y="3000372"/>
            <a:ext cx="3929090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lechniy-p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/>
          </a:bodyPr>
          <a:lstStyle/>
          <a:p>
            <a:pPr algn="l"/>
            <a:r>
              <a:rPr lang="uk-UA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Параметр Тіссерана </a:t>
            </a:r>
            <a:r>
              <a:rPr lang="uk-UA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:</a:t>
            </a:r>
            <a:r>
              <a:rPr lang="uk-UA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endParaRPr lang="ru-RU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3600" b="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 Графік – 1                            Графік - 2</a:t>
            </a:r>
            <a:endParaRPr lang="ru-RU" sz="3600" b="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ru-RU" sz="3600" b="0" dirty="0" smtClean="0">
              <a:solidFill>
                <a:srgbClr val="F7CC75"/>
              </a:solidFill>
            </a:endParaRPr>
          </a:p>
          <a:p>
            <a:endParaRPr lang="ru-RU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00042"/>
            <a:ext cx="4357718" cy="857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Содержимое 8" descr="Image_10"/>
          <p:cNvPicPr>
            <a:picLocks/>
          </p:cNvPicPr>
          <p:nvPr/>
        </p:nvPicPr>
        <p:blipFill>
          <a:blip r:embed="rId4" r:link="rId5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285720" y="2500306"/>
            <a:ext cx="4071967" cy="4000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Содержимое 9" descr="Image_9"/>
          <p:cNvPicPr>
            <a:picLocks/>
          </p:cNvPicPr>
          <p:nvPr/>
        </p:nvPicPr>
        <p:blipFill>
          <a:blip r:embed="rId6" r:link="rId7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4714876" y="2500306"/>
            <a:ext cx="4143404" cy="4000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lechniy-p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6288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P.Jenniskens, Q.Nénon, P.S.Gural та ін.</a:t>
            </a:r>
            <a:b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CAMS нещодавно виявлені метеорні дощі та спорадичний  фон.</a:t>
            </a:r>
            <a:endParaRPr lang="ru-RU" sz="28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image10.jpg" descr="C:\Documents and Settings\Admin.MICROSOF-DA466A\Рабочий стол\rrrrrrrr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7544" y="1772816"/>
            <a:ext cx="8352928" cy="4752528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lechniy-p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12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83768" y="620688"/>
            <a:ext cx="2520280" cy="1728192"/>
          </a:xfrm>
        </p:spPr>
      </p:pic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2411760" y="5589240"/>
            <a:ext cx="6552728" cy="108012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Эксцентриситет          Нахил        Велика піввісь </a:t>
            </a:r>
            <a:b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endParaRPr lang="ru-RU" sz="28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179512" y="548680"/>
            <a:ext cx="2304256" cy="475252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TJ &lt;2.0</a:t>
            </a:r>
            <a:endParaRPr lang="en-US" sz="28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28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28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2.0 &lt;TJ</a:t>
            </a:r>
            <a:r>
              <a:rPr lang="en-US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&lt;4.0</a:t>
            </a:r>
            <a:endParaRPr lang="en-US" sz="28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28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28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4.0 &lt;TJ</a:t>
            </a:r>
            <a:endParaRPr lang="en-US" sz="28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image20.jpg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716016" y="620688"/>
            <a:ext cx="2088232" cy="1728192"/>
          </a:xfrm>
          <a:prstGeom prst="rect">
            <a:avLst/>
          </a:prstGeom>
          <a:ln/>
        </p:spPr>
      </p:pic>
      <p:pic>
        <p:nvPicPr>
          <p:cNvPr id="8" name="image16.jpg"/>
          <p:cNvPicPr/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6804248" y="620688"/>
            <a:ext cx="2160240" cy="1728192"/>
          </a:xfrm>
          <a:prstGeom prst="rect">
            <a:avLst/>
          </a:prstGeom>
          <a:ln/>
        </p:spPr>
      </p:pic>
      <p:pic>
        <p:nvPicPr>
          <p:cNvPr id="17" name="image22.jpg"/>
          <p:cNvPicPr/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2483768" y="2348880"/>
            <a:ext cx="2448271" cy="1512168"/>
          </a:xfrm>
          <a:prstGeom prst="rect">
            <a:avLst/>
          </a:prstGeom>
          <a:ln/>
        </p:spPr>
      </p:pic>
      <p:pic>
        <p:nvPicPr>
          <p:cNvPr id="18" name="image13.jpg"/>
          <p:cNvPicPr/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4644008" y="2348880"/>
            <a:ext cx="2376264" cy="1512168"/>
          </a:xfrm>
          <a:prstGeom prst="rect">
            <a:avLst/>
          </a:prstGeom>
          <a:ln/>
        </p:spPr>
      </p:pic>
      <p:pic>
        <p:nvPicPr>
          <p:cNvPr id="19" name="image15.jpg"/>
          <p:cNvPicPr/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6732240" y="2348880"/>
            <a:ext cx="2232248" cy="1497221"/>
          </a:xfrm>
          <a:prstGeom prst="rect">
            <a:avLst/>
          </a:prstGeom>
          <a:ln/>
        </p:spPr>
      </p:pic>
      <p:pic>
        <p:nvPicPr>
          <p:cNvPr id="20" name="image21.jpg"/>
          <p:cNvPicPr/>
          <p:nvPr/>
        </p:nvPicPr>
        <p:blipFill>
          <a:blip r:embed="rId9" cstate="print"/>
          <a:srcRect/>
          <a:stretch>
            <a:fillRect/>
          </a:stretch>
        </p:blipFill>
        <p:spPr>
          <a:xfrm>
            <a:off x="2483768" y="3861048"/>
            <a:ext cx="2520280" cy="1512168"/>
          </a:xfrm>
          <a:prstGeom prst="rect">
            <a:avLst/>
          </a:prstGeom>
          <a:ln/>
        </p:spPr>
      </p:pic>
      <p:pic>
        <p:nvPicPr>
          <p:cNvPr id="21" name="image14.jpg"/>
          <p:cNvPicPr/>
          <p:nvPr/>
        </p:nvPicPr>
        <p:blipFill>
          <a:blip r:embed="rId10" cstate="print"/>
          <a:srcRect/>
          <a:stretch>
            <a:fillRect/>
          </a:stretch>
        </p:blipFill>
        <p:spPr>
          <a:xfrm>
            <a:off x="4716016" y="3861048"/>
            <a:ext cx="2376264" cy="1512168"/>
          </a:xfrm>
          <a:prstGeom prst="rect">
            <a:avLst/>
          </a:prstGeom>
          <a:ln/>
        </p:spPr>
      </p:pic>
      <p:pic>
        <p:nvPicPr>
          <p:cNvPr id="22" name="image19.jpg"/>
          <p:cNvPicPr/>
          <p:nvPr/>
        </p:nvPicPr>
        <p:blipFill>
          <a:blip r:embed="rId11" cstate="print"/>
          <a:srcRect/>
          <a:stretch>
            <a:fillRect/>
          </a:stretch>
        </p:blipFill>
        <p:spPr>
          <a:xfrm>
            <a:off x="6876256" y="3861048"/>
            <a:ext cx="2088232" cy="1512168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lechniy-p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3" cy="923702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РОЗПОДІЛ НАХИЛІВ МЕТЕОРНИХ ЧАСТИНОК ВІДНОСНО ЇХ ВЕЛИКОЇ ПІВВІСІ</a:t>
            </a:r>
            <a:endParaRPr lang="ru-RU" sz="2800" b="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image14.jpg" descr="AstMeteo.jpg"/>
          <p:cNvPicPr>
            <a:picLocks noGrp="1"/>
          </p:cNvPicPr>
          <p:nvPr>
            <p:ph idx="1"/>
          </p:nvPr>
        </p:nvPicPr>
        <p:blipFill>
          <a:blip r:embed="rId3" cstate="print">
            <a:lum bright="-1000" contrast="2000"/>
          </a:blip>
          <a:srcRect t="8638" b="4039"/>
          <a:stretch>
            <a:fillRect/>
          </a:stretch>
        </p:blipFill>
        <p:spPr>
          <a:xfrm>
            <a:off x="467544" y="1340768"/>
            <a:ext cx="8208912" cy="511256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mlechniy-p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964488" cy="5904656"/>
          </a:xfrm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uk-UA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                                      </a:t>
            </a: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ВИСНОВКИ</a:t>
            </a:r>
            <a:r>
              <a:rPr lang="ru-RU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ru-RU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ru-RU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■ Розглянуто м</a:t>
            </a:r>
            <a: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етоди </a:t>
            </a:r>
            <a: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визначення елементів орбіти метеорних частинок:  </a:t>
            </a:r>
            <a: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радіолокаційний </a:t>
            </a:r>
            <a: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та </a:t>
            </a:r>
            <a: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оптичний</a:t>
            </a:r>
            <a: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;</a:t>
            </a:r>
            <a:b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■ </a:t>
            </a:r>
            <a: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Розраховано параметр </a:t>
            </a:r>
            <a:r>
              <a:rPr lang="uk-UA" sz="31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Тіссерана</a:t>
            </a:r>
            <a: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;</a:t>
            </a:r>
            <a:r>
              <a:rPr lang="ru-RU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■ </a:t>
            </a:r>
            <a: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</a:t>
            </a:r>
            <a:r>
              <a:rPr lang="ru-RU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обудовано розподіл метеорів, поділених на три групи за параметром Тіссерана: TJ &lt;2.0; 2.0 &lt;TJ &lt;4.0; 4.0&lt;TJ, побудовано графік розподілу нахилів метеорних частинок </a:t>
            </a:r>
            <a:r>
              <a:rPr lang="ru-RU" sz="31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відносно</a:t>
            </a:r>
            <a:r>
              <a:rPr lang="ru-RU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1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їх</a:t>
            </a:r>
            <a:r>
              <a:rPr lang="ru-RU" sz="31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1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великої</a:t>
            </a:r>
            <a:r>
              <a:rPr lang="ru-RU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1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піввісі</a:t>
            </a:r>
            <a:r>
              <a:rPr lang="ru-RU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;</a:t>
            </a:r>
            <a: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■ </a:t>
            </a:r>
            <a: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Вивчено розподіл та еволюцію метеорних орбіт у Сонячній Системі, що дає можливість встановити генетичний звя'зок метеоритів із тілами що їх </a:t>
            </a:r>
            <a:r>
              <a:rPr lang="uk-UA" sz="31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породжують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182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РОЗПОДІЛ ЕЛЕМЕНТІВ ОРБІТИ МЕТЕОРНИХ ЧАСТИНОК</vt:lpstr>
      <vt:lpstr>Презентация PowerPoint</vt:lpstr>
      <vt:lpstr>Презентация PowerPoint</vt:lpstr>
      <vt:lpstr>Презентация PowerPoint</vt:lpstr>
      <vt:lpstr>Параметр Тіссерана : </vt:lpstr>
      <vt:lpstr>P.Jenniskens, Q.Nénon, P.S.Gural та ін. CAMS нещодавно виявлені метеорні дощі та спорадичний  фон.</vt:lpstr>
      <vt:lpstr>Эксцентриситет          Нахил        Велика піввісь  </vt:lpstr>
      <vt:lpstr>РОЗПОДІЛ НАХИЛІВ МЕТЕОРНИХ ЧАСТИНОК ВІДНОСНО ЇХ ВЕЛИКОЇ ПІВВІСІ</vt:lpstr>
      <vt:lpstr>                                              ВИСНОВКИ    ■ Розглянуто методи визначення елементів орбіти метеорних частинок:  радіолокаційний та оптичний;  ■ Розраховано параметр Тіссерана;  ■ Побудовано розподіл метеорів, поділених на три групи за параметром Тіссерана: TJ &lt;2.0; 2.0 &lt;TJ &lt;4.0; 4.0&lt;TJ, побудовано графік розподілу нахилів метеорних частинок відносно їх великої піввісі;  ■ Вивчено розподіл та еволюцію метеорних орбіт у Сонячній Системі, що дає можливість встановити генетичний звя'зок метеоритів із тілами що їх породжують    </vt:lpstr>
      <vt:lpstr> Дякую за увагу!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Неля</cp:lastModifiedBy>
  <cp:revision>104</cp:revision>
  <dcterms:created xsi:type="dcterms:W3CDTF">2020-02-08T16:18:57Z</dcterms:created>
  <dcterms:modified xsi:type="dcterms:W3CDTF">2020-04-13T07:40:50Z</dcterms:modified>
</cp:coreProperties>
</file>